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287" r:id="rId3"/>
    <p:sldId id="288" r:id="rId4"/>
    <p:sldId id="289" r:id="rId5"/>
    <p:sldId id="290" r:id="rId6"/>
    <p:sldId id="274" r:id="rId7"/>
    <p:sldId id="275" r:id="rId8"/>
    <p:sldId id="277" r:id="rId9"/>
    <p:sldId id="278" r:id="rId10"/>
    <p:sldId id="279" r:id="rId11"/>
    <p:sldId id="280" r:id="rId12"/>
    <p:sldId id="283" r:id="rId13"/>
    <p:sldId id="281" r:id="rId14"/>
    <p:sldId id="285" r:id="rId15"/>
  </p:sldIdLst>
  <p:sldSz cx="10799763" cy="6119813"/>
  <p:notesSz cx="6858000" cy="9144000"/>
  <p:embeddedFontLst>
    <p:embeddedFont>
      <p:font typeface="Montserrat SemiBold" charset="-52"/>
      <p:regular r:id="rId17"/>
      <p:bold r:id="rId18"/>
      <p:italic r:id="rId19"/>
      <p:boldItalic r:id="rId20"/>
    </p:embeddedFont>
    <p:embeddedFont>
      <p:font typeface="Montserrat" charset="-52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85">
          <p15:clr>
            <a:srgbClr val="A4A3A4"/>
          </p15:clr>
        </p15:guide>
        <p15:guide id="2" pos="170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hyl7LBJsNpQoqxG5+UogaUVGm6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4" autoAdjust="0"/>
    <p:restoredTop sz="94719"/>
  </p:normalViewPr>
  <p:slideViewPr>
    <p:cSldViewPr snapToGrid="0">
      <p:cViewPr>
        <p:scale>
          <a:sx n="53" d="100"/>
          <a:sy n="53" d="100"/>
        </p:scale>
        <p:origin x="-72" y="-782"/>
      </p:cViewPr>
      <p:guideLst>
        <p:guide orient="horz" pos="1285"/>
        <p:guide pos="17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42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84207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3" name="Google Shape;3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4068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1029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0750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8955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3313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8264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1456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0423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096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404993" y="1267407"/>
            <a:ext cx="4589900" cy="874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809983" y="2311931"/>
            <a:ext cx="3779917" cy="104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336"/>
              </a:spcBef>
              <a:spcAft>
                <a:spcPts val="0"/>
              </a:spcAft>
              <a:buClr>
                <a:srgbClr val="888888"/>
              </a:buClr>
              <a:buSzPts val="168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94"/>
              </a:spcBef>
              <a:spcAft>
                <a:spcPts val="0"/>
              </a:spcAft>
              <a:buClr>
                <a:srgbClr val="888888"/>
              </a:buClr>
              <a:buSzPts val="147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52"/>
              </a:spcBef>
              <a:spcAft>
                <a:spcPts val="0"/>
              </a:spcAft>
              <a:buClr>
                <a:srgbClr val="888888"/>
              </a:buClr>
              <a:buSzPts val="126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426555" y="2621700"/>
            <a:ext cx="4589900" cy="810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1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426555" y="1729226"/>
            <a:ext cx="4589900" cy="89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89"/>
              </a:spcBef>
              <a:spcAft>
                <a:spcPts val="0"/>
              </a:spcAft>
              <a:buClr>
                <a:srgbClr val="888888"/>
              </a:buClr>
              <a:buSzPts val="945"/>
              <a:buNone/>
              <a:defRPr sz="945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68"/>
              </a:spcBef>
              <a:spcAft>
                <a:spcPts val="0"/>
              </a:spcAft>
              <a:buClr>
                <a:srgbClr val="888888"/>
              </a:buClr>
              <a:buSzPts val="840"/>
              <a:buNone/>
              <a:defRPr sz="839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47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2384948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1945" algn="l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  <a:defRPr sz="1470"/>
            </a:lvl1pPr>
            <a:lvl2pPr marL="914400" lvl="1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–"/>
              <a:defRPr sz="1260"/>
            </a:lvl2pPr>
            <a:lvl3pPr marL="1371600" lvl="2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–"/>
              <a:defRPr sz="945"/>
            </a:lvl4pPr>
            <a:lvl5pPr marL="2286000" lvl="4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»"/>
              <a:defRPr sz="945"/>
            </a:lvl5pPr>
            <a:lvl6pPr marL="2743200" lvl="5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6pPr>
            <a:lvl7pPr marL="3200400" lvl="6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7pPr>
            <a:lvl8pPr marL="3657600" lvl="7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8pPr>
            <a:lvl9pPr marL="4114800" lvl="8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2744941" y="951974"/>
            <a:ext cx="2384948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1945" algn="l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  <a:defRPr sz="1470"/>
            </a:lvl1pPr>
            <a:lvl2pPr marL="914400" lvl="1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–"/>
              <a:defRPr sz="1260"/>
            </a:lvl2pPr>
            <a:lvl3pPr marL="1371600" lvl="2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–"/>
              <a:defRPr sz="945"/>
            </a:lvl4pPr>
            <a:lvl5pPr marL="2286000" lvl="4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»"/>
              <a:defRPr sz="945"/>
            </a:lvl5pPr>
            <a:lvl6pPr marL="2743200" lvl="5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6pPr>
            <a:lvl7pPr marL="3200400" lvl="6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7pPr>
            <a:lvl8pPr marL="3657600" lvl="7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8pPr>
            <a:lvl9pPr marL="4114800" lvl="8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1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269995" y="913252"/>
            <a:ext cx="2385885" cy="38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 b="1"/>
            </a:lvl1pPr>
            <a:lvl2pPr marL="914400" lvl="1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b="1"/>
            </a:lvl2pPr>
            <a:lvl3pPr marL="1371600" lvl="2" indent="-228600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None/>
              <a:defRPr sz="945" b="1"/>
            </a:lvl3pPr>
            <a:lvl4pPr marL="1828800" lvl="3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4pPr>
            <a:lvl5pPr marL="2286000" lvl="4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5pPr>
            <a:lvl6pPr marL="2743200" lvl="5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6pPr>
            <a:lvl7pPr marL="3200400" lvl="6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7pPr>
            <a:lvl8pPr marL="3657600" lvl="7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8pPr>
            <a:lvl9pPr marL="4114800" lvl="8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269995" y="1293852"/>
            <a:ext cx="2385885" cy="235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1pPr>
            <a:lvl2pPr marL="914400" lvl="1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2pPr>
            <a:lvl3pPr marL="1371600" lvl="2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3pPr>
            <a:lvl4pPr marL="1828800" lvl="3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–"/>
              <a:defRPr sz="839"/>
            </a:lvl4pPr>
            <a:lvl5pPr marL="2286000" lvl="4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»"/>
              <a:defRPr sz="839"/>
            </a:lvl5pPr>
            <a:lvl6pPr marL="2743200" lvl="5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6pPr>
            <a:lvl7pPr marL="3200400" lvl="6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7pPr>
            <a:lvl8pPr marL="3657600" lvl="7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8pPr>
            <a:lvl9pPr marL="4114800" lvl="8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2743065" y="913252"/>
            <a:ext cx="2386823" cy="38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 b="1"/>
            </a:lvl1pPr>
            <a:lvl2pPr marL="914400" lvl="1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b="1"/>
            </a:lvl2pPr>
            <a:lvl3pPr marL="1371600" lvl="2" indent="-228600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None/>
              <a:defRPr sz="945" b="1"/>
            </a:lvl3pPr>
            <a:lvl4pPr marL="1828800" lvl="3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4pPr>
            <a:lvl5pPr marL="2286000" lvl="4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5pPr>
            <a:lvl6pPr marL="2743200" lvl="5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6pPr>
            <a:lvl7pPr marL="3200400" lvl="6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7pPr>
            <a:lvl8pPr marL="3657600" lvl="7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8pPr>
            <a:lvl9pPr marL="4114800" lvl="8" indent="-22860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2743065" y="1293852"/>
            <a:ext cx="2386823" cy="235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1pPr>
            <a:lvl2pPr marL="914400" lvl="1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2pPr>
            <a:lvl3pPr marL="1371600" lvl="2" indent="-288607" algn="l"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3pPr>
            <a:lvl4pPr marL="1828800" lvl="3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–"/>
              <a:defRPr sz="839"/>
            </a:lvl4pPr>
            <a:lvl5pPr marL="2286000" lvl="4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»"/>
              <a:defRPr sz="839"/>
            </a:lvl5pPr>
            <a:lvl6pPr marL="2743200" lvl="5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6pPr>
            <a:lvl7pPr marL="3200400" lvl="6" indent="-281939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7pPr>
            <a:lvl8pPr marL="3657600" lvl="7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8pPr>
            <a:lvl9pPr marL="4114800" lvl="8" indent="-281940" algn="l">
              <a:spcBef>
                <a:spcPts val="168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39"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269995" y="162440"/>
            <a:ext cx="1776523" cy="69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  <a:defRPr sz="105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2111204" y="162443"/>
            <a:ext cx="3018683" cy="348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5280" algn="l">
              <a:spcBef>
                <a:spcPts val="336"/>
              </a:spcBef>
              <a:spcAft>
                <a:spcPts val="0"/>
              </a:spcAft>
              <a:buClr>
                <a:schemeClr val="dk1"/>
              </a:buClr>
              <a:buSzPts val="1680"/>
              <a:buChar char="•"/>
              <a:defRPr sz="1679"/>
            </a:lvl1pPr>
            <a:lvl2pPr marL="914400" lvl="1" indent="-321944" algn="l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Char char="–"/>
              <a:defRPr sz="1470"/>
            </a:lvl2pPr>
            <a:lvl3pPr marL="1371600" lvl="2" indent="-308610" algn="l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3pPr>
            <a:lvl4pPr marL="1828800" lvl="3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4pPr>
            <a:lvl5pPr marL="2286000" lvl="4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»"/>
              <a:defRPr sz="1050"/>
            </a:lvl5pPr>
            <a:lvl6pPr marL="2743200" lvl="5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6pPr>
            <a:lvl7pPr marL="3200400" lvl="6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7pPr>
            <a:lvl8pPr marL="3657600" lvl="7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8pPr>
            <a:lvl9pPr marL="4114800" lvl="8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269995" y="853752"/>
            <a:ext cx="1776523" cy="2790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47"/>
              </a:spcBef>
              <a:spcAft>
                <a:spcPts val="0"/>
              </a:spcAft>
              <a:buClr>
                <a:schemeClr val="dk1"/>
              </a:buClr>
              <a:buSzPts val="735"/>
              <a:buNone/>
              <a:defRPr sz="735"/>
            </a:lvl1pPr>
            <a:lvl2pPr marL="914400" lvl="1" indent="-228600" algn="l">
              <a:spcBef>
                <a:spcPts val="126"/>
              </a:spcBef>
              <a:spcAft>
                <a:spcPts val="0"/>
              </a:spcAft>
              <a:buClr>
                <a:schemeClr val="dk1"/>
              </a:buClr>
              <a:buSzPts val="630"/>
              <a:buNone/>
              <a:defRPr sz="630"/>
            </a:lvl2pPr>
            <a:lvl3pPr marL="1371600" lvl="2" indent="-228600" algn="l">
              <a:spcBef>
                <a:spcPts val="105"/>
              </a:spcBef>
              <a:spcAft>
                <a:spcPts val="0"/>
              </a:spcAft>
              <a:buClr>
                <a:schemeClr val="dk1"/>
              </a:buClr>
              <a:buSzPts val="525"/>
              <a:buNone/>
              <a:defRPr sz="525"/>
            </a:lvl3pPr>
            <a:lvl4pPr marL="1828800" lvl="3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4pPr>
            <a:lvl5pPr marL="2286000" lvl="4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5pPr>
            <a:lvl6pPr marL="2743200" lvl="5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6pPr>
            <a:lvl7pPr marL="3200400" lvl="6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7pPr>
            <a:lvl8pPr marL="3657600" lvl="7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8pPr>
            <a:lvl9pPr marL="4114800" lvl="8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1058416" y="2855916"/>
            <a:ext cx="3239929" cy="337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  <a:defRPr sz="105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1058416" y="364548"/>
            <a:ext cx="3239929" cy="24479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1058416" y="3193070"/>
            <a:ext cx="3239929" cy="47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47"/>
              </a:spcBef>
              <a:spcAft>
                <a:spcPts val="0"/>
              </a:spcAft>
              <a:buClr>
                <a:schemeClr val="dk1"/>
              </a:buClr>
              <a:buSzPts val="735"/>
              <a:buNone/>
              <a:defRPr sz="735"/>
            </a:lvl1pPr>
            <a:lvl2pPr marL="914400" lvl="1" indent="-228600" algn="l">
              <a:spcBef>
                <a:spcPts val="126"/>
              </a:spcBef>
              <a:spcAft>
                <a:spcPts val="0"/>
              </a:spcAft>
              <a:buClr>
                <a:schemeClr val="dk1"/>
              </a:buClr>
              <a:buSzPts val="630"/>
              <a:buNone/>
              <a:defRPr sz="630"/>
            </a:lvl2pPr>
            <a:lvl3pPr marL="1371600" lvl="2" indent="-228600" algn="l">
              <a:spcBef>
                <a:spcPts val="105"/>
              </a:spcBef>
              <a:spcAft>
                <a:spcPts val="0"/>
              </a:spcAft>
              <a:buClr>
                <a:schemeClr val="dk1"/>
              </a:buClr>
              <a:buSzPts val="525"/>
              <a:buNone/>
              <a:defRPr sz="525"/>
            </a:lvl3pPr>
            <a:lvl4pPr marL="1828800" lvl="3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4pPr>
            <a:lvl5pPr marL="2286000" lvl="4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5pPr>
            <a:lvl6pPr marL="2743200" lvl="5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6pPr>
            <a:lvl7pPr marL="3200400" lvl="6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7pPr>
            <a:lvl8pPr marL="3657600" lvl="7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8pPr>
            <a:lvl9pPr marL="4114800" lvl="8" indent="-228600" algn="l">
              <a:spcBef>
                <a:spcPts val="94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1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1353677" y="-131708"/>
            <a:ext cx="2692529" cy="485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2781844" y="1296456"/>
            <a:ext cx="3481116" cy="1214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306898" y="126481"/>
            <a:ext cx="3481116" cy="355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64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4859893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89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426555" y="2621700"/>
            <a:ext cx="4589900" cy="810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 panose="020F0502020204030204"/>
              <a:buNone/>
              <a:defRPr sz="21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426555" y="1729226"/>
            <a:ext cx="4589900" cy="89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90"/>
              </a:spcBef>
              <a:spcAft>
                <a:spcPts val="0"/>
              </a:spcAft>
              <a:buClr>
                <a:srgbClr val="888888"/>
              </a:buClr>
              <a:buSzPts val="945"/>
              <a:buNone/>
              <a:defRPr sz="945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70"/>
              </a:spcBef>
              <a:spcAft>
                <a:spcPts val="0"/>
              </a:spcAft>
              <a:buClr>
                <a:srgbClr val="888888"/>
              </a:buClr>
              <a:buSzPts val="840"/>
              <a:buNone/>
              <a:defRPr sz="84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45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45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45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45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45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45"/>
              </a:spcBef>
              <a:spcAft>
                <a:spcPts val="0"/>
              </a:spcAft>
              <a:buClr>
                <a:srgbClr val="888888"/>
              </a:buClr>
              <a:buSzPts val="735"/>
              <a:buNone/>
              <a:defRPr sz="735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2384948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1945" algn="l">
              <a:spcBef>
                <a:spcPts val="295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  <a:defRPr sz="1470"/>
            </a:lvl1pPr>
            <a:lvl2pPr marL="914400" lvl="1" indent="-308610" algn="l"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260"/>
              <a:buChar char="–"/>
              <a:defRPr sz="1260"/>
            </a:lvl2pPr>
            <a:lvl3pPr marL="1371600" lvl="2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–"/>
              <a:defRPr sz="945"/>
            </a:lvl4pPr>
            <a:lvl5pPr marL="2286000" lvl="4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»"/>
              <a:defRPr sz="945"/>
            </a:lvl5pPr>
            <a:lvl6pPr marL="2743200" lvl="5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6pPr>
            <a:lvl7pPr marL="3200400" lvl="6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7pPr>
            <a:lvl8pPr marL="3657600" lvl="7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8pPr>
            <a:lvl9pPr marL="4114800" lvl="8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2744941" y="951974"/>
            <a:ext cx="2384948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1945" algn="l">
              <a:spcBef>
                <a:spcPts val="295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  <a:defRPr sz="1470"/>
            </a:lvl1pPr>
            <a:lvl2pPr marL="914400" lvl="1" indent="-308610" algn="l"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260"/>
              <a:buChar char="–"/>
              <a:defRPr sz="1260"/>
            </a:lvl2pPr>
            <a:lvl3pPr marL="1371600" lvl="2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–"/>
              <a:defRPr sz="945"/>
            </a:lvl4pPr>
            <a:lvl5pPr marL="2286000" lvl="4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»"/>
              <a:defRPr sz="945"/>
            </a:lvl5pPr>
            <a:lvl6pPr marL="2743200" lvl="5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6pPr>
            <a:lvl7pPr marL="3200400" lvl="6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7pPr>
            <a:lvl8pPr marL="3657600" lvl="7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8pPr>
            <a:lvl9pPr marL="4114800" lvl="8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19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10"/>
              <a:buFont typeface="Calibri" panose="020F0502020204030204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269995" y="913252"/>
            <a:ext cx="2385885" cy="38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 b="1"/>
            </a:lvl1pPr>
            <a:lvl2pPr marL="914400" lvl="1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b="1"/>
            </a:lvl2pPr>
            <a:lvl3pPr marL="1371600" lvl="2" indent="-22860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None/>
              <a:defRPr sz="945" b="1"/>
            </a:lvl3pPr>
            <a:lvl4pPr marL="1828800" lvl="3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4pPr>
            <a:lvl5pPr marL="2286000" lvl="4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5pPr>
            <a:lvl6pPr marL="2743200" lvl="5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6pPr>
            <a:lvl7pPr marL="3200400" lvl="6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7pPr>
            <a:lvl8pPr marL="3657600" lvl="7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8pPr>
            <a:lvl9pPr marL="4114800" lvl="8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269995" y="1293852"/>
            <a:ext cx="2385885" cy="235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1pPr>
            <a:lvl2pPr marL="914400" lvl="1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2pPr>
            <a:lvl3pPr marL="1371600" lvl="2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3pPr>
            <a:lvl4pPr marL="1828800" lvl="3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–"/>
              <a:defRPr sz="840"/>
            </a:lvl4pPr>
            <a:lvl5pPr marL="2286000" lvl="4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»"/>
              <a:defRPr sz="840"/>
            </a:lvl5pPr>
            <a:lvl6pPr marL="2743200" lvl="5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40"/>
            </a:lvl6pPr>
            <a:lvl7pPr marL="3200400" lvl="6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40"/>
            </a:lvl7pPr>
            <a:lvl8pPr marL="3657600" lvl="7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40"/>
            </a:lvl8pPr>
            <a:lvl9pPr marL="4114800" lvl="8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40"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2743065" y="913252"/>
            <a:ext cx="2386823" cy="38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 b="1"/>
            </a:lvl1pPr>
            <a:lvl2pPr marL="914400" lvl="1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b="1"/>
            </a:lvl2pPr>
            <a:lvl3pPr marL="1371600" lvl="2" indent="-22860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None/>
              <a:defRPr sz="945" b="1"/>
            </a:lvl3pPr>
            <a:lvl4pPr marL="1828800" lvl="3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4pPr>
            <a:lvl5pPr marL="2286000" lvl="4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5pPr>
            <a:lvl6pPr marL="2743200" lvl="5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6pPr>
            <a:lvl7pPr marL="3200400" lvl="6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7pPr>
            <a:lvl8pPr marL="3657600" lvl="7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8pPr>
            <a:lvl9pPr marL="4114800" lvl="8" indent="-22860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40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2743065" y="1293852"/>
            <a:ext cx="2386823" cy="235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1pPr>
            <a:lvl2pPr marL="914400" lvl="1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2pPr>
            <a:lvl3pPr marL="1371600" lvl="2" indent="-288290" algn="l">
              <a:spcBef>
                <a:spcPts val="190"/>
              </a:spcBef>
              <a:spcAft>
                <a:spcPts val="0"/>
              </a:spcAft>
              <a:buClr>
                <a:schemeClr val="dk1"/>
              </a:buClr>
              <a:buSzPts val="945"/>
              <a:buChar char="•"/>
              <a:defRPr sz="945"/>
            </a:lvl3pPr>
            <a:lvl4pPr marL="1828800" lvl="3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–"/>
              <a:defRPr sz="840"/>
            </a:lvl4pPr>
            <a:lvl5pPr marL="2286000" lvl="4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»"/>
              <a:defRPr sz="840"/>
            </a:lvl5pPr>
            <a:lvl6pPr marL="2743200" lvl="5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40"/>
            </a:lvl6pPr>
            <a:lvl7pPr marL="3200400" lvl="6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40"/>
            </a:lvl7pPr>
            <a:lvl8pPr marL="3657600" lvl="7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40"/>
            </a:lvl8pPr>
            <a:lvl9pPr marL="4114800" lvl="8" indent="-281940" algn="l"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840"/>
              <a:buChar char="•"/>
              <a:defRPr sz="840"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84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35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269995" y="162440"/>
            <a:ext cx="1776523" cy="69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 panose="020F0502020204030204"/>
              <a:buNone/>
              <a:defRPr sz="105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2111204" y="162443"/>
            <a:ext cx="3018683" cy="348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5280" algn="l">
              <a:spcBef>
                <a:spcPts val="335"/>
              </a:spcBef>
              <a:spcAft>
                <a:spcPts val="0"/>
              </a:spcAft>
              <a:buClr>
                <a:schemeClr val="dk1"/>
              </a:buClr>
              <a:buSzPts val="1680"/>
              <a:buChar char="•"/>
              <a:defRPr sz="1680"/>
            </a:lvl1pPr>
            <a:lvl2pPr marL="914400" lvl="1" indent="-321945" algn="l">
              <a:spcBef>
                <a:spcPts val="295"/>
              </a:spcBef>
              <a:spcAft>
                <a:spcPts val="0"/>
              </a:spcAft>
              <a:buClr>
                <a:schemeClr val="dk1"/>
              </a:buClr>
              <a:buSzPts val="1470"/>
              <a:buChar char="–"/>
              <a:defRPr sz="1470"/>
            </a:lvl2pPr>
            <a:lvl3pPr marL="1371600" lvl="2" indent="-308610" algn="l"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260"/>
              <a:buChar char="•"/>
              <a:defRPr sz="1260"/>
            </a:lvl3pPr>
            <a:lvl4pPr marL="1828800" lvl="3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4pPr>
            <a:lvl5pPr marL="2286000" lvl="4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»"/>
              <a:defRPr sz="1050"/>
            </a:lvl5pPr>
            <a:lvl6pPr marL="2743200" lvl="5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6pPr>
            <a:lvl7pPr marL="3200400" lvl="6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7pPr>
            <a:lvl8pPr marL="3657600" lvl="7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8pPr>
            <a:lvl9pPr marL="4114800" lvl="8" indent="-295275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269995" y="853752"/>
            <a:ext cx="1776523" cy="2790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45"/>
              </a:spcBef>
              <a:spcAft>
                <a:spcPts val="0"/>
              </a:spcAft>
              <a:buClr>
                <a:schemeClr val="dk1"/>
              </a:buClr>
              <a:buSzPts val="735"/>
              <a:buNone/>
              <a:defRPr sz="735"/>
            </a:lvl1pPr>
            <a:lvl2pPr marL="914400" lvl="1" indent="-228600" algn="l"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630"/>
              <a:buNone/>
              <a:defRPr sz="630"/>
            </a:lvl2pPr>
            <a:lvl3pPr marL="1371600" lvl="2" indent="-228600" algn="l">
              <a:spcBef>
                <a:spcPts val="105"/>
              </a:spcBef>
              <a:spcAft>
                <a:spcPts val="0"/>
              </a:spcAft>
              <a:buClr>
                <a:schemeClr val="dk1"/>
              </a:buClr>
              <a:buSzPts val="525"/>
              <a:buNone/>
              <a:defRPr sz="525"/>
            </a:lvl3pPr>
            <a:lvl4pPr marL="1828800" lvl="3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4pPr>
            <a:lvl5pPr marL="2286000" lvl="4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5pPr>
            <a:lvl6pPr marL="2743200" lvl="5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6pPr>
            <a:lvl7pPr marL="3200400" lvl="6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7pPr>
            <a:lvl8pPr marL="3657600" lvl="7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8pPr>
            <a:lvl9pPr marL="4114800" lvl="8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24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1058416" y="2855916"/>
            <a:ext cx="3239929" cy="337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 panose="020F0502020204030204"/>
              <a:buNone/>
              <a:defRPr sz="105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1058416" y="364548"/>
            <a:ext cx="3239929" cy="24479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1058416" y="3193070"/>
            <a:ext cx="3239929" cy="47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45"/>
              </a:spcBef>
              <a:spcAft>
                <a:spcPts val="0"/>
              </a:spcAft>
              <a:buClr>
                <a:schemeClr val="dk1"/>
              </a:buClr>
              <a:buSzPts val="735"/>
              <a:buNone/>
              <a:defRPr sz="735"/>
            </a:lvl1pPr>
            <a:lvl2pPr marL="914400" lvl="1" indent="-228600" algn="l"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630"/>
              <a:buNone/>
              <a:defRPr sz="630"/>
            </a:lvl2pPr>
            <a:lvl3pPr marL="1371600" lvl="2" indent="-228600" algn="l">
              <a:spcBef>
                <a:spcPts val="105"/>
              </a:spcBef>
              <a:spcAft>
                <a:spcPts val="0"/>
              </a:spcAft>
              <a:buClr>
                <a:schemeClr val="dk1"/>
              </a:buClr>
              <a:buSzPts val="525"/>
              <a:buNone/>
              <a:defRPr sz="525"/>
            </a:lvl3pPr>
            <a:lvl4pPr marL="1828800" lvl="3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4pPr>
            <a:lvl5pPr marL="2286000" lvl="4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5pPr>
            <a:lvl6pPr marL="2743200" lvl="5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6pPr>
            <a:lvl7pPr marL="3200400" lvl="6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7pPr>
            <a:lvl8pPr marL="3657600" lvl="7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8pPr>
            <a:lvl9pPr marL="4114800" lvl="8" indent="-228600" algn="l"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70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700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1353677" y="-131708"/>
            <a:ext cx="2692529" cy="485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180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2781844" y="1296456"/>
            <a:ext cx="3481116" cy="1214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306898" y="126481"/>
            <a:ext cx="3481116" cy="355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32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10"/>
              <a:buFont typeface="Calibri"/>
              <a:buNone/>
              <a:defRPr sz="23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4859893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spcBef>
                <a:spcPts val="336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Char char="•"/>
              <a:defRPr sz="16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1944" algn="l" rtl="0">
              <a:spcBef>
                <a:spcPts val="294"/>
              </a:spcBef>
              <a:spcAft>
                <a:spcPts val="0"/>
              </a:spcAft>
              <a:buClr>
                <a:schemeClr val="dk1"/>
              </a:buClr>
              <a:buSzPts val="1470"/>
              <a:buFont typeface="Arial"/>
              <a:buChar char="–"/>
              <a:defRPr sz="147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8610" algn="l" rtl="0">
              <a:spcBef>
                <a:spcPts val="252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sz="12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–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»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269995" y="163386"/>
            <a:ext cx="4859893" cy="67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10"/>
              <a:buFont typeface="Calibri" panose="020F0502020204030204"/>
              <a:buNone/>
              <a:defRPr sz="231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269995" y="951974"/>
            <a:ext cx="4859893" cy="26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spcBef>
                <a:spcPts val="335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 panose="020B0604020202020204"/>
              <a:buChar char="•"/>
              <a:defRPr sz="168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21945" algn="l" rtl="0">
              <a:spcBef>
                <a:spcPts val="295"/>
              </a:spcBef>
              <a:spcAft>
                <a:spcPts val="0"/>
              </a:spcAft>
              <a:buClr>
                <a:schemeClr val="dk1"/>
              </a:buClr>
              <a:buSzPts val="1470"/>
              <a:buFont typeface="Arial" panose="020B0604020202020204"/>
              <a:buChar char="–"/>
              <a:defRPr sz="147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08610" algn="l" rtl="0"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 panose="020B0604020202020204"/>
              <a:buChar char="•"/>
              <a:defRPr sz="126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 panose="020B0604020202020204"/>
              <a:buChar char="–"/>
              <a:defRPr sz="10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 panose="020B0604020202020204"/>
              <a:buChar char="»"/>
              <a:defRPr sz="10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 panose="020B0604020202020204"/>
              <a:buChar char="•"/>
              <a:defRPr sz="10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 panose="020B0604020202020204"/>
              <a:buChar char="•"/>
              <a:defRPr sz="10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 panose="020B0604020202020204"/>
              <a:buChar char="•"/>
              <a:defRPr sz="10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 panose="020B0604020202020204"/>
              <a:buChar char="•"/>
              <a:defRPr sz="10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269995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1844961" y="3781440"/>
            <a:ext cx="1709963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55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3869916" y="3781440"/>
            <a:ext cx="1259972" cy="21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63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726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Чешир\РАБОЧЕЕ\!!! БРЕНД БУК!!!\свалка заготовок\Безымянный-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8" r="10447"/>
          <a:stretch>
            <a:fillRect/>
          </a:stretch>
        </p:blipFill>
        <p:spPr bwMode="auto">
          <a:xfrm>
            <a:off x="-1" y="-28762"/>
            <a:ext cx="10799763" cy="612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7878" y="3490442"/>
            <a:ext cx="8210034" cy="583698"/>
          </a:xfrm>
          <a:prstGeom prst="rect">
            <a:avLst/>
          </a:prstGeom>
          <a:noFill/>
        </p:spPr>
        <p:txBody>
          <a:bodyPr wrap="square" lIns="92025" tIns="46012" rIns="92025" bIns="46012" rtlCol="0">
            <a:spAutoFit/>
          </a:bodyPr>
          <a:lstStyle/>
          <a:p>
            <a:pPr algn="ctr"/>
            <a:r>
              <a:rPr lang="ru-RU" sz="3190" b="1" dirty="0">
                <a:solidFill>
                  <a:srgbClr val="C0504D">
                    <a:lumMod val="75000"/>
                  </a:srgbClr>
                </a:solidFill>
                <a:latin typeface="Myriad Pro" panose="020B0503030403020204" pitchFamily="34" charset="0"/>
              </a:rPr>
              <a:t>Внедрение нейросетей в производство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57950" y="4832092"/>
            <a:ext cx="41958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53735"/>
                </a:solidFill>
              </a:rPr>
              <a:t>Выполнила</a:t>
            </a:r>
            <a:r>
              <a:rPr lang="en-US" dirty="0">
                <a:solidFill>
                  <a:srgbClr val="953735"/>
                </a:solidFill>
              </a:rPr>
              <a:t>: </a:t>
            </a:r>
            <a:r>
              <a:rPr lang="ru-RU" dirty="0">
                <a:solidFill>
                  <a:srgbClr val="953735"/>
                </a:solidFill>
              </a:rPr>
              <a:t>Группа 50</a:t>
            </a:r>
          </a:p>
          <a:p>
            <a:r>
              <a:rPr lang="ru-RU" b="1" dirty="0" err="1" smtClean="0">
                <a:solidFill>
                  <a:srgbClr val="953735"/>
                </a:solidFill>
              </a:rPr>
              <a:t>Трекер</a:t>
            </a:r>
            <a:r>
              <a:rPr lang="en-US" dirty="0" smtClean="0">
                <a:solidFill>
                  <a:srgbClr val="953735"/>
                </a:solidFill>
              </a:rPr>
              <a:t>:</a:t>
            </a:r>
            <a:r>
              <a:rPr lang="ru-RU" dirty="0" smtClean="0">
                <a:solidFill>
                  <a:srgbClr val="953735"/>
                </a:solidFill>
              </a:rPr>
              <a:t> </a:t>
            </a:r>
            <a:r>
              <a:rPr lang="ru-RU" i="1" dirty="0" smtClean="0">
                <a:solidFill>
                  <a:srgbClr val="953735"/>
                </a:solidFill>
              </a:rPr>
              <a:t>Виктория </a:t>
            </a:r>
            <a:r>
              <a:rPr lang="ru-RU" i="1" dirty="0" err="1" smtClean="0">
                <a:solidFill>
                  <a:srgbClr val="953735"/>
                </a:solidFill>
              </a:rPr>
              <a:t>Журавишкина</a:t>
            </a:r>
            <a:endParaRPr lang="ru-RU" dirty="0">
              <a:solidFill>
                <a:srgbClr val="953735"/>
              </a:solidFill>
            </a:endParaRPr>
          </a:p>
          <a:p>
            <a:r>
              <a:rPr lang="ru-RU" b="1" dirty="0" smtClean="0">
                <a:solidFill>
                  <a:srgbClr val="953735"/>
                </a:solidFill>
              </a:rPr>
              <a:t>Наставник</a:t>
            </a:r>
            <a:r>
              <a:rPr lang="ru-RU" dirty="0" smtClean="0">
                <a:solidFill>
                  <a:srgbClr val="953735"/>
                </a:solidFill>
              </a:rPr>
              <a:t>:</a:t>
            </a:r>
            <a:endParaRPr lang="ru-RU" dirty="0">
              <a:solidFill>
                <a:srgbClr val="953735"/>
              </a:solidFill>
            </a:endParaRPr>
          </a:p>
          <a:p>
            <a:r>
              <a:rPr lang="ru-RU" dirty="0" err="1" smtClean="0">
                <a:solidFill>
                  <a:srgbClr val="953735"/>
                </a:solidFill>
              </a:rPr>
              <a:t>Ряйсянен</a:t>
            </a:r>
            <a:r>
              <a:rPr lang="ru-RU" dirty="0" smtClean="0">
                <a:solidFill>
                  <a:srgbClr val="953735"/>
                </a:solidFill>
              </a:rPr>
              <a:t> Татьяна Николаевна</a:t>
            </a:r>
            <a:endParaRPr lang="ru-RU" dirty="0">
              <a:solidFill>
                <a:srgbClr val="953735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24429" y="4308872"/>
            <a:ext cx="6129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Ссылка на проект в информационной системе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Projects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yriad Pro" pitchFamily="34" charset="0"/>
              </a:rPr>
              <a:t>: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Myriad Pro" pitchFamily="34" charset="0"/>
            </a:endParaRPr>
          </a:p>
          <a:p>
            <a:r>
              <a:rPr lang="en-US" dirty="0" smtClean="0"/>
              <a:t>https</a:t>
            </a:r>
            <a:r>
              <a:rPr lang="en-US" dirty="0"/>
              <a:t>://pt.2035.university/project/vnedrenie-nejrosetej-v-proizvodstvo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15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6" name="Google Shape;366;p18"/>
          <p:cNvCxnSpPr/>
          <p:nvPr/>
        </p:nvCxnSpPr>
        <p:spPr>
          <a:xfrm flipH="1" flipV="1">
            <a:off x="3704981" y="2401570"/>
            <a:ext cx="2" cy="288287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7" name="Google Shape;367;p18"/>
          <p:cNvCxnSpPr/>
          <p:nvPr/>
        </p:nvCxnSpPr>
        <p:spPr>
          <a:xfrm rot="-5400000">
            <a:off x="4820787" y="3843006"/>
            <a:ext cx="2882873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8" name="Google Shape;368;p18"/>
          <p:cNvCxnSpPr/>
          <p:nvPr/>
        </p:nvCxnSpPr>
        <p:spPr>
          <a:xfrm rot="10800000">
            <a:off x="1089868" y="2391265"/>
            <a:ext cx="7795186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9" name="Google Shape;369;p18"/>
          <p:cNvCxnSpPr/>
          <p:nvPr/>
        </p:nvCxnSpPr>
        <p:spPr>
          <a:xfrm rot="10800000">
            <a:off x="1081881" y="5286811"/>
            <a:ext cx="7795186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0" name="Google Shape;370;p18"/>
          <p:cNvCxnSpPr/>
          <p:nvPr/>
        </p:nvCxnSpPr>
        <p:spPr>
          <a:xfrm rot="-5400000">
            <a:off x="-364294" y="3840636"/>
            <a:ext cx="289708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1" name="Google Shape;371;p18"/>
          <p:cNvCxnSpPr/>
          <p:nvPr/>
        </p:nvCxnSpPr>
        <p:spPr>
          <a:xfrm rot="-5400000">
            <a:off x="7438880" y="3838266"/>
            <a:ext cx="289234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3" name="Google Shape;373;p18"/>
          <p:cNvSpPr txBox="1"/>
          <p:nvPr/>
        </p:nvSpPr>
        <p:spPr>
          <a:xfrm>
            <a:off x="1523804" y="2585386"/>
            <a:ext cx="1676036" cy="33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5000"/>
              </a:lnSpc>
            </a:pPr>
            <a:r>
              <a:rPr lang="ru-RU" b="1" dirty="0">
                <a:ea typeface="Montserrat SemiBold" panose="00000700000000000000"/>
                <a:cs typeface="Montserrat SemiBold" panose="00000700000000000000"/>
                <a:sym typeface="Montserrat SemiBold" panose="00000700000000000000"/>
              </a:rPr>
              <a:t>Доманюк Артем </a:t>
            </a:r>
            <a:endParaRPr dirty="0"/>
          </a:p>
        </p:txBody>
      </p:sp>
      <p:sp>
        <p:nvSpPr>
          <p:cNvPr id="377" name="Google Shape;377;p18"/>
          <p:cNvSpPr txBox="1"/>
          <p:nvPr/>
        </p:nvSpPr>
        <p:spPr>
          <a:xfrm>
            <a:off x="4147846" y="2572278"/>
            <a:ext cx="1739509" cy="33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5000"/>
              </a:lnSpc>
            </a:pPr>
            <a:r>
              <a:rPr lang="ru-RU" b="1" dirty="0"/>
              <a:t>Мордкович Полина</a:t>
            </a:r>
            <a:endParaRPr b="1" dirty="0"/>
          </a:p>
        </p:txBody>
      </p:sp>
      <p:sp>
        <p:nvSpPr>
          <p:cNvPr id="378" name="Google Shape;378;p18"/>
          <p:cNvSpPr txBox="1"/>
          <p:nvPr/>
        </p:nvSpPr>
        <p:spPr>
          <a:xfrm>
            <a:off x="6773253" y="3517778"/>
            <a:ext cx="1676036" cy="830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5000"/>
              </a:lnSpc>
            </a:pPr>
            <a:r>
              <a:rPr lang="ru-RU" sz="1160" dirty="0">
                <a:sym typeface="Montserrat SemiBold" panose="00000700000000000000"/>
              </a:rPr>
              <a:t>Тимохин Евгений</a:t>
            </a:r>
          </a:p>
          <a:p>
            <a:pPr algn="ctr">
              <a:lnSpc>
                <a:spcPct val="155000"/>
              </a:lnSpc>
            </a:pPr>
            <a:r>
              <a:rPr lang="ru-RU" sz="1160" dirty="0">
                <a:sym typeface="Montserrat SemiBold" panose="00000700000000000000"/>
              </a:rPr>
              <a:t>Антипьев Никита</a:t>
            </a:r>
          </a:p>
          <a:p>
            <a:pPr algn="ctr">
              <a:lnSpc>
                <a:spcPct val="155000"/>
              </a:lnSpc>
            </a:pPr>
            <a:r>
              <a:rPr lang="ru-RU" sz="1160" dirty="0">
                <a:sym typeface="Montserrat SemiBold" panose="00000700000000000000"/>
              </a:rPr>
              <a:t>Крохина Александра</a:t>
            </a:r>
            <a:endParaRPr dirty="0"/>
          </a:p>
        </p:txBody>
      </p:sp>
      <p:sp>
        <p:nvSpPr>
          <p:cNvPr id="379" name="Google Shape;379;p18"/>
          <p:cNvSpPr txBox="1"/>
          <p:nvPr/>
        </p:nvSpPr>
        <p:spPr>
          <a:xfrm>
            <a:off x="1516050" y="4429573"/>
            <a:ext cx="1676036" cy="52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5000"/>
              </a:lnSpc>
            </a:pPr>
            <a:r>
              <a:rPr lang="ru-RU" sz="1100" b="1" dirty="0">
                <a:sym typeface="Montserrat SemiBold" panose="00000700000000000000"/>
              </a:rPr>
              <a:t>Контроль внедрения системы</a:t>
            </a:r>
            <a:endParaRPr sz="1100" dirty="0"/>
          </a:p>
        </p:txBody>
      </p:sp>
      <p:sp>
        <p:nvSpPr>
          <p:cNvPr id="380" name="Google Shape;380;p18"/>
          <p:cNvSpPr txBox="1"/>
          <p:nvPr/>
        </p:nvSpPr>
        <p:spPr>
          <a:xfrm>
            <a:off x="3851007" y="2918816"/>
            <a:ext cx="2255518" cy="1073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5000"/>
              </a:lnSpc>
            </a:pPr>
            <a:r>
              <a:rPr lang="ru-RU" sz="1100" b="1" dirty="0" smtClean="0">
                <a:sym typeface="Montserrat SemiBold" panose="00000700000000000000"/>
              </a:rPr>
              <a:t>Управление </a:t>
            </a:r>
            <a:r>
              <a:rPr lang="ru-RU" sz="1100" b="1" dirty="0">
                <a:sym typeface="Montserrat SemiBold" panose="00000700000000000000"/>
              </a:rPr>
              <a:t>командой и</a:t>
            </a:r>
          </a:p>
          <a:p>
            <a:pPr algn="ctr">
              <a:lnSpc>
                <a:spcPct val="155000"/>
              </a:lnSpc>
            </a:pPr>
            <a:r>
              <a:rPr lang="ru-RU" sz="1100" b="1" dirty="0"/>
              <a:t>контроль внедрения системы</a:t>
            </a:r>
          </a:p>
          <a:p>
            <a:pPr algn="ctr">
              <a:lnSpc>
                <a:spcPct val="155000"/>
              </a:lnSpc>
            </a:pPr>
            <a:r>
              <a:rPr lang="ru-RU" sz="1100" b="1" dirty="0" smtClean="0"/>
              <a:t>Анализ проблемы, подбор  </a:t>
            </a:r>
            <a:r>
              <a:rPr lang="ru-RU" sz="1100" b="1" dirty="0" err="1" smtClean="0"/>
              <a:t>нейросетей</a:t>
            </a:r>
            <a:endParaRPr sz="1100" b="1" dirty="0"/>
          </a:p>
        </p:txBody>
      </p:sp>
      <p:sp>
        <p:nvSpPr>
          <p:cNvPr id="381" name="Google Shape;381;p18"/>
          <p:cNvSpPr txBox="1"/>
          <p:nvPr/>
        </p:nvSpPr>
        <p:spPr>
          <a:xfrm>
            <a:off x="6520392" y="4457503"/>
            <a:ext cx="2129990" cy="52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5000"/>
              </a:lnSpc>
            </a:pPr>
            <a:r>
              <a:rPr lang="ru-RU" sz="1100" b="1" dirty="0">
                <a:sym typeface="Montserrat SemiBold" panose="00000700000000000000"/>
              </a:rPr>
              <a:t>Обучение сотрудников и анализ проделанной работы</a:t>
            </a:r>
            <a:endParaRPr sz="1100" dirty="0"/>
          </a:p>
        </p:txBody>
      </p:sp>
      <p:sp>
        <p:nvSpPr>
          <p:cNvPr id="383" name="Google Shape;383;p18"/>
          <p:cNvSpPr txBox="1"/>
          <p:nvPr/>
        </p:nvSpPr>
        <p:spPr>
          <a:xfrm>
            <a:off x="4130567" y="4727851"/>
            <a:ext cx="1676036" cy="887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5000"/>
              </a:lnSpc>
            </a:pPr>
            <a:r>
              <a:rPr lang="ru-RU" sz="1160" b="1" dirty="0">
                <a:ea typeface="Montserrat SemiBold" panose="00000700000000000000"/>
                <a:cs typeface="Montserrat SemiBold" panose="00000700000000000000"/>
                <a:sym typeface="Montserrat SemiBold" panose="00000700000000000000"/>
              </a:rPr>
              <a:t>Тестировщики нейросетей</a:t>
            </a:r>
          </a:p>
          <a:p>
            <a:pPr algn="ctr">
              <a:lnSpc>
                <a:spcPct val="155000"/>
              </a:lnSpc>
            </a:pPr>
            <a:endParaRPr dirty="0"/>
          </a:p>
        </p:txBody>
      </p:sp>
      <p:sp>
        <p:nvSpPr>
          <p:cNvPr id="386" name="Google Shape;386;p18"/>
          <p:cNvSpPr txBox="1"/>
          <p:nvPr/>
        </p:nvSpPr>
        <p:spPr>
          <a:xfrm>
            <a:off x="3840827" y="3963415"/>
            <a:ext cx="2255517" cy="830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5000"/>
              </a:lnSpc>
            </a:pPr>
            <a:r>
              <a:rPr lang="ru-RU" sz="1160" dirty="0">
                <a:sym typeface="Montserrat SemiBold" panose="00000700000000000000"/>
              </a:rPr>
              <a:t>Садырина Валерия</a:t>
            </a:r>
          </a:p>
          <a:p>
            <a:pPr algn="ctr">
              <a:lnSpc>
                <a:spcPct val="155000"/>
              </a:lnSpc>
            </a:pPr>
            <a:r>
              <a:rPr lang="ru-RU" sz="1160" dirty="0">
                <a:sym typeface="Montserrat SemiBold" panose="00000700000000000000"/>
              </a:rPr>
              <a:t>Белоусова Валерия</a:t>
            </a:r>
          </a:p>
          <a:p>
            <a:pPr algn="ctr">
              <a:lnSpc>
                <a:spcPct val="155000"/>
              </a:lnSpc>
            </a:pPr>
            <a:r>
              <a:rPr lang="ru-RU" sz="1160" dirty="0">
                <a:sym typeface="Montserrat SemiBold" panose="00000700000000000000"/>
              </a:rPr>
              <a:t>Черных Данил</a:t>
            </a:r>
            <a:endParaRPr dirty="0"/>
          </a:p>
        </p:txBody>
      </p:sp>
      <p:pic>
        <p:nvPicPr>
          <p:cNvPr id="38" name="Google Shape;357;p17"/>
          <p:cNvPicPr preferRelativeResize="0"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037949" y="4261015"/>
            <a:ext cx="1321759" cy="13217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60;p17"/>
          <p:cNvSpPr txBox="1"/>
          <p:nvPr/>
        </p:nvSpPr>
        <p:spPr>
          <a:xfrm>
            <a:off x="2907957" y="325028"/>
            <a:ext cx="7546614" cy="4924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ru-RU" sz="3200" b="1" dirty="0">
                <a:solidFill>
                  <a:srgbClr val="FFFFFF"/>
                </a:solidFill>
                <a:latin typeface="Montserrat SemiBold" panose="00000700000000000000"/>
                <a:ea typeface="Montserrat SemiBold" panose="00000700000000000000"/>
                <a:cs typeface="Montserrat SemiBold" panose="00000700000000000000"/>
              </a:rPr>
              <a:t>КОМАНДА СТАРТАП-ПРОЕКТА</a:t>
            </a:r>
          </a:p>
        </p:txBody>
      </p:sp>
      <p:sp>
        <p:nvSpPr>
          <p:cNvPr id="3" name="Google Shape;380;p18"/>
          <p:cNvSpPr txBox="1"/>
          <p:nvPr/>
        </p:nvSpPr>
        <p:spPr>
          <a:xfrm>
            <a:off x="1248599" y="2906216"/>
            <a:ext cx="2255518" cy="1097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5000"/>
              </a:lnSpc>
            </a:pPr>
            <a:r>
              <a:rPr lang="ru-RU" sz="1200" b="1" dirty="0" smtClean="0">
                <a:sym typeface="Montserrat SemiBold" panose="00000700000000000000"/>
              </a:rPr>
              <a:t>Руководитель</a:t>
            </a:r>
          </a:p>
          <a:p>
            <a:pPr algn="ctr">
              <a:lnSpc>
                <a:spcPct val="155000"/>
              </a:lnSpc>
            </a:pPr>
            <a:endParaRPr lang="ru-RU" sz="1200" b="1" dirty="0">
              <a:sym typeface="Montserrat SemiBold" panose="00000700000000000000"/>
            </a:endParaRPr>
          </a:p>
          <a:p>
            <a:pPr algn="ctr">
              <a:lnSpc>
                <a:spcPct val="155000"/>
              </a:lnSpc>
            </a:pPr>
            <a:r>
              <a:rPr lang="ru-RU" sz="1100" b="1" dirty="0" smtClean="0">
                <a:sym typeface="Montserrat SemiBold" panose="00000700000000000000"/>
              </a:rPr>
              <a:t>Анализ проблемы, подбор </a:t>
            </a:r>
            <a:r>
              <a:rPr lang="ru-RU" sz="1100" b="1" dirty="0" err="1" smtClean="0">
                <a:sym typeface="Montserrat SemiBold" panose="00000700000000000000"/>
              </a:rPr>
              <a:t>нейросетей</a:t>
            </a:r>
            <a:endParaRPr sz="1100" b="1" dirty="0"/>
          </a:p>
        </p:txBody>
      </p:sp>
    </p:spTree>
    <p:extLst>
      <p:ext uri="{BB962C8B-B14F-4D97-AF65-F5344CB8AC3E}">
        <p14:creationId xmlns:p14="http://schemas.microsoft.com/office/powerpoint/2010/main" val="187568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60;p17"/>
          <p:cNvSpPr txBox="1"/>
          <p:nvPr/>
        </p:nvSpPr>
        <p:spPr>
          <a:xfrm>
            <a:off x="5248275" y="207633"/>
            <a:ext cx="5329863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ru-RU" sz="2400" b="1" dirty="0">
                <a:solidFill>
                  <a:srgbClr val="FFFFFF"/>
                </a:solidFill>
                <a:latin typeface="Montserrat SemiBold" panose="00000700000000000000"/>
                <a:ea typeface="Montserrat SemiBold" panose="00000700000000000000"/>
                <a:cs typeface="Montserrat SemiBold" panose="00000700000000000000"/>
              </a:rPr>
              <a:t>ОПИСАНИЕ СТАРТАП-ПРОЕКТА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4742" y="1028440"/>
            <a:ext cx="5765485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" charset="-52"/>
              </a:rPr>
              <a:t>Команда из </a:t>
            </a:r>
            <a:r>
              <a:rPr lang="ru-RU" sz="1600" dirty="0" smtClean="0">
                <a:latin typeface="Montserrat" charset="-52"/>
              </a:rPr>
              <a:t>8-и </a:t>
            </a:r>
            <a:r>
              <a:rPr lang="ru-RU" sz="1600" dirty="0">
                <a:latin typeface="Montserrat" charset="-52"/>
              </a:rPr>
              <a:t>человек, в которой будут распределены должности</a:t>
            </a:r>
            <a:r>
              <a:rPr lang="en-US" sz="1600" dirty="0">
                <a:latin typeface="Montserrat" charset="-52"/>
              </a:rPr>
              <a:t>;</a:t>
            </a:r>
            <a:endParaRPr lang="ru-RU" sz="1600" dirty="0">
              <a:latin typeface="Montserrat" charset="-52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" charset="-52"/>
              </a:rPr>
              <a:t>К нам будут обращаться с проблемами в бизнесе, а мы будем анализировать  проблемы, подбирать и настраивать подходящие нейросети для их решения. </a:t>
            </a:r>
            <a:r>
              <a:rPr lang="ru-RU" sz="1600" dirty="0">
                <a:latin typeface="Montserrat" charset="-52"/>
              </a:rPr>
              <a:t>Затем </a:t>
            </a:r>
            <a:r>
              <a:rPr lang="ru-RU" sz="1600" dirty="0" smtClean="0">
                <a:latin typeface="Montserrat" charset="-52"/>
              </a:rPr>
              <a:t>организуем </a:t>
            </a:r>
            <a:r>
              <a:rPr lang="ru-RU" sz="1600" dirty="0">
                <a:latin typeface="Montserrat" charset="-52"/>
              </a:rPr>
              <a:t>краткий экскурс для сотрудников и </a:t>
            </a:r>
            <a:r>
              <a:rPr lang="ru-RU" sz="1600" dirty="0" smtClean="0">
                <a:latin typeface="Montserrat" charset="-52"/>
              </a:rPr>
              <a:t>составим </a:t>
            </a:r>
            <a:r>
              <a:rPr lang="ru-RU" sz="1600" dirty="0">
                <a:latin typeface="Montserrat" charset="-52"/>
              </a:rPr>
              <a:t>инструкцию  по работе с ИИ</a:t>
            </a:r>
            <a:r>
              <a:rPr lang="en-US" sz="1600" dirty="0">
                <a:latin typeface="Montserrat" charset="-52"/>
              </a:rPr>
              <a:t>;</a:t>
            </a:r>
            <a:endParaRPr lang="ru-RU" sz="1600" dirty="0">
              <a:latin typeface="Montserrat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/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359" y="1458097"/>
            <a:ext cx="3566083" cy="35660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2421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4495800" y="209787"/>
            <a:ext cx="6136909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255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ru-RU" sz="2400" b="1" dirty="0">
                <a:solidFill>
                  <a:srgbClr val="FFFFFF"/>
                </a:solidFill>
                <a:latin typeface="Montserrat SemiBold" panose="00000700000000000000"/>
                <a:ea typeface="Montserrat SemiBold" panose="00000700000000000000"/>
                <a:cs typeface="Montserrat SemiBold" panose="00000700000000000000"/>
              </a:rPr>
              <a:t>АКТУАЛЬНОСТЬ СТАРТАП-ПРОЕКТА </a:t>
            </a:r>
            <a:r>
              <a:rPr lang="ru-RU" sz="2400" b="1" dirty="0">
                <a:solidFill>
                  <a:srgbClr val="FFFFFF"/>
                </a:solidFill>
                <a:latin typeface="Montserrat SemiBold" panose="00000700000000000000"/>
                <a:ea typeface="Montserrat SemiBold" panose="00000700000000000000"/>
                <a:cs typeface="Montserrat SemiBold" panose="00000700000000000000"/>
                <a:sym typeface="Montserrat SemiBold" panose="00000700000000000000"/>
              </a:rPr>
              <a:t>ПРОБЛЕМА</a:t>
            </a:r>
            <a:endParaRPr lang="ru-RU" sz="2400" b="1" dirty="0">
              <a:solidFill>
                <a:srgbClr val="FFFFFF"/>
              </a:solidFill>
              <a:latin typeface="Montserrat SemiBold" panose="00000700000000000000"/>
              <a:ea typeface="Montserrat SemiBold" panose="00000700000000000000"/>
              <a:cs typeface="Montserrat SemiBold" panose="00000700000000000000"/>
            </a:endParaRPr>
          </a:p>
        </p:txBody>
      </p:sp>
      <p:sp>
        <p:nvSpPr>
          <p:cNvPr id="30" name="Google Shape;205;p6"/>
          <p:cNvSpPr txBox="1"/>
          <p:nvPr/>
        </p:nvSpPr>
        <p:spPr>
          <a:xfrm>
            <a:off x="6954766" y="948707"/>
            <a:ext cx="192584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600" b="1" dirty="0">
                <a:latin typeface="Montserrat SemiBold" panose="00000700000000000000"/>
                <a:ea typeface="Montserrat SemiBold" panose="00000700000000000000"/>
                <a:cs typeface="Montserrat SemiBold" panose="00000700000000000000"/>
                <a:sym typeface="Montserrat SemiBold" panose="00000700000000000000"/>
              </a:rPr>
              <a:t>Целевой клиент</a:t>
            </a:r>
            <a:endParaRPr sz="1600" dirty="0"/>
          </a:p>
        </p:txBody>
      </p:sp>
      <p:sp>
        <p:nvSpPr>
          <p:cNvPr id="31" name="Google Shape;206;p6"/>
          <p:cNvSpPr txBox="1"/>
          <p:nvPr/>
        </p:nvSpPr>
        <p:spPr>
          <a:xfrm>
            <a:off x="5385029" y="1408138"/>
            <a:ext cx="5065313" cy="1504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9240" lvl="1" indent="-134620">
              <a:lnSpc>
                <a:spcPct val="163000"/>
              </a:lnSpc>
              <a:buSzPts val="1248"/>
              <a:buFont typeface="Arial"/>
              <a:buChar char="•"/>
            </a:pPr>
            <a:r>
              <a:rPr lang="ru-RU" sz="1200" dirty="0">
                <a:latin typeface="Montserrat" charset="-52"/>
                <a:sym typeface="Montserrat" panose="02000505000000020004"/>
              </a:rPr>
              <a:t>Предприниматели с устоявшимся </a:t>
            </a:r>
            <a:r>
              <a:rPr lang="ru-RU" sz="1200" dirty="0" smtClean="0">
                <a:latin typeface="Montserrat" charset="-52"/>
                <a:sym typeface="Montserrat" panose="02000505000000020004"/>
              </a:rPr>
              <a:t>бизнесом</a:t>
            </a:r>
          </a:p>
          <a:p>
            <a:pPr marL="269240" lvl="1" indent="-134620">
              <a:lnSpc>
                <a:spcPct val="163000"/>
              </a:lnSpc>
              <a:buSzPts val="1248"/>
              <a:buFont typeface="Arial"/>
              <a:buChar char="•"/>
            </a:pPr>
            <a:r>
              <a:rPr lang="ru-RU" sz="1200" dirty="0" err="1" smtClean="0">
                <a:latin typeface="Montserrat" charset="-52"/>
                <a:sym typeface="Montserrat" panose="02000505000000020004"/>
              </a:rPr>
              <a:t>Юрлица</a:t>
            </a:r>
            <a:r>
              <a:rPr lang="ru-RU" sz="1200" dirty="0">
                <a:latin typeface="Montserrat" charset="-52"/>
                <a:sym typeface="Montserrat" panose="02000505000000020004"/>
              </a:rPr>
              <a:t>, </a:t>
            </a:r>
            <a:r>
              <a:rPr lang="ru-RU" sz="1200" dirty="0" smtClean="0">
                <a:latin typeface="Montserrat" charset="-52"/>
                <a:sym typeface="Montserrat" panose="02000505000000020004"/>
              </a:rPr>
              <a:t>у которых много </a:t>
            </a:r>
            <a:r>
              <a:rPr lang="ru-RU" sz="1200" dirty="0">
                <a:latin typeface="Montserrat" charset="-52"/>
                <a:sym typeface="Montserrat" panose="02000505000000020004"/>
              </a:rPr>
              <a:t>филиалов (от 3</a:t>
            </a:r>
            <a:r>
              <a:rPr lang="ru-RU" sz="1200" dirty="0" smtClean="0">
                <a:latin typeface="Montserrat" charset="-52"/>
                <a:sym typeface="Montserrat" panose="02000505000000020004"/>
              </a:rPr>
              <a:t>); Профиль</a:t>
            </a:r>
            <a:r>
              <a:rPr lang="ru-RU" sz="1200" dirty="0">
                <a:latin typeface="Montserrat" charset="-52"/>
                <a:sym typeface="Montserrat" panose="02000505000000020004"/>
              </a:rPr>
              <a:t>: гипермаркеты, торговые компании, производственные компании, услуги автоматизации</a:t>
            </a:r>
          </a:p>
          <a:p>
            <a:pPr marL="269240" lvl="1" indent="-134620">
              <a:lnSpc>
                <a:spcPct val="163000"/>
              </a:lnSpc>
              <a:buSzPts val="1248"/>
              <a:buFont typeface="Arial"/>
              <a:buChar char="•"/>
            </a:pPr>
            <a:endParaRPr lang="ru-RU" sz="1200" dirty="0" smtClean="0">
              <a:sym typeface="Montserrat" panose="02000505000000020004"/>
            </a:endParaRPr>
          </a:p>
        </p:txBody>
      </p:sp>
      <p:sp>
        <p:nvSpPr>
          <p:cNvPr id="37" name="Google Shape;212;p6"/>
          <p:cNvSpPr txBox="1"/>
          <p:nvPr/>
        </p:nvSpPr>
        <p:spPr>
          <a:xfrm>
            <a:off x="473086" y="1133028"/>
            <a:ext cx="2929165" cy="553998"/>
          </a:xfrm>
          <a:prstGeom prst="rect">
            <a:avLst/>
          </a:prstGeom>
          <a:gradFill>
            <a:gsLst>
              <a:gs pos="50000">
                <a:schemeClr val="accent2">
                  <a:lumMod val="40000"/>
                  <a:lumOff val="60000"/>
                </a:schemeClr>
              </a:gs>
              <a:gs pos="27000">
                <a:schemeClr val="accent2">
                  <a:lumMod val="60000"/>
                  <a:lumOff val="40000"/>
                </a:schemeClr>
              </a:gs>
              <a:gs pos="72000">
                <a:schemeClr val="accent2">
                  <a:lumMod val="20000"/>
                  <a:lumOff val="80000"/>
                </a:schemeClr>
              </a:gs>
              <a:gs pos="88000">
                <a:schemeClr val="bg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1405" b="1" dirty="0">
                <a:latin typeface="Montserrat SemiBold" panose="00000700000000000000"/>
                <a:sym typeface="Montserrat SemiBold" panose="00000700000000000000"/>
              </a:rPr>
              <a:t> </a:t>
            </a:r>
            <a:r>
              <a:rPr lang="ru-RU" sz="1800" b="1" dirty="0">
                <a:latin typeface="Montserrat SemiBold" panose="00000700000000000000"/>
                <a:sym typeface="Montserrat SemiBold" panose="00000700000000000000"/>
              </a:rPr>
              <a:t>Проблемы</a:t>
            </a:r>
            <a:endParaRPr dirty="0"/>
          </a:p>
        </p:txBody>
      </p:sp>
      <p:sp>
        <p:nvSpPr>
          <p:cNvPr id="20" name="Google Shape;206;p6"/>
          <p:cNvSpPr txBox="1"/>
          <p:nvPr/>
        </p:nvSpPr>
        <p:spPr>
          <a:xfrm>
            <a:off x="348214" y="1715362"/>
            <a:ext cx="4509536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9240" lvl="1" indent="-134620">
              <a:lnSpc>
                <a:spcPct val="200000"/>
              </a:lnSpc>
              <a:buSzPts val="1248"/>
              <a:buFont typeface="Arial"/>
              <a:buChar char="•"/>
            </a:pPr>
            <a:r>
              <a:rPr lang="ru-RU" sz="1200" dirty="0">
                <a:latin typeface="Montserrat" charset="-52"/>
              </a:rPr>
              <a:t>- в новостях продвигаются </a:t>
            </a:r>
            <a:r>
              <a:rPr lang="ru-RU" sz="1200" dirty="0" err="1" smtClean="0">
                <a:latin typeface="Montserrat" charset="-52"/>
              </a:rPr>
              <a:t>нейросети</a:t>
            </a:r>
            <a:r>
              <a:rPr lang="ru-RU" sz="1200" dirty="0" smtClean="0">
                <a:latin typeface="Montserrat" charset="-52"/>
              </a:rPr>
              <a:t> </a:t>
            </a:r>
            <a:r>
              <a:rPr lang="ru-RU" sz="1200" dirty="0">
                <a:latin typeface="Montserrat" charset="-52"/>
              </a:rPr>
              <a:t>как современный мощный инструмент для бизнеса, есть позитивные случаи их внедрения</a:t>
            </a:r>
          </a:p>
          <a:p>
            <a:pPr marL="269240" lvl="1" indent="-134620">
              <a:lnSpc>
                <a:spcPct val="200000"/>
              </a:lnSpc>
              <a:buSzPts val="1248"/>
              <a:buFont typeface="Arial"/>
              <a:buChar char="•"/>
            </a:pPr>
            <a:r>
              <a:rPr lang="ru-RU" sz="1200" dirty="0">
                <a:latin typeface="Montserrat" charset="-52"/>
              </a:rPr>
              <a:t>- в крупных компаниях существуют неавтоматизированные задачи</a:t>
            </a:r>
          </a:p>
          <a:p>
            <a:pPr marL="269240" lvl="1" indent="-134620">
              <a:lnSpc>
                <a:spcPct val="200000"/>
              </a:lnSpc>
              <a:buSzPts val="1248"/>
              <a:buFont typeface="Arial"/>
              <a:buChar char="•"/>
            </a:pPr>
            <a:r>
              <a:rPr lang="ru-RU" sz="1200" dirty="0">
                <a:latin typeface="Montserrat" charset="-52"/>
              </a:rPr>
              <a:t>- крупные компании хотят идти в ногу со временем и снижать издержки на персонал за счет автоматизации,</a:t>
            </a:r>
          </a:p>
          <a:p>
            <a:pPr marL="269240" lvl="1" indent="-134620">
              <a:lnSpc>
                <a:spcPct val="200000"/>
              </a:lnSpc>
              <a:buSzPts val="1248"/>
              <a:buFont typeface="Arial"/>
              <a:buChar char="•"/>
            </a:pPr>
            <a:r>
              <a:rPr lang="ru-RU" sz="1200" dirty="0">
                <a:latin typeface="Montserrat" charset="-52"/>
              </a:rPr>
              <a:t>- при этом не располагают знаниями и ресурсами на внедрение инструмента </a:t>
            </a:r>
            <a:r>
              <a:rPr lang="ru-RU" sz="1200" dirty="0" err="1" smtClean="0">
                <a:latin typeface="Montserrat" charset="-52"/>
              </a:rPr>
              <a:t>нейросетей</a:t>
            </a:r>
            <a:endParaRPr lang="ru-RU" sz="1200" dirty="0">
              <a:latin typeface="Montserrat" charset="-5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800" y="2586037"/>
            <a:ext cx="3421085" cy="3421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0581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4495800" y="209787"/>
            <a:ext cx="6136909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АКТУАЛЬНОСТЬ СТАРТАП-ПРОЕКТА </a:t>
            </a:r>
            <a:r>
              <a:rPr lang="ru-RU" dirty="0">
                <a:sym typeface="Montserrat SemiBold"/>
              </a:rPr>
              <a:t>РЕШЕНИЕ</a:t>
            </a:r>
            <a:endParaRPr lang="ru-RU" dirty="0"/>
          </a:p>
        </p:txBody>
      </p:sp>
      <p:grpSp>
        <p:nvGrpSpPr>
          <p:cNvPr id="42" name="Google Shape;233;p8"/>
          <p:cNvGrpSpPr/>
          <p:nvPr/>
        </p:nvGrpSpPr>
        <p:grpSpPr>
          <a:xfrm>
            <a:off x="285751" y="1728787"/>
            <a:ext cx="10346958" cy="4308872"/>
            <a:chOff x="-3" y="-180975"/>
            <a:chExt cx="21105615" cy="36322326"/>
          </a:xfrm>
        </p:grpSpPr>
        <p:sp>
          <p:nvSpPr>
            <p:cNvPr id="43" name="Google Shape;234;p8"/>
            <p:cNvSpPr txBox="1"/>
            <p:nvPr/>
          </p:nvSpPr>
          <p:spPr>
            <a:xfrm>
              <a:off x="-3" y="-180975"/>
              <a:ext cx="10342352" cy="363223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269415" lvl="1" indent="-134707">
                <a:lnSpc>
                  <a:spcPct val="199919"/>
                </a:lnSpc>
                <a:buSzPts val="1248"/>
                <a:buFont typeface="Arial"/>
                <a:buChar char="•"/>
              </a:pPr>
              <a:r>
                <a:rPr lang="ru-RU" b="1" dirty="0">
                  <a:latin typeface="Montserrat"/>
                  <a:ea typeface="Montserrat"/>
                  <a:cs typeface="Montserrat"/>
                  <a:sym typeface="Montserrat"/>
                </a:rPr>
                <a:t>Как сейчас эту проблему решают:</a:t>
              </a:r>
            </a:p>
            <a:p>
              <a:pPr marL="269415" lvl="1" indent="-134707">
                <a:lnSpc>
                  <a:spcPct val="199919"/>
                </a:lnSpc>
                <a:buSzPts val="1248"/>
                <a:buFont typeface="Arial"/>
                <a:buChar char="•"/>
              </a:pPr>
              <a:r>
                <a:rPr lang="ru-RU" sz="1248" dirty="0">
                  <a:latin typeface="Montserrat"/>
                  <a:ea typeface="Montserrat"/>
                  <a:cs typeface="Montserrat"/>
                  <a:sym typeface="Montserrat"/>
                </a:rPr>
                <a:t>- </a:t>
              </a:r>
              <a:r>
                <a:rPr lang="ru-RU" dirty="0" smtClean="0">
                  <a:latin typeface="Montserrat"/>
                  <a:ea typeface="Montserrat"/>
                  <a:cs typeface="Montserrat"/>
                  <a:sym typeface="Montserrat"/>
                </a:rPr>
                <a:t>Выделяют </a:t>
              </a:r>
              <a:r>
                <a:rPr lang="ru-RU" dirty="0">
                  <a:latin typeface="Montserrat"/>
                  <a:ea typeface="Montserrat"/>
                  <a:cs typeface="Montserrat"/>
                  <a:sym typeface="Montserrat"/>
                </a:rPr>
                <a:t>какого-то сотрудника и </a:t>
              </a:r>
              <a:r>
                <a:rPr lang="ru-RU" dirty="0" smtClean="0">
                  <a:latin typeface="Montserrat"/>
                  <a:ea typeface="Montserrat"/>
                  <a:cs typeface="Montserrat"/>
                  <a:sym typeface="Montserrat"/>
                </a:rPr>
                <a:t>наделяют его дополнительными обязательствами</a:t>
              </a:r>
              <a:endParaRPr lang="ru-RU" dirty="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69415" lvl="1" indent="-134707">
                <a:lnSpc>
                  <a:spcPct val="199919"/>
                </a:lnSpc>
                <a:buSzPts val="1248"/>
                <a:buFont typeface="Arial"/>
                <a:buChar char="•"/>
              </a:pPr>
              <a:r>
                <a:rPr lang="ru-RU" dirty="0">
                  <a:latin typeface="Montserrat"/>
                  <a:ea typeface="Montserrat"/>
                  <a:cs typeface="Montserrat"/>
                  <a:sym typeface="Montserrat"/>
                </a:rPr>
                <a:t>минусы: узкий кругозор исполнителя; концентрация на самом инструменте, а не на возможных задачах;</a:t>
              </a:r>
            </a:p>
            <a:p>
              <a:pPr marL="269415" lvl="1" indent="-134707">
                <a:lnSpc>
                  <a:spcPct val="199919"/>
                </a:lnSpc>
                <a:buSzPts val="1248"/>
                <a:buFont typeface="Arial"/>
                <a:buChar char="•"/>
              </a:pPr>
              <a:r>
                <a:rPr lang="ru-RU" dirty="0">
                  <a:latin typeface="Montserrat"/>
                  <a:ea typeface="Montserrat"/>
                  <a:cs typeface="Montserrat"/>
                  <a:sym typeface="Montserrat"/>
                </a:rPr>
                <a:t> - компания, которая изготавливает </a:t>
              </a:r>
              <a:r>
                <a:rPr lang="ru-RU" dirty="0" err="1">
                  <a:latin typeface="Montserrat"/>
                  <a:ea typeface="Montserrat"/>
                  <a:cs typeface="Montserrat"/>
                  <a:sym typeface="Montserrat"/>
                </a:rPr>
                <a:t>неиросети</a:t>
              </a:r>
              <a:endParaRPr lang="ru-RU" dirty="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69415" lvl="1" indent="-134707">
                <a:lnSpc>
                  <a:spcPct val="199919"/>
                </a:lnSpc>
                <a:buSzPts val="1248"/>
                <a:buFont typeface="Arial"/>
                <a:buChar char="•"/>
              </a:pPr>
              <a:r>
                <a:rPr lang="ru-RU" dirty="0">
                  <a:latin typeface="Montserrat"/>
                  <a:ea typeface="Montserrat"/>
                  <a:cs typeface="Montserrat"/>
                  <a:sym typeface="Montserrat"/>
                </a:rPr>
                <a:t>минусы: нет обучения, нет сопровождения, продажа готового решения (вместо решения проблем заказчика</a:t>
              </a:r>
              <a:r>
                <a:rPr lang="ru-RU" sz="1248" dirty="0" smtClean="0">
                  <a:latin typeface="Montserrat"/>
                  <a:ea typeface="Montserrat"/>
                  <a:cs typeface="Montserrat"/>
                  <a:sym typeface="Montserrat"/>
                </a:rPr>
                <a:t>).</a:t>
              </a:r>
              <a:endParaRPr lang="ru-RU" sz="1248" dirty="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4" name="Google Shape;235;p8"/>
            <p:cNvSpPr txBox="1"/>
            <p:nvPr/>
          </p:nvSpPr>
          <p:spPr>
            <a:xfrm>
              <a:off x="11815534" y="-180975"/>
              <a:ext cx="9290078" cy="21398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999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 smtClean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Наше решение:</a:t>
              </a:r>
            </a:p>
            <a:p>
              <a:pPr lvl="0">
                <a:lnSpc>
                  <a:spcPct val="199919"/>
                </a:lnSpc>
              </a:pPr>
              <a:r>
                <a:rPr lang="ru-RU" dirty="0" smtClean="0">
                  <a:latin typeface="Montserrat"/>
                  <a:ea typeface="Montserrat"/>
                  <a:cs typeface="Montserrat"/>
                  <a:sym typeface="Montserrat"/>
                </a:rPr>
                <a:t>Создание </a:t>
              </a:r>
              <a:r>
                <a:rPr lang="ru-RU" dirty="0">
                  <a:latin typeface="Montserrat"/>
                  <a:ea typeface="Montserrat"/>
                  <a:cs typeface="Montserrat"/>
                  <a:sym typeface="Montserrat"/>
                </a:rPr>
                <a:t>услуги по </a:t>
              </a:r>
              <a:r>
                <a:rPr lang="ru-RU" dirty="0" smtClean="0">
                  <a:latin typeface="Montserrat"/>
                  <a:ea typeface="Montserrat"/>
                  <a:cs typeface="Montserrat"/>
                  <a:sym typeface="Montserrat"/>
                </a:rPr>
                <a:t>подбору </a:t>
              </a:r>
              <a:r>
                <a:rPr lang="ru-RU" dirty="0" err="1">
                  <a:latin typeface="Montserrat"/>
                  <a:ea typeface="Montserrat"/>
                  <a:cs typeface="Montserrat"/>
                  <a:sym typeface="Montserrat"/>
                </a:rPr>
                <a:t>неиросети</a:t>
              </a:r>
              <a:r>
                <a:rPr lang="ru-RU" dirty="0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ru-RU" dirty="0" smtClean="0">
                  <a:latin typeface="Montserrat"/>
                  <a:ea typeface="Montserrat"/>
                  <a:cs typeface="Montserrat"/>
                  <a:sym typeface="Montserrat"/>
                </a:rPr>
                <a:t>в свободном доступе или на заказ для решения определенной проблемы и составление инструкции,  обучение </a:t>
              </a:r>
              <a:r>
                <a:rPr lang="ru-RU" dirty="0">
                  <a:latin typeface="Montserrat"/>
                  <a:ea typeface="Montserrat"/>
                  <a:cs typeface="Montserrat"/>
                  <a:sym typeface="Montserrat"/>
                </a:rPr>
                <a:t>работе с </a:t>
              </a:r>
              <a:r>
                <a:rPr lang="ru-RU" dirty="0" smtClean="0">
                  <a:latin typeface="Montserrat"/>
                  <a:ea typeface="Montserrat"/>
                  <a:cs typeface="Montserrat"/>
                  <a:sym typeface="Montserrat"/>
                </a:rPr>
                <a:t>ними.</a:t>
              </a:r>
              <a:endParaRPr lang="ru-RU" dirty="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999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48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92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2937794" y="209787"/>
            <a:ext cx="7694915" cy="738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ОБОСНОВАНИЕ СООТВЕТСТВИЯ ИДЕИ </a:t>
            </a:r>
            <a:r>
              <a:rPr lang="ru-RU" dirty="0" smtClean="0"/>
              <a:t>ТЕХНОЛОГИЧЕСКОМУ </a:t>
            </a:r>
            <a:r>
              <a:rPr lang="ru-RU" dirty="0"/>
              <a:t>НАПРАВЛЕНИЮ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51679" y="1557338"/>
            <a:ext cx="463470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ru-RU" dirty="0" err="1">
                <a:latin typeface="Montserrat" charset="-52"/>
              </a:rPr>
              <a:t>Нейросети</a:t>
            </a:r>
            <a:r>
              <a:rPr lang="ru-RU" dirty="0">
                <a:latin typeface="Montserrat" charset="-52"/>
              </a:rPr>
              <a:t> относят к технологическому направлению, потому что они являются частью технологических инноваций и активно используются в различных сферах жизни. Они обладают </a:t>
            </a:r>
            <a:r>
              <a:rPr lang="ru-RU" dirty="0" smtClean="0">
                <a:latin typeface="Montserrat" charset="-52"/>
              </a:rPr>
              <a:t>сложностью </a:t>
            </a:r>
            <a:r>
              <a:rPr lang="ru-RU" dirty="0">
                <a:latin typeface="Montserrat" charset="-52"/>
              </a:rPr>
              <a:t>и </a:t>
            </a:r>
            <a:r>
              <a:rPr lang="ru-RU" dirty="0" smtClean="0">
                <a:latin typeface="Montserrat" charset="-52"/>
              </a:rPr>
              <a:t>глубиной обучения, возможностью автоматизации. Сейчас сфера </a:t>
            </a:r>
            <a:r>
              <a:rPr lang="ru-RU" dirty="0">
                <a:latin typeface="Montserrat" charset="-52"/>
              </a:rPr>
              <a:t>искусственного интеллекта</a:t>
            </a:r>
            <a:r>
              <a:rPr lang="ru-RU" dirty="0" smtClean="0">
                <a:latin typeface="Montserrat" charset="-52"/>
              </a:rPr>
              <a:t> активно развивается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030" y="1143001"/>
            <a:ext cx="4584700" cy="458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80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7867652" y="209787"/>
            <a:ext cx="2831734" cy="38472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 smtClean="0"/>
              <a:t>СТЕЙК</a:t>
            </a:r>
            <a:r>
              <a:rPr lang="ru-RU" sz="2500" dirty="0" smtClean="0"/>
              <a:t>Х</a:t>
            </a:r>
            <a:r>
              <a:rPr lang="ru-RU" dirty="0" smtClean="0"/>
              <a:t>ОЛДЕРЫ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45532" y="1388886"/>
            <a:ext cx="5398056" cy="434040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ru-RU" sz="1400" dirty="0">
                <a:latin typeface="Montserrat" charset="-52"/>
              </a:rPr>
              <a:t>Потенциальные клиенты: гипермаркеты, торговые компании, производственные </a:t>
            </a:r>
            <a:r>
              <a:rPr lang="ru-RU" sz="1400" dirty="0" smtClean="0">
                <a:latin typeface="Montserrat" charset="-52"/>
              </a:rPr>
              <a:t>компании, у которых есть более 3 филиалов в разных городах.</a:t>
            </a:r>
          </a:p>
          <a:p>
            <a:pPr>
              <a:lnSpc>
                <a:spcPct val="200000"/>
              </a:lnSpc>
            </a:pPr>
            <a:endParaRPr lang="ru-RU" sz="1400" dirty="0">
              <a:latin typeface="Montserrat" charset="-52"/>
            </a:endParaRPr>
          </a:p>
          <a:p>
            <a:pPr>
              <a:lnSpc>
                <a:spcPct val="200000"/>
              </a:lnSpc>
            </a:pPr>
            <a:r>
              <a:rPr lang="ru-RU" sz="1400" dirty="0" smtClean="0">
                <a:latin typeface="Montserrat" charset="-52"/>
              </a:rPr>
              <a:t>Малый бизнес и ИП не заинтересованы в данном виде услуг. Такие выводы мы сделали после проведения холодных </a:t>
            </a:r>
            <a:r>
              <a:rPr lang="ru-RU" sz="1400" dirty="0" err="1" smtClean="0">
                <a:latin typeface="Montserrat" charset="-52"/>
              </a:rPr>
              <a:t>обзвонов</a:t>
            </a:r>
            <a:r>
              <a:rPr lang="ru-RU" sz="1400" dirty="0" smtClean="0">
                <a:latin typeface="Montserrat" charset="-52"/>
              </a:rPr>
              <a:t>.</a:t>
            </a:r>
            <a:endParaRPr lang="ru-RU" sz="1400" dirty="0">
              <a:latin typeface="Montserrat" charset="-5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044" y="1346024"/>
            <a:ext cx="4349749" cy="4349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25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7277100" y="229548"/>
            <a:ext cx="3355610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БИЗНЕС-МОДЕЛЬ</a:t>
            </a:r>
          </a:p>
        </p:txBody>
      </p:sp>
      <p:sp>
        <p:nvSpPr>
          <p:cNvPr id="46" name="Google Shape;281;p12"/>
          <p:cNvSpPr txBox="1"/>
          <p:nvPr/>
        </p:nvSpPr>
        <p:spPr>
          <a:xfrm>
            <a:off x="514351" y="2143125"/>
            <a:ext cx="4986338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solidFill>
                  <a:srgbClr val="000000"/>
                </a:solidFill>
                <a:latin typeface="Montserrat" charset="-52"/>
                <a:ea typeface="Montserrat SemiBold"/>
                <a:cs typeface="Montserrat SemiBold"/>
                <a:sym typeface="Montserrat SemiBold"/>
              </a:rPr>
              <a:t>Оказание консалтинговых услуг</a:t>
            </a:r>
          </a:p>
          <a:p>
            <a:pPr marL="342900" marR="0" lvl="0" indent="-34290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latin typeface="Montserrat" charset="-52"/>
                <a:sym typeface="Montserrat SemiBold"/>
              </a:rPr>
              <a:t>Подбор </a:t>
            </a:r>
            <a:r>
              <a:rPr lang="ru-RU" sz="1600" dirty="0" err="1" smtClean="0">
                <a:latin typeface="Montserrat" charset="-52"/>
                <a:sym typeface="Montserrat SemiBold"/>
              </a:rPr>
              <a:t>нейросетей</a:t>
            </a:r>
            <a:r>
              <a:rPr lang="ru-RU" sz="1600" dirty="0" smtClean="0">
                <a:latin typeface="Montserrat" charset="-52"/>
                <a:sym typeface="Montserrat SemiBold"/>
              </a:rPr>
              <a:t> и составление инструкции к ним,  </a:t>
            </a:r>
            <a:r>
              <a:rPr lang="ru-RU" sz="1600" dirty="0">
                <a:latin typeface="Montserrat" charset="-52"/>
                <a:sym typeface="Montserrat SemiBold"/>
              </a:rPr>
              <a:t>о</a:t>
            </a:r>
            <a:r>
              <a:rPr lang="ru-RU" sz="1600" dirty="0" smtClean="0">
                <a:latin typeface="Montserrat" charset="-52"/>
                <a:sym typeface="Montserrat SemiBold"/>
              </a:rPr>
              <a:t>бучение персонала (продажа услуги)</a:t>
            </a:r>
          </a:p>
          <a:p>
            <a:pPr marL="342900" marR="0" lvl="0" indent="-342900" algn="l" rtl="0">
              <a:lnSpc>
                <a:spcPct val="139883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latin typeface="Montserrat" charset="-52"/>
                <a:sym typeface="Montserrat SemiBold"/>
              </a:rPr>
              <a:t>Дальнейшее сопровождение (оформление подписки) </a:t>
            </a:r>
            <a:endParaRPr sz="1600" dirty="0">
              <a:latin typeface="Montserrat" charset="-5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1028696"/>
            <a:ext cx="4764089" cy="4764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512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5943599" y="209787"/>
            <a:ext cx="4689109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ТЕХНОЛОГИЧЕСКИЕ РИСКИ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86741" y="1263779"/>
            <a:ext cx="471394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ru-RU" sz="1600" dirty="0">
                <a:latin typeface="Montserrat" charset="-52"/>
              </a:rPr>
              <a:t>Недоверие клиентов к новым трендам;</a:t>
            </a:r>
          </a:p>
          <a:p>
            <a:pPr marL="285750" indent="-28575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ru-RU" sz="1600" dirty="0" err="1">
                <a:latin typeface="Montserrat" charset="-52"/>
              </a:rPr>
              <a:t>Нейросети</a:t>
            </a:r>
            <a:r>
              <a:rPr lang="ru-RU" sz="1600" dirty="0">
                <a:latin typeface="Montserrat" charset="-52"/>
              </a:rPr>
              <a:t> могут наделить авторскими правами;</a:t>
            </a:r>
          </a:p>
          <a:p>
            <a:pPr marL="285750" indent="-28575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ru-RU" sz="1600" dirty="0">
                <a:latin typeface="Montserrat" charset="-52"/>
              </a:rPr>
              <a:t>Возможная блокировка иностранных </a:t>
            </a:r>
            <a:r>
              <a:rPr lang="ru-RU" sz="1600" dirty="0" err="1">
                <a:latin typeface="Montserrat" charset="-52"/>
              </a:rPr>
              <a:t>нейросетей</a:t>
            </a:r>
            <a:r>
              <a:rPr lang="ru-RU" sz="1600" dirty="0">
                <a:latin typeface="Montserrat" charset="-52"/>
              </a:rPr>
              <a:t> в России;</a:t>
            </a:r>
          </a:p>
          <a:p>
            <a:pPr marL="285750" indent="-28575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ru-RU" sz="1600" dirty="0">
                <a:latin typeface="Montserrat" charset="-52"/>
              </a:rPr>
              <a:t>Дефицит сотрудников из-за неумения работать с ИИ.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926089"/>
            <a:ext cx="4692649" cy="4692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7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6534150" y="229548"/>
            <a:ext cx="4098560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algn="r"/>
            <a:r>
              <a:rPr lang="ru-RU" dirty="0"/>
              <a:t>ТЕКУЩИЕ РЕЗУЛЬТАТЫ</a:t>
            </a:r>
          </a:p>
        </p:txBody>
      </p:sp>
      <p:grpSp>
        <p:nvGrpSpPr>
          <p:cNvPr id="16" name="Google Shape;436;p22"/>
          <p:cNvGrpSpPr/>
          <p:nvPr/>
        </p:nvGrpSpPr>
        <p:grpSpPr>
          <a:xfrm>
            <a:off x="751681" y="2103647"/>
            <a:ext cx="8104828" cy="3110728"/>
            <a:chOff x="0" y="-38100"/>
            <a:chExt cx="3821813" cy="1466856"/>
          </a:xfrm>
          <a:noFill/>
        </p:grpSpPr>
        <p:sp>
          <p:nvSpPr>
            <p:cNvPr id="17" name="Google Shape;437;p22"/>
            <p:cNvSpPr/>
            <p:nvPr/>
          </p:nvSpPr>
          <p:spPr>
            <a:xfrm>
              <a:off x="0" y="0"/>
              <a:ext cx="3821813" cy="1428756"/>
            </a:xfrm>
            <a:custGeom>
              <a:avLst/>
              <a:gdLst/>
              <a:ahLst/>
              <a:cxnLst/>
              <a:rect l="l" t="t" r="r" b="b"/>
              <a:pathLst>
                <a:path w="3821813" h="1428756" extrusionOk="0">
                  <a:moveTo>
                    <a:pt x="0" y="0"/>
                  </a:moveTo>
                  <a:lnTo>
                    <a:pt x="3821813" y="0"/>
                  </a:lnTo>
                  <a:lnTo>
                    <a:pt x="3821813" y="1428756"/>
                  </a:lnTo>
                  <a:lnTo>
                    <a:pt x="0" y="142875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Google Shape;438;p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229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0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" name="Google Shape;440;p22"/>
          <p:cNvSpPr txBox="1"/>
          <p:nvPr/>
        </p:nvSpPr>
        <p:spPr>
          <a:xfrm>
            <a:off x="2986361" y="2376164"/>
            <a:ext cx="3853040" cy="29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7" b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Где мы и куда движемся</a:t>
            </a:r>
            <a:endParaRPr/>
          </a:p>
        </p:txBody>
      </p:sp>
      <p:sp>
        <p:nvSpPr>
          <p:cNvPr id="24" name="Google Shape;441;p22"/>
          <p:cNvSpPr txBox="1"/>
          <p:nvPr/>
        </p:nvSpPr>
        <p:spPr>
          <a:xfrm>
            <a:off x="1197467" y="3424033"/>
            <a:ext cx="1229641" cy="29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7" b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ФИНАНСЫ</a:t>
            </a:r>
            <a:endParaRPr/>
          </a:p>
        </p:txBody>
      </p:sp>
      <p:sp>
        <p:nvSpPr>
          <p:cNvPr id="25" name="Google Shape;442;p22"/>
          <p:cNvSpPr txBox="1"/>
          <p:nvPr/>
        </p:nvSpPr>
        <p:spPr>
          <a:xfrm>
            <a:off x="1202951" y="4014627"/>
            <a:ext cx="1536633" cy="29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7" b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РАЗРАБОТКА</a:t>
            </a:r>
            <a:endParaRPr/>
          </a:p>
        </p:txBody>
      </p:sp>
      <p:sp>
        <p:nvSpPr>
          <p:cNvPr id="26" name="Google Shape;443;p22"/>
          <p:cNvSpPr txBox="1"/>
          <p:nvPr/>
        </p:nvSpPr>
        <p:spPr>
          <a:xfrm>
            <a:off x="1197467" y="4692481"/>
            <a:ext cx="1229641" cy="29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7" b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ПРОДАЖИ</a:t>
            </a:r>
            <a:endParaRPr/>
          </a:p>
        </p:txBody>
      </p:sp>
      <p:sp>
        <p:nvSpPr>
          <p:cNvPr id="28" name="Google Shape;445;p22"/>
          <p:cNvSpPr txBox="1"/>
          <p:nvPr/>
        </p:nvSpPr>
        <p:spPr>
          <a:xfrm>
            <a:off x="4735189" y="2907779"/>
            <a:ext cx="545882" cy="29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7" b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2023</a:t>
            </a:r>
            <a:endParaRPr/>
          </a:p>
        </p:txBody>
      </p:sp>
      <p:sp>
        <p:nvSpPr>
          <p:cNvPr id="29" name="Google Shape;446;p22"/>
          <p:cNvSpPr txBox="1"/>
          <p:nvPr/>
        </p:nvSpPr>
        <p:spPr>
          <a:xfrm>
            <a:off x="6082684" y="2907779"/>
            <a:ext cx="545882" cy="29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7" b="1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2024</a:t>
            </a:r>
            <a:endParaRPr dirty="0"/>
          </a:p>
        </p:txBody>
      </p:sp>
      <p:sp>
        <p:nvSpPr>
          <p:cNvPr id="30" name="Google Shape;447;p22"/>
          <p:cNvSpPr txBox="1"/>
          <p:nvPr/>
        </p:nvSpPr>
        <p:spPr>
          <a:xfrm>
            <a:off x="7691669" y="2907779"/>
            <a:ext cx="545882" cy="29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7" b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2025</a:t>
            </a:r>
            <a:endParaRPr/>
          </a:p>
        </p:txBody>
      </p:sp>
      <p:cxnSp>
        <p:nvCxnSpPr>
          <p:cNvPr id="31" name="Google Shape;448;p22"/>
          <p:cNvCxnSpPr/>
          <p:nvPr/>
        </p:nvCxnSpPr>
        <p:spPr>
          <a:xfrm rot="10800000">
            <a:off x="751681" y="2831161"/>
            <a:ext cx="8104828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" name="Google Shape;449;p22"/>
          <p:cNvCxnSpPr/>
          <p:nvPr/>
        </p:nvCxnSpPr>
        <p:spPr>
          <a:xfrm rot="10800000">
            <a:off x="751681" y="3307757"/>
            <a:ext cx="8104828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" name="Google Shape;450;p22"/>
          <p:cNvCxnSpPr/>
          <p:nvPr/>
        </p:nvCxnSpPr>
        <p:spPr>
          <a:xfrm rot="10800000">
            <a:off x="751681" y="3874260"/>
            <a:ext cx="8104828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" name="Google Shape;451;p22"/>
          <p:cNvCxnSpPr/>
          <p:nvPr/>
        </p:nvCxnSpPr>
        <p:spPr>
          <a:xfrm rot="10800000">
            <a:off x="751681" y="4521689"/>
            <a:ext cx="8104828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" name="Google Shape;453;p22"/>
          <p:cNvCxnSpPr/>
          <p:nvPr/>
        </p:nvCxnSpPr>
        <p:spPr>
          <a:xfrm rot="16200000">
            <a:off x="3056292" y="4025509"/>
            <a:ext cx="2383214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" name="Google Shape;454;p22"/>
          <p:cNvCxnSpPr/>
          <p:nvPr/>
        </p:nvCxnSpPr>
        <p:spPr>
          <a:xfrm rot="16200000">
            <a:off x="4391071" y="4036065"/>
            <a:ext cx="2383214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8" name="Google Shape;455;p22"/>
          <p:cNvCxnSpPr/>
          <p:nvPr/>
        </p:nvCxnSpPr>
        <p:spPr>
          <a:xfrm rot="16200000">
            <a:off x="5832135" y="4020025"/>
            <a:ext cx="2383214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470;p22"/>
          <p:cNvSpPr txBox="1"/>
          <p:nvPr/>
        </p:nvSpPr>
        <p:spPr>
          <a:xfrm>
            <a:off x="5582678" y="4521687"/>
            <a:ext cx="1441064" cy="92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50" tIns="26650" rIns="26650" bIns="26650" anchor="ctr" anchorCtr="0">
            <a:no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Запустить </a:t>
            </a:r>
            <a:r>
              <a:rPr lang="ru-RU" sz="1200" dirty="0" smtClean="0">
                <a:solidFill>
                  <a:schemeClr val="tx1"/>
                </a:solidFill>
                <a:latin typeface="Montserrat" charset="-52"/>
                <a:ea typeface="Montserrat"/>
                <a:cs typeface="Montserrat"/>
                <a:sym typeface="Montserrat"/>
              </a:rPr>
              <a:t>первые</a:t>
            </a:r>
            <a:r>
              <a:rPr lang="ru-RU" sz="1200" dirty="0" smtClean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 продажи</a:t>
            </a:r>
            <a:endParaRPr sz="12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" name="Google Shape;458;p22"/>
          <p:cNvSpPr txBox="1"/>
          <p:nvPr/>
        </p:nvSpPr>
        <p:spPr>
          <a:xfrm>
            <a:off x="4067261" y="3682948"/>
            <a:ext cx="1691240" cy="1023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50" tIns="26650" rIns="26650" bIns="26650" anchor="ctr" anchorCtr="0">
            <a:no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/>
                </a:solidFill>
              </a:rPr>
              <a:t>Создан проект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23742" y="4547693"/>
            <a:ext cx="1832767" cy="679979"/>
          </a:xfrm>
        </p:spPr>
        <p:txBody>
          <a:bodyPr>
            <a:normAutofit/>
          </a:bodyPr>
          <a:lstStyle/>
          <a:p>
            <a:r>
              <a:rPr lang="ru-RU" sz="1200" dirty="0" smtClean="0">
                <a:latin typeface="Montserrat" charset="-52"/>
              </a:rPr>
              <a:t>Получить лицензию</a:t>
            </a:r>
            <a:endParaRPr lang="ru-RU" sz="1200" dirty="0">
              <a:latin typeface="Montserrat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2197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3248025" y="229548"/>
            <a:ext cx="7384685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pPr lvl="0" algn="r"/>
            <a:r>
              <a:rPr lang="en-US" dirty="0"/>
              <a:t>КАЛЕНДАРНЫЙ ПЛАН СТАРТАП-ПРОЕКТА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32627"/>
              </p:ext>
            </p:extLst>
          </p:nvPr>
        </p:nvGraphicFramePr>
        <p:xfrm>
          <a:off x="357189" y="713488"/>
          <a:ext cx="9963149" cy="51978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68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743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220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3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Montserrat" panose="020B0604020202020204" charset="-52"/>
                        </a:rPr>
                        <a:t>Название этапа календарного плана</a:t>
                      </a:r>
                      <a:endParaRPr lang="ru-RU" sz="2000" b="1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Montserrat" panose="020B0604020202020204" charset="-52"/>
                        </a:rPr>
                        <a:t>Длительность этапа, мес.</a:t>
                      </a:r>
                      <a:endParaRPr lang="ru-RU" sz="2000" b="1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Montserrat" panose="020B0604020202020204" charset="-52"/>
                        </a:rPr>
                        <a:t>Стоимость, руб.</a:t>
                      </a:r>
                      <a:endParaRPr lang="ru-RU" sz="2000" b="1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95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Написание проекта</a:t>
                      </a:r>
                    </a:p>
                    <a:p>
                      <a:pPr rtl="0" fontAlgn="base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-формирование команды</a:t>
                      </a:r>
                    </a:p>
                    <a:p>
                      <a:pPr rtl="0" fontAlgn="base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-определение целей и задач</a:t>
                      </a:r>
                    </a:p>
                    <a:p>
                      <a:pPr rtl="0" fontAlgn="base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-сбор необходимой информации</a:t>
                      </a:r>
                    </a:p>
                    <a:p>
                      <a:pPr rtl="0" fontAlgn="base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-работа с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трекером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rtl="0" fontAlgn="base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-определение ценностного предложения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08.10.2023 - 26.11.2023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0 руб.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04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Подготовка и защита проекта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27.11.2023 - 15.12.2023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0 руб.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89822">
                <a:tc>
                  <a:txBody>
                    <a:bodyPr/>
                    <a:lstStyle/>
                    <a:p>
                      <a:pPr rtl="0"/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Реализация</a:t>
                      </a:r>
                      <a:r>
                        <a:rPr lang="ru-RU" sz="2000" baseline="0" dirty="0" smtClean="0">
                          <a:effectLst/>
                          <a:latin typeface="Montserrat" panose="020B0604020202020204" charset="-52"/>
                        </a:rPr>
                        <a:t> проекта</a:t>
                      </a:r>
                    </a:p>
                    <a:p>
                      <a:pPr rtl="0" fontAlgn="base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-найти клиентов</a:t>
                      </a:r>
                    </a:p>
                    <a:p>
                      <a:pPr rtl="0" fontAlgn="base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-поработать с ними и дать оценку </a:t>
                      </a:r>
                    </a:p>
                    <a:p>
                      <a:pPr rtl="0" fontAlgn="base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-эффективности проделанной работы</a:t>
                      </a:r>
                    </a:p>
                    <a:p>
                      <a:pPr rtl="0" fontAlgn="base"/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-регистрация организации</a:t>
                      </a:r>
                    </a:p>
                    <a:p>
                      <a:pPr rtl="0"/>
                      <a:endParaRPr lang="ru-RU" sz="2000" b="0" dirty="0" smtClean="0">
                        <a:effectLst/>
                      </a:endParaRPr>
                    </a:p>
                    <a:p>
                      <a:r>
                        <a:rPr lang="ru-RU" sz="2000" dirty="0" smtClean="0"/>
                        <a:t/>
                      </a:r>
                      <a:br>
                        <a:rPr lang="ru-RU" sz="2000" dirty="0" smtClean="0"/>
                      </a:b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09.01.2024 - 09.01.2025</a:t>
                      </a: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Montserrat" panose="020B0604020202020204" charset="-52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Montserrat" panose="020B0604020202020204" charset="-52"/>
                        </a:rPr>
                        <a:t>0 руб.</a:t>
                      </a:r>
                      <a:endParaRPr lang="ru-RU" sz="2000" dirty="0">
                        <a:effectLst/>
                        <a:latin typeface="Montserrat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46959" marR="46959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94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/>
        </p:nvSpPr>
        <p:spPr>
          <a:xfrm>
            <a:off x="7439025" y="209787"/>
            <a:ext cx="3193683" cy="369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88900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240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ru-RU" dirty="0"/>
              <a:t>ПЛАНЫ РАЗВИТИЯ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5707" y="1623486"/>
            <a:ext cx="5840293" cy="402007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ru-RU" dirty="0" smtClean="0">
                <a:latin typeface="Montserrat" charset="-52"/>
              </a:rPr>
              <a:t>Собрать команду и написать проект;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ru-RU" dirty="0" smtClean="0">
                <a:latin typeface="Montserrat" charset="-52"/>
              </a:rPr>
              <a:t>Найти потенциальных клиентов;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ru-RU" dirty="0" smtClean="0">
                <a:latin typeface="Montserrat" charset="-52"/>
              </a:rPr>
              <a:t>Поработать с организациями и дать оценку эффективности деятельности;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ru-RU" dirty="0" smtClean="0">
                <a:latin typeface="Montserrat" charset="-52"/>
              </a:rPr>
              <a:t>Настроить рекламу;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ru-RU" dirty="0" smtClean="0">
                <a:latin typeface="Montserrat" charset="-52"/>
              </a:rPr>
              <a:t>Получить лицензию;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ru-RU" dirty="0" smtClean="0">
                <a:latin typeface="Montserrat" charset="-52"/>
              </a:rPr>
              <a:t>Увеличить объем продаж оказываемых услуг.</a:t>
            </a:r>
          </a:p>
          <a:p>
            <a:pPr marL="114300" indent="0">
              <a:lnSpc>
                <a:spcPct val="200000"/>
              </a:lnSpc>
              <a:buNone/>
            </a:pPr>
            <a:endParaRPr lang="ru-RU" dirty="0" smtClean="0">
              <a:latin typeface="Montserrat" charset="-52"/>
            </a:endParaRPr>
          </a:p>
          <a:p>
            <a:pPr>
              <a:buFont typeface="+mj-lt"/>
              <a:buAutoNum type="arabicPeriod"/>
            </a:pPr>
            <a:endParaRPr lang="ru-RU" dirty="0" smtClean="0">
              <a:latin typeface="Montserrat" charset="-52"/>
            </a:endParaRPr>
          </a:p>
          <a:p>
            <a:endParaRPr lang="ru-RU" dirty="0">
              <a:latin typeface="Montserrat" charset="-5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463" y="960805"/>
            <a:ext cx="4646245" cy="4646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87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>
                <a:lumMod val="40000"/>
                <a:lumOff val="60000"/>
              </a:schemeClr>
            </a:gs>
            <a:gs pos="27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20000"/>
                <a:lumOff val="80000"/>
              </a:schemeClr>
            </a:gs>
            <a:gs pos="88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4"/>
          <p:cNvSpPr txBox="1"/>
          <p:nvPr/>
        </p:nvSpPr>
        <p:spPr>
          <a:xfrm>
            <a:off x="675481" y="3453229"/>
            <a:ext cx="8134582" cy="44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22" dirty="0" err="1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Доманюк</a:t>
            </a:r>
            <a:r>
              <a:rPr lang="ru-RU" sz="2922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Артем</a:t>
            </a:r>
            <a:endParaRPr dirty="0"/>
          </a:p>
        </p:txBody>
      </p:sp>
      <p:sp>
        <p:nvSpPr>
          <p:cNvPr id="500" name="Google Shape;500;p24"/>
          <p:cNvSpPr txBox="1"/>
          <p:nvPr/>
        </p:nvSpPr>
        <p:spPr>
          <a:xfrm>
            <a:off x="695480" y="2591739"/>
            <a:ext cx="7149627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49" b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КОНТАКТЫ ДЛЯ СВЯЗИ</a:t>
            </a:r>
            <a:endParaRPr/>
          </a:p>
        </p:txBody>
      </p:sp>
      <p:sp>
        <p:nvSpPr>
          <p:cNvPr id="501" name="Google Shape;501;p24"/>
          <p:cNvSpPr txBox="1"/>
          <p:nvPr/>
        </p:nvSpPr>
        <p:spPr>
          <a:xfrm>
            <a:off x="695480" y="4325255"/>
            <a:ext cx="5769598" cy="325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51020"/>
              </a:lnSpc>
            </a:pPr>
            <a:r>
              <a:rPr lang="ru-RU" b="1" dirty="0" smtClean="0"/>
              <a:t>Телеграмм: </a:t>
            </a:r>
            <a:r>
              <a:rPr lang="en-US" b="1" dirty="0" smtClean="0"/>
              <a:t>@</a:t>
            </a:r>
            <a:r>
              <a:rPr lang="en-US" b="1" dirty="0" err="1" smtClean="0"/>
              <a:t>domanuyk</a:t>
            </a:r>
            <a:endParaRPr b="1" dirty="0"/>
          </a:p>
        </p:txBody>
      </p:sp>
      <p:sp>
        <p:nvSpPr>
          <p:cNvPr id="502" name="Google Shape;502;p24"/>
          <p:cNvSpPr txBox="1"/>
          <p:nvPr/>
        </p:nvSpPr>
        <p:spPr>
          <a:xfrm>
            <a:off x="675481" y="3956055"/>
            <a:ext cx="5576734" cy="3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17" b="1" dirty="0" smtClean="0">
                <a:latin typeface="Montserrat"/>
                <a:sym typeface="Montserrat"/>
              </a:rPr>
              <a:t>руководитель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17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550</Words>
  <Application>Microsoft Office PowerPoint</Application>
  <PresentationFormat>Произвольный</PresentationFormat>
  <Paragraphs>108</Paragraphs>
  <Slides>13</Slides>
  <Notes>12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Montserrat SemiBold</vt:lpstr>
      <vt:lpstr>Montserrat</vt:lpstr>
      <vt:lpstr>Calibri</vt:lpstr>
      <vt:lpstr>Myriad Pro</vt:lpstr>
      <vt:lpstr>Times New Roman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Получить лицензию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Сашуля :</dc:creator>
  <cp:lastModifiedBy>Fury</cp:lastModifiedBy>
  <cp:revision>42</cp:revision>
  <dcterms:created xsi:type="dcterms:W3CDTF">2006-08-16T00:00:00Z</dcterms:created>
  <dcterms:modified xsi:type="dcterms:W3CDTF">2023-11-24T15:11:24Z</dcterms:modified>
</cp:coreProperties>
</file>