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70" r:id="rId3"/>
    <p:sldId id="292" r:id="rId4"/>
    <p:sldId id="291" r:id="rId5"/>
    <p:sldId id="275" r:id="rId6"/>
    <p:sldId id="318" r:id="rId7"/>
    <p:sldId id="317" r:id="rId8"/>
    <p:sldId id="267" r:id="rId9"/>
    <p:sldId id="319" r:id="rId10"/>
    <p:sldId id="306" r:id="rId11"/>
    <p:sldId id="316" r:id="rId1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>
      <p:cViewPr>
        <p:scale>
          <a:sx n="66" d="100"/>
          <a:sy n="66" d="100"/>
        </p:scale>
        <p:origin x="-129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pPr>
                <a:defRPr/>
              </a:pPr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=""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pPr>
                <a:defRPr/>
              </a:pPr>
              <a:t>22.12.2023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pPr>
                <a:defRPr/>
              </a:pPr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pPr>
                <a:defRPr/>
              </a:pPr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pPr>
                <a:defRPr/>
              </a:pPr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=""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=""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=""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=""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=""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=""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=""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=""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pPr>
                <a:defRPr/>
              </a:pPr>
              <a:t>22.12.2023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=""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=""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=""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=""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=""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274" y="1122363"/>
            <a:ext cx="5357850" cy="23876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8F00FF"/>
                </a:solidFill>
              </a:rPr>
              <a:t>Проект:</a:t>
            </a:r>
            <a:br>
              <a:rPr lang="ru-RU" dirty="0" smtClean="0">
                <a:solidFill>
                  <a:srgbClr val="8F00FF"/>
                </a:solidFill>
              </a:rPr>
            </a:br>
            <a:r>
              <a:rPr lang="ru-RU" dirty="0" smtClean="0">
                <a:solidFill>
                  <a:srgbClr val="8F00FF"/>
                </a:solidFill>
              </a:rPr>
              <a:t>«</a:t>
            </a:r>
            <a:r>
              <a:rPr lang="en-US" dirty="0" err="1" smtClean="0">
                <a:solidFill>
                  <a:srgbClr val="8F00FF"/>
                </a:solidFill>
              </a:rPr>
              <a:t>FastGift</a:t>
            </a:r>
            <a:r>
              <a:rPr lang="ru-RU" dirty="0" smtClean="0">
                <a:solidFill>
                  <a:srgbClr val="8F00FF"/>
                </a:solidFill>
              </a:rPr>
              <a:t>»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95208" y="4776160"/>
            <a:ext cx="4786346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 smtClean="0">
                <a:latin typeface="Arial"/>
                <a:cs typeface="Arial"/>
              </a:rPr>
              <a:t>Исполнители ИП/О ПОЛ-2021 НБ: </a:t>
            </a:r>
          </a:p>
          <a:p>
            <a:pPr algn="l"/>
            <a:r>
              <a:rPr lang="ru-RU" sz="2000" dirty="0" smtClean="0">
                <a:latin typeface="Arial"/>
                <a:cs typeface="Arial"/>
              </a:rPr>
              <a:t>Носкова Мария</a:t>
            </a:r>
          </a:p>
          <a:p>
            <a:pPr algn="l"/>
            <a:r>
              <a:rPr lang="ru-RU" sz="2000" dirty="0" smtClean="0">
                <a:latin typeface="Arial"/>
                <a:cs typeface="Arial"/>
              </a:rPr>
              <a:t>Кособоков Александр</a:t>
            </a:r>
          </a:p>
          <a:p>
            <a:pPr algn="l"/>
            <a:r>
              <a:rPr lang="ru-RU" sz="2000" dirty="0" smtClean="0">
                <a:latin typeface="Arial"/>
                <a:cs typeface="Arial"/>
              </a:rPr>
              <a:t>Горбунов Илья</a:t>
            </a:r>
          </a:p>
          <a:p>
            <a:pPr algn="l"/>
            <a:r>
              <a:rPr lang="ru-RU" sz="2000" dirty="0" smtClean="0">
                <a:latin typeface="Arial"/>
                <a:cs typeface="Arial"/>
              </a:rPr>
              <a:t>Куропаткина Марина</a:t>
            </a:r>
          </a:p>
          <a:p>
            <a:pPr algn="l"/>
            <a:r>
              <a:rPr lang="ru-RU" sz="2000" dirty="0" err="1" smtClean="0">
                <a:latin typeface="Arial"/>
                <a:cs typeface="Arial"/>
              </a:rPr>
              <a:t>Балмашев</a:t>
            </a:r>
            <a:r>
              <a:rPr lang="ru-RU" sz="2000" dirty="0" smtClean="0">
                <a:latin typeface="Arial"/>
                <a:cs typeface="Arial"/>
              </a:rPr>
              <a:t> Тимофей</a:t>
            </a:r>
          </a:p>
          <a:p>
            <a:pPr algn="l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chemeClr val="tx1"/>
                </a:solidFill>
              </a:rPr>
              <a:t>ПРОБЛЕМА</a:t>
            </a:r>
            <a:endParaRPr sz="18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67066" y="1362666"/>
            <a:ext cx="11457868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Зачастую люди не могут выбрать хороший и нужный подарок;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Не знают об альтернативных вариантах;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Тратят огромное количество времени на поиск подходящих подарков друзьям и родственникам. </a:t>
            </a:r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63765" y="357166"/>
            <a:ext cx="3103277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chemeClr val="tx1"/>
                </a:solidFill>
              </a:rPr>
              <a:t>Базовая бизнес-идея</a:t>
            </a:r>
            <a:endParaRPr sz="18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" y="692501"/>
            <a:ext cx="2952000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06306" y="2385127"/>
            <a:ext cx="11457868" cy="203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 rt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Предлагаемая услуга – платформа по подбору подарков с помощью искусственного интеллекта, которая рекомендует подходящие подарки на основе определенных критериев, заданных пользователем.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928670"/>
            <a:ext cx="6769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Потребительские сегменты (объем, динамика, потенциал)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=""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166646" y="353951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chemeClr val="tx1"/>
                </a:solidFill>
              </a:rPr>
              <a:t>ОПИСАНИЕ </a:t>
            </a:r>
            <a:r>
              <a:rPr lang="ru-RU" sz="1800" cap="all" dirty="0" smtClean="0">
                <a:solidFill>
                  <a:schemeClr val="tx1"/>
                </a:solidFill>
              </a:rPr>
              <a:t>РЫнка</a:t>
            </a:r>
            <a:endParaRPr sz="1800" cap="all" dirty="0">
              <a:solidFill>
                <a:schemeClr val="tx1"/>
              </a:solidFill>
            </a:endParaRPr>
          </a:p>
        </p:txBody>
      </p:sp>
      <p:sp>
        <p:nvSpPr>
          <p:cNvPr id="10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038000" y="1285858"/>
            <a:ext cx="10116000" cy="180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Модель бизнеса: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B2C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(business-to-consumer)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Описание клиента по сегментам: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1. Платежеспособная молодежь (18-35 лет),    2. Люди средних лет (35-55 лет), 3. Некоторая доля людей пенсионного возраста, освоившая технологии (60-65 лет);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Отличительными чертами сегментов являются уровень достатка и мотивация. </a:t>
            </a:r>
          </a:p>
          <a:p>
            <a:pPr algn="just" rtl="0">
              <a:lnSpc>
                <a:spcPct val="150000"/>
              </a:lnSpc>
              <a:buFont typeface="Wingdings" pitchFamily="2" charset="2"/>
              <a:buChar char="Ø"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1733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Уникальность</a:t>
            </a:r>
            <a:endParaRPr lang="ru-RU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62196" y="2993497"/>
            <a:ext cx="1762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Суть продукта</a:t>
            </a:r>
            <a:endParaRPr lang="ru-RU" sz="2000" b="1" dirty="0"/>
          </a:p>
        </p:txBody>
      </p:sp>
      <p:sp>
        <p:nvSpPr>
          <p:cNvPr id="9" name="Текст 2">
            <a:extLst>
              <a:ext uri="{FF2B5EF4-FFF2-40B4-BE49-F238E27FC236}">
                <a16:creationId xmlns=""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0" y="357166"/>
            <a:ext cx="30718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chemeClr val="tx1"/>
                </a:solidFill>
              </a:rPr>
              <a:t>ОПИСАНИЕ </a:t>
            </a:r>
            <a:r>
              <a:rPr lang="ru-RU" sz="1800" cap="all" dirty="0" smtClean="0">
                <a:solidFill>
                  <a:schemeClr val="tx1"/>
                </a:solidFill>
              </a:rPr>
              <a:t>Продукта</a:t>
            </a:r>
            <a:endParaRPr sz="1800" cap="all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38000" y="3429000"/>
            <a:ext cx="10116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Удобный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онлайн-сервис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который поможет пользователям подобрать подарок для своих близких и друзей. С помощью алгоритмов машинного обучения и нейронных сетей можно создать персонализированные рекомендации подарков на основе интересов, хобби, возраста и других параметров получателя подарка.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38000" y="1714488"/>
            <a:ext cx="1011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Расширенное количество критериев;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Предложение альтернативных вариантов подарка;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Искусственный интеллект обеспечивает быстрый подбор вариантов.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08874" y="4714884"/>
            <a:ext cx="4506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Уникальное ценностное предложение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38000" y="5143512"/>
            <a:ext cx="1011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Платформа позволяет выбрать наиболее подходящий подарок даже малознакомому человеку по ряду определенных критериев и сэкономить время на поиске.</a:t>
            </a: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lh7-us.googleusercontent.com/Yox3Kk5ptT4pmjZUca8dJuDAk3ZjK_v6a9NK6SYn7aSrUp5hMSTPxb1RdGQugBpnMDarSFzhRuauYWsr2m1ArA2C7NCWrKC5i-OfGYdgshAAMSETd5XhnNcAt-odoYxli7oJg2cUPMVni3lpVm-_28Q"/>
          <p:cNvPicPr>
            <a:picLocks noChangeAspect="1" noChangeArrowheads="1"/>
          </p:cNvPicPr>
          <p:nvPr/>
        </p:nvPicPr>
        <p:blipFill>
          <a:blip r:embed="rId2"/>
          <a:srcRect l="2406" t="6167" r="2566" b="7490"/>
          <a:stretch>
            <a:fillRect/>
          </a:stretch>
        </p:blipFill>
        <p:spPr bwMode="auto">
          <a:xfrm>
            <a:off x="6096000" y="2071678"/>
            <a:ext cx="5786478" cy="3076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523836" y="2857496"/>
            <a:ext cx="4180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Наши конкурентные </a:t>
            </a:r>
            <a:r>
              <a:rPr lang="ru-RU" sz="2000" b="1" dirty="0"/>
              <a:t>преимущества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=""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2246021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chemeClr val="tx1"/>
                </a:solidFill>
              </a:rPr>
              <a:t>Конкуренты</a:t>
            </a:r>
            <a:endParaRPr sz="18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523836" y="928670"/>
            <a:ext cx="2720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Основные конкуренты</a:t>
            </a:r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66712" y="1428736"/>
            <a:ext cx="79495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ООО«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GiftsHelp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», «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GiftPodari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»,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Подарки.ру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»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5274" y="3457518"/>
            <a:ext cx="57055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Большее количество критериев поиска;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Обновленная версия искусственного интеллекта;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Больший ассортимент подарков;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Возможность включения большего количества рекламных интеграций;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Возможность оформления подписки.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846397" y="1198932"/>
            <a:ext cx="1821635" cy="4248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 lvl="0"/>
            <a:r>
              <a:rPr lang="ru-RU" sz="1200" dirty="0" smtClean="0"/>
              <a:t>Массовый рынок</a:t>
            </a:r>
          </a:p>
          <a:p>
            <a:pPr lvl="0"/>
            <a:endParaRPr lang="ru-RU" sz="1200" dirty="0" smtClean="0"/>
          </a:p>
          <a:p>
            <a:pPr lvl="0"/>
            <a:r>
              <a:rPr lang="ru-RU" sz="1200" dirty="0" smtClean="0"/>
              <a:t>Люди, находящиеся в поиске подходящего подарка</a:t>
            </a:r>
          </a:p>
          <a:p>
            <a:pPr lvl="0"/>
            <a:endParaRPr lang="ru-RU" sz="1200" dirty="0" smtClean="0"/>
          </a:p>
          <a:p>
            <a:pPr lvl="0"/>
            <a:r>
              <a:rPr lang="ru-RU" sz="1200" dirty="0" smtClean="0"/>
              <a:t>Сегментация по возрасту</a:t>
            </a:r>
          </a:p>
          <a:p>
            <a:pPr lvl="0"/>
            <a:endParaRPr lang="ru-RU" sz="1200" dirty="0" smtClean="0"/>
          </a:p>
          <a:p>
            <a:pPr lvl="0"/>
            <a:r>
              <a:rPr lang="ru-RU" sz="1200" dirty="0" smtClean="0"/>
              <a:t>Нет особых предпочтений, ориентация на все возрастные группы и на людей любого денежного достатка.</a:t>
            </a:r>
          </a:p>
          <a:p>
            <a:pPr>
              <a:spcAft>
                <a:spcPts val="600"/>
              </a:spcAft>
            </a:pP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198696"/>
            <a:ext cx="1714114" cy="4248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партнеры</a:t>
            </a:r>
            <a:endParaRPr kumimoji="0" lang="ru-RU" sz="1200" dirty="0">
              <a:latin typeface="GT Walsheim Pro Light" panose="02000503040000020003" pitchFamily="50" charset="-52"/>
            </a:endParaRPr>
          </a:p>
          <a:p>
            <a:pPr lvl="0"/>
            <a:endParaRPr lang="ru-RU" sz="1200" dirty="0" smtClean="0"/>
          </a:p>
          <a:p>
            <a:pPr lvl="0">
              <a:buFont typeface="Arial" pitchFamily="34" charset="0"/>
              <a:buChar char="•"/>
            </a:pPr>
            <a:r>
              <a:rPr lang="ru-RU" sz="1200" dirty="0" err="1" smtClean="0"/>
              <a:t>Интернет-магазины</a:t>
            </a:r>
            <a:r>
              <a:rPr lang="ru-RU" sz="1200" dirty="0" smtClean="0"/>
              <a:t> и розничные магазины с широким ассортиментом  подарков для возможности интеграции их товаров в наш сервис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 smtClean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pPr lvl="0">
              <a:buFont typeface="Arial" pitchFamily="34" charset="0"/>
              <a:buChar char="•"/>
            </a:pPr>
            <a:r>
              <a:rPr lang="ru-RU" sz="1200" dirty="0" smtClean="0"/>
              <a:t>Платежные системы для обеспечения удобного способа оплаты подарков.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47546" y="1214423"/>
            <a:ext cx="1905710" cy="421484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предложение</a:t>
            </a:r>
          </a:p>
          <a:p>
            <a:pPr lvl="0">
              <a:buFont typeface="Arial" pitchFamily="34" charset="0"/>
              <a:buChar char="•"/>
            </a:pPr>
            <a:r>
              <a:rPr lang="ru-RU" sz="1100" dirty="0" smtClean="0"/>
              <a:t>Клиент с помощью приложения может выбрать подарок, исходя из имеющихся финансов и минимальной информации о получателе подарка</a:t>
            </a:r>
          </a:p>
          <a:p>
            <a:pPr lvl="0">
              <a:buFont typeface="Arial" pitchFamily="34" charset="0"/>
              <a:buChar char="•"/>
            </a:pPr>
            <a:r>
              <a:rPr lang="ru-RU" sz="1100" dirty="0" smtClean="0"/>
              <a:t>Приложение помогает при помощи нескольких критериев мгновенно получить достаточное количество вариантов возможного подарка</a:t>
            </a:r>
          </a:p>
          <a:p>
            <a:pPr lvl="0">
              <a:buFont typeface="Arial" pitchFamily="34" charset="0"/>
              <a:buChar char="•"/>
            </a:pPr>
            <a:r>
              <a:rPr lang="ru-RU" sz="1100" dirty="0" smtClean="0"/>
              <a:t>Использование искусственного интеллекта в нашем приложении позволяет существенно сократить время для определения подарка, что особенно актуально накануне праздничных дат.</a:t>
            </a: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23968" y="5429264"/>
            <a:ext cx="4230391" cy="86177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pPr lvl="0"/>
            <a:r>
              <a:rPr lang="ru-RU" sz="1200" dirty="0" smtClean="0"/>
              <a:t>Специальное ПО для корректной работы </a:t>
            </a:r>
            <a:r>
              <a:rPr lang="ru-RU" sz="1200" dirty="0" err="1" smtClean="0"/>
              <a:t>нейросети</a:t>
            </a:r>
            <a:r>
              <a:rPr lang="ru-RU" sz="1200" dirty="0" smtClean="0"/>
              <a:t>, серверное оборудование, обслуживание </a:t>
            </a:r>
            <a:r>
              <a:rPr lang="ru-RU" sz="1200" dirty="0" err="1" smtClean="0"/>
              <a:t>веб-сайта</a:t>
            </a:r>
            <a:r>
              <a:rPr lang="ru-RU" sz="1200" dirty="0" smtClean="0"/>
              <a:t>, плата за электричество, заработная плата сотрудникам.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953256" y="3571876"/>
            <a:ext cx="1864257" cy="1872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 lvl="0"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Основные каналы сбыта – прямые</a:t>
            </a:r>
          </a:p>
          <a:p>
            <a:pPr lvl="0"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Приложение по подбору подарков</a:t>
            </a:r>
          </a:p>
          <a:p>
            <a:pPr lvl="0"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Сайт по подбору подарков </a:t>
            </a:r>
          </a:p>
          <a:p>
            <a:pPr lvl="0"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Информационный этап: реклама в социальных сетях, на баннерах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953256" y="1214422"/>
            <a:ext cx="1864257" cy="238526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pPr lvl="0">
              <a:buFont typeface="Arial" pitchFamily="34" charset="0"/>
              <a:buChar char="•"/>
            </a:pPr>
            <a:r>
              <a:rPr lang="ru-RU" sz="1100" dirty="0" smtClean="0"/>
              <a:t>Сервис для самостоятельного подбора подарков </a:t>
            </a:r>
          </a:p>
          <a:p>
            <a:pPr lvl="0">
              <a:buFont typeface="Arial" pitchFamily="34" charset="0"/>
              <a:buChar char="•"/>
            </a:pPr>
            <a:r>
              <a:rPr lang="ru-RU" sz="1100" dirty="0" smtClean="0"/>
              <a:t>Тип взаимоотношения с клиентами – автоматизированное обслуживание. Условно-бесплатное пользование.</a:t>
            </a:r>
          </a:p>
          <a:p>
            <a:pPr lvl="0">
              <a:buFont typeface="Arial" pitchFamily="34" charset="0"/>
              <a:buChar char="•"/>
            </a:pPr>
            <a:r>
              <a:rPr lang="ru-RU" sz="1100" dirty="0" smtClean="0"/>
              <a:t>Возможность обратной связи для предложений по улучшению сервиса</a:t>
            </a:r>
            <a:endParaRPr lang="ru-RU" sz="1100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38480" y="1214422"/>
            <a:ext cx="1802408" cy="307183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деятельности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 lvl="0"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Разработка и совершенствование алгоритмов машинного обучения и нейронных сетей для анализа предпочтений и интересов пользователей</a:t>
            </a:r>
          </a:p>
          <a:p>
            <a:pPr lvl="0"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Создание интерфейса </a:t>
            </a:r>
            <a:r>
              <a:rPr lang="ru-RU" sz="900" dirty="0" err="1" smtClean="0">
                <a:latin typeface="Arial" pitchFamily="34" charset="0"/>
                <a:cs typeface="Arial" pitchFamily="34" charset="0"/>
              </a:rPr>
              <a:t>онлайн-сервиса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для взаимодействия с пользователями и получения необходимой информации о получателе подарка</a:t>
            </a:r>
          </a:p>
          <a:p>
            <a:pPr lvl="0"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Поддержание базы данных с каталогом подарков и их характеристиками</a:t>
            </a:r>
          </a:p>
          <a:p>
            <a:pPr lvl="0"/>
            <a:r>
              <a:rPr lang="ru-RU" sz="900" dirty="0" smtClean="0">
                <a:latin typeface="Arial" pitchFamily="34" charset="0"/>
                <a:cs typeface="Arial" pitchFamily="34" charset="0"/>
              </a:rPr>
              <a:t>Маркетинговые мероприятия для привлечения пользователей на платформу</a:t>
            </a:r>
          </a:p>
          <a:p>
            <a:endParaRPr kumimoji="0" lang="ru-RU" sz="800" b="1" dirty="0">
              <a:latin typeface="Arial" pitchFamily="34" charset="0"/>
              <a:cs typeface="Arial" pitchFamily="34" charset="0"/>
            </a:endParaRPr>
          </a:p>
          <a:p>
            <a:endParaRPr kumimoji="0" lang="ru-RU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38480" y="4286256"/>
            <a:ext cx="1797088" cy="1152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ресурсы: </a:t>
            </a:r>
            <a:r>
              <a:rPr lang="ru-RU" sz="1200" dirty="0" smtClean="0"/>
              <a:t>Материальные, человеческие, интеллектуальные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38810" y="5435393"/>
            <a:ext cx="4929222" cy="85112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lang="ru-RU" sz="1200" dirty="0" smtClean="0"/>
              <a:t>Регулярные платежи</a:t>
            </a:r>
            <a:r>
              <a:rPr lang="ru-RU" sz="1200" dirty="0"/>
              <a:t> </a:t>
            </a:r>
            <a:r>
              <a:rPr lang="ru-RU" sz="1200" dirty="0" smtClean="0"/>
              <a:t>за подписки, процент от сделки за приобретение продукта партнера, реклама, пожертвования.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732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Финансовая часть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038000" y="1285858"/>
            <a:ext cx="10116000" cy="3939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Доходы: 4 845 000 рублей;</a:t>
            </a:r>
          </a:p>
          <a:p>
            <a:pPr algn="just" rtl="0">
              <a:buFont typeface="Wingdings" pitchFamily="2" charset="2"/>
              <a:buChar char="Ø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just" rtl="0">
              <a:buFont typeface="Wingdings" pitchFamily="2" charset="2"/>
              <a:buChar char="Ø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Расходы 4 325 100 рублей;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 rtl="0">
              <a:buFont typeface="Wingdings" pitchFamily="2" charset="2"/>
              <a:buChar char="Ø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Чистая прибыль 441 915 рублей;</a:t>
            </a:r>
          </a:p>
          <a:p>
            <a:pPr algn="just" rtl="0">
              <a:buFont typeface="Wingdings" pitchFamily="2" charset="2"/>
              <a:buChar char="Ø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just" rtl="0"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Срок окупаемости 2,17 лет.</a:t>
            </a:r>
          </a:p>
          <a:p>
            <a:pPr algn="just" rtl="0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52444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9332972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2000" dirty="0" smtClean="0">
                <a:latin typeface="Arial" pitchFamily="34" charset="0"/>
                <a:cs typeface="Arial" pitchFamily="34" charset="0"/>
              </a:rPr>
              <a:t>Горбунов Илья Владимирович, студент, руководитель.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91272" y="1673517"/>
            <a:ext cx="966238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Носкова Мария Антоновна, студент,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маркетолог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Кособоков Александр Павлович, студент, финансист;</a:t>
            </a:r>
          </a:p>
          <a:p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Балмашев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Тимофей Николаевич, студент, коммуникатор;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Куропаткина Марина Александровна, студент, инженер.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=""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651</TotalTime>
  <Words>626</Words>
  <Application>Microsoft Office PowerPoint</Application>
  <DocSecurity>0</DocSecurity>
  <PresentationFormat>Произвольный</PresentationFormat>
  <Paragraphs>101</Paragraphs>
  <Slides>10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1_Тема Office</vt:lpstr>
      <vt:lpstr>Проект: «FastGift»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Наталья</cp:lastModifiedBy>
  <cp:revision>52</cp:revision>
  <dcterms:created xsi:type="dcterms:W3CDTF">2023-07-21T07:14:15Z</dcterms:created>
  <dcterms:modified xsi:type="dcterms:W3CDTF">2023-12-22T07:17:28Z</dcterms:modified>
  <dc:identifier/>
  <dc:language/>
  <cp:version/>
</cp:coreProperties>
</file>