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5" r:id="rId6"/>
    <p:sldId id="268" r:id="rId7"/>
    <p:sldId id="263" r:id="rId8"/>
    <p:sldId id="257" r:id="rId9"/>
    <p:sldId id="269" r:id="rId10"/>
    <p:sldId id="266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omputer Says No" pitchFamily="2" charset="0"/>
      <p:regular r:id="rId16"/>
    </p:embeddedFont>
    <p:embeddedFont>
      <p:font typeface="Poppins Light" panose="020B0604020202020204" pitchFamily="34" charset="0"/>
      <p:regular r:id="rId17"/>
      <p:italic r:id="rId18"/>
    </p:embeddedFont>
    <p:embeddedFont>
      <p:font typeface="Poppins Medium" panose="020B0604020202020204" pitchFamily="34" charset="0"/>
      <p:regular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1971" autoAdjust="0"/>
    <p:restoredTop sz="94660" autoAdjust="0"/>
  </p:normalViewPr>
  <p:slideViewPr>
    <p:cSldViewPr>
      <p:cViewPr>
        <p:scale>
          <a:sx n="18" d="100"/>
          <a:sy n="18" d="100"/>
        </p:scale>
        <p:origin x="1264" y="2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24.svg"/><Relationship Id="rId4" Type="http://schemas.openxmlformats.org/officeDocument/2006/relationships/image" Target="../media/image19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sv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3916" b="-868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576678" y="6172200"/>
            <a:ext cx="10008973" cy="8229600"/>
          </a:xfrm>
          <a:custGeom>
            <a:avLst/>
            <a:gdLst/>
            <a:ahLst/>
            <a:cxnLst/>
            <a:rect l="l" t="t" r="r" b="b"/>
            <a:pathLst>
              <a:path w="10008973" h="8229600">
                <a:moveTo>
                  <a:pt x="0" y="0"/>
                </a:moveTo>
                <a:lnTo>
                  <a:pt x="10008973" y="0"/>
                </a:lnTo>
                <a:lnTo>
                  <a:pt x="1000897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68070" y="-2818506"/>
            <a:ext cx="4825046" cy="4219769"/>
          </a:xfrm>
          <a:custGeom>
            <a:avLst/>
            <a:gdLst/>
            <a:ahLst/>
            <a:cxnLst/>
            <a:rect l="l" t="t" r="r" b="b"/>
            <a:pathLst>
              <a:path w="4825046" h="4219769">
                <a:moveTo>
                  <a:pt x="0" y="0"/>
                </a:moveTo>
                <a:lnTo>
                  <a:pt x="4825046" y="0"/>
                </a:lnTo>
                <a:lnTo>
                  <a:pt x="4825046" y="4219769"/>
                </a:lnTo>
                <a:lnTo>
                  <a:pt x="0" y="4219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161481" y="-4114800"/>
            <a:ext cx="10008973" cy="8229600"/>
          </a:xfrm>
          <a:custGeom>
            <a:avLst/>
            <a:gdLst/>
            <a:ahLst/>
            <a:cxnLst/>
            <a:rect l="l" t="t" r="r" b="b"/>
            <a:pathLst>
              <a:path w="10008973" h="8229600">
                <a:moveTo>
                  <a:pt x="0" y="0"/>
                </a:moveTo>
                <a:lnTo>
                  <a:pt x="10008973" y="0"/>
                </a:lnTo>
                <a:lnTo>
                  <a:pt x="1000897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850925" y="6497858"/>
            <a:ext cx="6926813" cy="463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9"/>
              </a:lnSpc>
            </a:pPr>
            <a:r>
              <a:rPr lang="en-US" sz="2714" dirty="0">
                <a:solidFill>
                  <a:srgbClr val="6866E1"/>
                </a:solidFill>
                <a:latin typeface="Poppins Light"/>
              </a:rPr>
              <a:t>By</a:t>
            </a:r>
            <a:r>
              <a:rPr lang="ru-RU" sz="2714" dirty="0">
                <a:solidFill>
                  <a:srgbClr val="6866E1"/>
                </a:solidFill>
                <a:latin typeface="Poppins Light"/>
              </a:rPr>
              <a:t> Юлия Макаренко и Елизавета Линькова</a:t>
            </a:r>
            <a:endParaRPr lang="en-US" sz="2714" dirty="0">
              <a:solidFill>
                <a:srgbClr val="6866E1"/>
              </a:solidFill>
              <a:latin typeface="Poppins Ligh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-391635" y="1333816"/>
            <a:ext cx="3948234" cy="1724379"/>
          </a:xfrm>
          <a:custGeom>
            <a:avLst/>
            <a:gdLst/>
            <a:ahLst/>
            <a:cxnLst/>
            <a:rect l="l" t="t" r="r" b="b"/>
            <a:pathLst>
              <a:path w="3948234" h="1724379">
                <a:moveTo>
                  <a:pt x="0" y="0"/>
                </a:moveTo>
                <a:lnTo>
                  <a:pt x="3948234" y="0"/>
                </a:lnTo>
                <a:lnTo>
                  <a:pt x="3948234" y="1724379"/>
                </a:lnTo>
                <a:lnTo>
                  <a:pt x="0" y="17243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601689" y="8426785"/>
            <a:ext cx="4729467" cy="4047169"/>
          </a:xfrm>
          <a:custGeom>
            <a:avLst/>
            <a:gdLst/>
            <a:ahLst/>
            <a:cxnLst/>
            <a:rect l="l" t="t" r="r" b="b"/>
            <a:pathLst>
              <a:path w="4729467" h="4047169">
                <a:moveTo>
                  <a:pt x="0" y="0"/>
                </a:moveTo>
                <a:lnTo>
                  <a:pt x="4729467" y="0"/>
                </a:lnTo>
                <a:lnTo>
                  <a:pt x="4729467" y="4047170"/>
                </a:lnTo>
                <a:lnTo>
                  <a:pt x="0" y="40471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27808" y="4463168"/>
            <a:ext cx="8127324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48"/>
              </a:lnSpc>
            </a:pPr>
            <a:r>
              <a:rPr lang="ru-RU" sz="23677" dirty="0">
                <a:solidFill>
                  <a:srgbClr val="6866E1"/>
                </a:solidFill>
                <a:latin typeface="Computer Says No"/>
              </a:rPr>
              <a:t>+</a:t>
            </a:r>
            <a:r>
              <a:rPr lang="en-US" sz="23677" dirty="0">
                <a:solidFill>
                  <a:srgbClr val="6866E1"/>
                </a:solidFill>
                <a:latin typeface="Computer Says No"/>
              </a:rPr>
              <a:t>vibe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50925" y="3372520"/>
            <a:ext cx="7103952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ru-RU" sz="7148" dirty="0">
                <a:solidFill>
                  <a:srgbClr val="6866E1"/>
                </a:solidFill>
                <a:latin typeface="Computer Says No"/>
              </a:rPr>
              <a:t>Система вендинговых аппаратов</a:t>
            </a:r>
            <a:endParaRPr lang="en-US" sz="7148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11" name="Freeform 11"/>
          <p:cNvSpPr/>
          <p:nvPr/>
        </p:nvSpPr>
        <p:spPr>
          <a:xfrm flipH="1">
            <a:off x="9992168" y="1795880"/>
            <a:ext cx="8078630" cy="11840963"/>
          </a:xfrm>
          <a:custGeom>
            <a:avLst/>
            <a:gdLst/>
            <a:ahLst/>
            <a:cxnLst/>
            <a:rect l="l" t="t" r="r" b="b"/>
            <a:pathLst>
              <a:path w="8078630" h="11840963">
                <a:moveTo>
                  <a:pt x="8078630" y="0"/>
                </a:moveTo>
                <a:lnTo>
                  <a:pt x="0" y="0"/>
                </a:lnTo>
                <a:lnTo>
                  <a:pt x="0" y="11840963"/>
                </a:lnTo>
                <a:lnTo>
                  <a:pt x="8078630" y="11840963"/>
                </a:lnTo>
                <a:lnTo>
                  <a:pt x="807863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1FA8">
                <a:alpha val="100000"/>
              </a:srgbClr>
            </a:gs>
            <a:gs pos="50000">
              <a:srgbClr val="5527F5">
                <a:alpha val="100000"/>
              </a:srgbClr>
            </a:gs>
            <a:gs pos="100000">
              <a:srgbClr val="9B60EB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07851" y="1222001"/>
            <a:ext cx="8551449" cy="6896330"/>
          </a:xfrm>
          <a:custGeom>
            <a:avLst/>
            <a:gdLst/>
            <a:ahLst/>
            <a:cxnLst/>
            <a:rect l="l" t="t" r="r" b="b"/>
            <a:pathLst>
              <a:path w="8551449" h="6896330">
                <a:moveTo>
                  <a:pt x="0" y="0"/>
                </a:moveTo>
                <a:lnTo>
                  <a:pt x="8551449" y="0"/>
                </a:lnTo>
                <a:lnTo>
                  <a:pt x="8551449" y="6896330"/>
                </a:lnTo>
                <a:lnTo>
                  <a:pt x="0" y="68963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3162" y="881485"/>
            <a:ext cx="10020300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150"/>
              </a:lnSpc>
              <a:spcBef>
                <a:spcPct val="0"/>
              </a:spcBef>
            </a:pPr>
            <a:r>
              <a:rPr lang="ru-RU" sz="14097" dirty="0">
                <a:solidFill>
                  <a:srgbClr val="6866E1"/>
                </a:solidFill>
                <a:latin typeface="Computer Says No"/>
              </a:rPr>
              <a:t>Актуальность проекта</a:t>
            </a:r>
            <a:endParaRPr lang="en-US" sz="14097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78720" y="3705710"/>
            <a:ext cx="6920791" cy="1868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23"/>
              </a:lnSpc>
            </a:pPr>
            <a:r>
              <a:rPr lang="ru-RU" sz="2800" dirty="0">
                <a:solidFill>
                  <a:srgbClr val="FFFFFF"/>
                </a:solidFill>
                <a:latin typeface="Poppins Light"/>
              </a:rPr>
              <a:t>Этот проект рассчитан на всех, кто когда-либо хотел съесть что-то полезное, а рядом оказывались только чипсы, сладости и все, что не приносит пользу для организма</a:t>
            </a:r>
            <a:endParaRPr lang="en-US" sz="2800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5" name="AutoShape 5"/>
          <p:cNvSpPr/>
          <p:nvPr/>
        </p:nvSpPr>
        <p:spPr>
          <a:xfrm flipV="1">
            <a:off x="1578768" y="6036768"/>
            <a:ext cx="6920742" cy="1905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752600" y="6474918"/>
            <a:ext cx="4832640" cy="470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26"/>
              </a:lnSpc>
            </a:pPr>
            <a:r>
              <a:rPr lang="ru-RU" sz="2733" dirty="0">
                <a:solidFill>
                  <a:srgbClr val="FFFFFF"/>
                </a:solidFill>
                <a:latin typeface="Poppins Medium"/>
              </a:rPr>
              <a:t>СТАТИСТИЧЕСКИЕ ДАННЫЕ  </a:t>
            </a:r>
            <a:endParaRPr lang="en-US" sz="2733" dirty="0">
              <a:solidFill>
                <a:srgbClr val="FFFFFF"/>
              </a:solidFill>
              <a:latin typeface="Poppins Medium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578772" y="7185120"/>
            <a:ext cx="11005158" cy="2597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23"/>
              </a:lnSpc>
            </a:pPr>
            <a:r>
              <a:rPr lang="ru-RU" sz="2400" dirty="0">
                <a:solidFill>
                  <a:srgbClr val="FFFFFF"/>
                </a:solidFill>
                <a:latin typeface="Poppins Light"/>
              </a:rPr>
              <a:t>Аппараты в формате «еда с собой» - наиболее быстрорастущий сегмент на рынке общественного питания. С точки зрения потребителей это связано с тем, что это самый демократичный, доступный, подходящий для людей с динамичным образом жизни, особенно для молодежной группы потребителей. Основная масса продаж продуктов с собой происходит в крупных городах, где ритм жизни людей подразумевает скорость, доступность и простоту получения продукта</a:t>
            </a:r>
            <a:endParaRPr lang="en-US" sz="2400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DD922D9-C81E-849B-D705-C38D51BAF79E}"/>
              </a:ext>
            </a:extLst>
          </p:cNvPr>
          <p:cNvSpPr/>
          <p:nvPr/>
        </p:nvSpPr>
        <p:spPr>
          <a:xfrm>
            <a:off x="1578720" y="6355233"/>
            <a:ext cx="4832640" cy="710011"/>
          </a:xfrm>
          <a:custGeom>
            <a:avLst/>
            <a:gdLst/>
            <a:ahLst/>
            <a:cxnLst/>
            <a:rect l="l" t="t" r="r" b="b"/>
            <a:pathLst>
              <a:path w="702863" h="179203">
                <a:moveTo>
                  <a:pt x="0" y="0"/>
                </a:moveTo>
                <a:lnTo>
                  <a:pt x="702863" y="0"/>
                </a:lnTo>
                <a:lnTo>
                  <a:pt x="702863" y="179203"/>
                </a:lnTo>
                <a:lnTo>
                  <a:pt x="0" y="17920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4EEA">
                <a:alpha val="100000"/>
              </a:srgbClr>
            </a:gs>
            <a:gs pos="50000">
              <a:srgbClr val="5527F5">
                <a:alpha val="100000"/>
              </a:srgbClr>
            </a:gs>
            <a:gs pos="100000">
              <a:srgbClr val="041069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3726" y="2819660"/>
            <a:ext cx="6988487" cy="5595357"/>
          </a:xfrm>
          <a:custGeom>
            <a:avLst/>
            <a:gdLst/>
            <a:ahLst/>
            <a:cxnLst/>
            <a:rect l="l" t="t" r="r" b="b"/>
            <a:pathLst>
              <a:path w="6988487" h="5595357">
                <a:moveTo>
                  <a:pt x="0" y="0"/>
                </a:moveTo>
                <a:lnTo>
                  <a:pt x="6988488" y="0"/>
                </a:lnTo>
                <a:lnTo>
                  <a:pt x="6988488" y="5595358"/>
                </a:lnTo>
                <a:lnTo>
                  <a:pt x="0" y="5595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984048" y="3129741"/>
            <a:ext cx="3445952" cy="740397"/>
            <a:chOff x="0" y="-15799"/>
            <a:chExt cx="702863" cy="1950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02863" cy="179203"/>
            </a:xfrm>
            <a:custGeom>
              <a:avLst/>
              <a:gdLst/>
              <a:ahLst/>
              <a:cxnLst/>
              <a:rect l="l" t="t" r="r" b="b"/>
              <a:pathLst>
                <a:path w="702863" h="179203">
                  <a:moveTo>
                    <a:pt x="0" y="0"/>
                  </a:moveTo>
                  <a:lnTo>
                    <a:pt x="702863" y="0"/>
                  </a:lnTo>
                  <a:lnTo>
                    <a:pt x="702863" y="179203"/>
                  </a:lnTo>
                  <a:lnTo>
                    <a:pt x="0" y="1792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5799"/>
              <a:ext cx="702863" cy="195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1" indent="0" algn="ctr">
                <a:lnSpc>
                  <a:spcPts val="3706"/>
                </a:lnSpc>
                <a:spcBef>
                  <a:spcPct val="0"/>
                </a:spcBef>
              </a:pPr>
              <a:r>
                <a:rPr lang="ru-RU" sz="2288" dirty="0">
                  <a:solidFill>
                    <a:srgbClr val="FFFFFF"/>
                  </a:solidFill>
                  <a:latin typeface="Poppins Light"/>
                </a:rPr>
                <a:t>ЧТО ПРЕДЛАГАЕМ?</a:t>
              </a:r>
              <a:endParaRPr lang="en-US" sz="2288" dirty="0">
                <a:solidFill>
                  <a:srgbClr val="FFFFFF"/>
                </a:solidFill>
                <a:latin typeface="Poppins Light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135996" y="-2163135"/>
            <a:ext cx="6613789" cy="5640759"/>
          </a:xfrm>
          <a:custGeom>
            <a:avLst/>
            <a:gdLst/>
            <a:ahLst/>
            <a:cxnLst/>
            <a:rect l="l" t="t" r="r" b="b"/>
            <a:pathLst>
              <a:path w="6613789" h="5640759">
                <a:moveTo>
                  <a:pt x="0" y="0"/>
                </a:moveTo>
                <a:lnTo>
                  <a:pt x="6613790" y="0"/>
                </a:lnTo>
                <a:lnTo>
                  <a:pt x="6613790" y="5640759"/>
                </a:lnTo>
                <a:lnTo>
                  <a:pt x="0" y="56407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125309" y="1559586"/>
            <a:ext cx="4746398" cy="1232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8235"/>
              </a:lnSpc>
              <a:spcBef>
                <a:spcPct val="0"/>
              </a:spcBef>
            </a:pPr>
            <a:r>
              <a:rPr lang="en-US" sz="19700" dirty="0">
                <a:solidFill>
                  <a:srgbClr val="6866E1"/>
                </a:solidFill>
                <a:latin typeface="Computer Says No"/>
              </a:rPr>
              <a:t>+vibe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84048" y="3978171"/>
            <a:ext cx="8105145" cy="1145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</a:pPr>
            <a:r>
              <a:rPr lang="ru-RU" sz="2400" dirty="0">
                <a:solidFill>
                  <a:srgbClr val="FFFFFF"/>
                </a:solidFill>
                <a:latin typeface="Poppins Light"/>
              </a:rPr>
              <a:t>Мы предлагаем вывести на рынок автоматы с правильным(полезным) питанием, а также с блюдами без глютена и лактозы  </a:t>
            </a:r>
            <a:endParaRPr lang="en-US" sz="2400" dirty="0">
              <a:solidFill>
                <a:srgbClr val="FFFFFF"/>
              </a:solidFill>
              <a:latin typeface="Poppins Ligh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7907847" y="5143500"/>
            <a:ext cx="4055555" cy="1207012"/>
            <a:chOff x="-13722" y="-118779"/>
            <a:chExt cx="730307" cy="297982"/>
          </a:xfrm>
        </p:grpSpPr>
        <p:sp>
          <p:nvSpPr>
            <p:cNvPr id="10" name="Freeform 10"/>
            <p:cNvSpPr/>
            <p:nvPr/>
          </p:nvSpPr>
          <p:spPr>
            <a:xfrm>
              <a:off x="-13722" y="-109446"/>
              <a:ext cx="730307" cy="279315"/>
            </a:xfrm>
            <a:custGeom>
              <a:avLst/>
              <a:gdLst/>
              <a:ahLst/>
              <a:cxnLst/>
              <a:rect l="l" t="t" r="r" b="b"/>
              <a:pathLst>
                <a:path w="702863" h="179203">
                  <a:moveTo>
                    <a:pt x="0" y="0"/>
                  </a:moveTo>
                  <a:lnTo>
                    <a:pt x="702863" y="0"/>
                  </a:lnTo>
                  <a:lnTo>
                    <a:pt x="702863" y="179203"/>
                  </a:lnTo>
                  <a:lnTo>
                    <a:pt x="0" y="1792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118779"/>
              <a:ext cx="702863" cy="297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1" indent="0" algn="ctr">
                <a:lnSpc>
                  <a:spcPts val="3706"/>
                </a:lnSpc>
                <a:spcBef>
                  <a:spcPct val="0"/>
                </a:spcBef>
              </a:pPr>
              <a:r>
                <a:rPr lang="ru-RU" sz="2288" dirty="0">
                  <a:solidFill>
                    <a:srgbClr val="FFFFFF"/>
                  </a:solidFill>
                  <a:latin typeface="Poppins Light"/>
                </a:rPr>
                <a:t>БУДЕТ СЛОЖНО ПОЛЬЗОВАТЬСЯ??</a:t>
              </a:r>
              <a:endParaRPr lang="en-US" sz="2288" dirty="0">
                <a:solidFill>
                  <a:srgbClr val="FFFFFF"/>
                </a:solidFill>
                <a:latin typeface="Poppins Light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984048" y="6458545"/>
            <a:ext cx="8105145" cy="1529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</a:pPr>
            <a:r>
              <a:rPr lang="ru-RU" sz="2400" dirty="0">
                <a:solidFill>
                  <a:srgbClr val="FFFFFF"/>
                </a:solidFill>
                <a:latin typeface="Poppins Light"/>
              </a:rPr>
              <a:t>Интерфейс максимально простой, чтобы облегчить вам путь получения желаемой продукции. Достаточно нажать на несколько иконок, внести деньги и все, можно наслаждаться вкусным блюдом</a:t>
            </a:r>
            <a:r>
              <a:rPr lang="en-US" sz="2400" dirty="0">
                <a:solidFill>
                  <a:srgbClr val="FFFFFF"/>
                </a:solidFill>
                <a:latin typeface="Poppins Light"/>
              </a:rPr>
              <a:t>.</a:t>
            </a:r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742504EB-29DE-BA73-F008-08BDC64D1BBC}"/>
              </a:ext>
            </a:extLst>
          </p:cNvPr>
          <p:cNvSpPr/>
          <p:nvPr/>
        </p:nvSpPr>
        <p:spPr>
          <a:xfrm>
            <a:off x="-1356068" y="1868936"/>
            <a:ext cx="4055555" cy="1131399"/>
          </a:xfrm>
          <a:custGeom>
            <a:avLst/>
            <a:gdLst/>
            <a:ahLst/>
            <a:cxnLst/>
            <a:rect l="l" t="t" r="r" b="b"/>
            <a:pathLst>
              <a:path w="702863" h="179203">
                <a:moveTo>
                  <a:pt x="0" y="0"/>
                </a:moveTo>
                <a:lnTo>
                  <a:pt x="702863" y="0"/>
                </a:lnTo>
                <a:lnTo>
                  <a:pt x="702863" y="179203"/>
                </a:lnTo>
                <a:lnTo>
                  <a:pt x="0" y="17920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9050" cap="sq">
            <a:solidFill>
              <a:srgbClr val="FFFFFF"/>
            </a:solidFill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4820" y="-101382"/>
            <a:ext cx="19049616" cy="105918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3916" b="-868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474528" y="-3599857"/>
            <a:ext cx="10008973" cy="8229600"/>
          </a:xfrm>
          <a:custGeom>
            <a:avLst/>
            <a:gdLst/>
            <a:ahLst/>
            <a:cxnLst/>
            <a:rect l="l" t="t" r="r" b="b"/>
            <a:pathLst>
              <a:path w="10008973" h="8229600">
                <a:moveTo>
                  <a:pt x="0" y="0"/>
                </a:moveTo>
                <a:lnTo>
                  <a:pt x="10008973" y="0"/>
                </a:lnTo>
                <a:lnTo>
                  <a:pt x="1000897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5591878" y="4661028"/>
            <a:ext cx="10008973" cy="8229600"/>
          </a:xfrm>
          <a:custGeom>
            <a:avLst/>
            <a:gdLst/>
            <a:ahLst/>
            <a:cxnLst/>
            <a:rect l="l" t="t" r="r" b="b"/>
            <a:pathLst>
              <a:path w="10008973" h="8229600">
                <a:moveTo>
                  <a:pt x="0" y="0"/>
                </a:moveTo>
                <a:lnTo>
                  <a:pt x="10008973" y="0"/>
                </a:lnTo>
                <a:lnTo>
                  <a:pt x="1000897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75625" y="1480399"/>
            <a:ext cx="9610678" cy="1157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3"/>
              </a:lnSpc>
              <a:spcBef>
                <a:spcPct val="0"/>
              </a:spcBef>
            </a:pPr>
            <a:r>
              <a:rPr lang="en-US" sz="18500" dirty="0">
                <a:solidFill>
                  <a:srgbClr val="6866E1"/>
                </a:solidFill>
                <a:latin typeface="Computer Says No"/>
              </a:rPr>
              <a:t>+vibe – </a:t>
            </a:r>
            <a:r>
              <a:rPr lang="en-US" sz="18500" dirty="0" err="1">
                <a:solidFill>
                  <a:srgbClr val="6866E1"/>
                </a:solidFill>
                <a:latin typeface="Computer Says No"/>
              </a:rPr>
              <a:t>э</a:t>
            </a:r>
            <a:r>
              <a:rPr lang="ru-RU" sz="18500" dirty="0">
                <a:solidFill>
                  <a:srgbClr val="6866E1"/>
                </a:solidFill>
                <a:latin typeface="Computer Says No"/>
              </a:rPr>
              <a:t>то…</a:t>
            </a:r>
            <a:endParaRPr lang="en-US" sz="18500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4822838" y="2966299"/>
            <a:ext cx="2113329" cy="2113329"/>
          </a:xfrm>
          <a:custGeom>
            <a:avLst/>
            <a:gdLst/>
            <a:ahLst/>
            <a:cxnLst/>
            <a:rect l="l" t="t" r="r" b="b"/>
            <a:pathLst>
              <a:path w="2113329" h="2113329">
                <a:moveTo>
                  <a:pt x="0" y="0"/>
                </a:moveTo>
                <a:lnTo>
                  <a:pt x="2113330" y="0"/>
                </a:lnTo>
                <a:lnTo>
                  <a:pt x="2113330" y="2113329"/>
                </a:lnTo>
                <a:lnTo>
                  <a:pt x="0" y="2113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760251" y="5781616"/>
            <a:ext cx="2113329" cy="2113329"/>
          </a:xfrm>
          <a:custGeom>
            <a:avLst/>
            <a:gdLst/>
            <a:ahLst/>
            <a:cxnLst/>
            <a:rect l="l" t="t" r="r" b="b"/>
            <a:pathLst>
              <a:path w="2113329" h="2113329">
                <a:moveTo>
                  <a:pt x="0" y="0"/>
                </a:moveTo>
                <a:lnTo>
                  <a:pt x="2113329" y="0"/>
                </a:lnTo>
                <a:lnTo>
                  <a:pt x="2113329" y="2113329"/>
                </a:lnTo>
                <a:lnTo>
                  <a:pt x="0" y="2113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650158" y="2966300"/>
            <a:ext cx="2113329" cy="2113329"/>
          </a:xfrm>
          <a:custGeom>
            <a:avLst/>
            <a:gdLst/>
            <a:ahLst/>
            <a:cxnLst/>
            <a:rect l="l" t="t" r="r" b="b"/>
            <a:pathLst>
              <a:path w="2113329" h="2113329">
                <a:moveTo>
                  <a:pt x="0" y="0"/>
                </a:moveTo>
                <a:lnTo>
                  <a:pt x="2113329" y="0"/>
                </a:lnTo>
                <a:lnTo>
                  <a:pt x="2113329" y="2113329"/>
                </a:lnTo>
                <a:lnTo>
                  <a:pt x="0" y="2113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836010" y="5759292"/>
            <a:ext cx="2113329" cy="2113329"/>
          </a:xfrm>
          <a:custGeom>
            <a:avLst/>
            <a:gdLst/>
            <a:ahLst/>
            <a:cxnLst/>
            <a:rect l="l" t="t" r="r" b="b"/>
            <a:pathLst>
              <a:path w="2113329" h="2113329">
                <a:moveTo>
                  <a:pt x="0" y="0"/>
                </a:moveTo>
                <a:lnTo>
                  <a:pt x="2113329" y="0"/>
                </a:lnTo>
                <a:lnTo>
                  <a:pt x="2113329" y="2113329"/>
                </a:lnTo>
                <a:lnTo>
                  <a:pt x="0" y="2113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344400" y="6384806"/>
            <a:ext cx="1305836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3"/>
              </a:lnSpc>
              <a:spcBef>
                <a:spcPct val="0"/>
              </a:spcBef>
            </a:pPr>
            <a:r>
              <a:rPr lang="en-US" sz="10686" dirty="0">
                <a:solidFill>
                  <a:srgbClr val="40B8F5"/>
                </a:solidFill>
                <a:latin typeface="Computer Says No"/>
              </a:rPr>
              <a:t>0</a:t>
            </a:r>
            <a:r>
              <a:rPr lang="ru-RU" sz="10686" dirty="0">
                <a:solidFill>
                  <a:srgbClr val="40B8F5"/>
                </a:solidFill>
                <a:latin typeface="Computer Says No"/>
              </a:rPr>
              <a:t>5</a:t>
            </a:r>
            <a:endParaRPr lang="en-US" sz="10686" dirty="0">
              <a:solidFill>
                <a:srgbClr val="40B8F5"/>
              </a:solidFill>
              <a:latin typeface="Computer Says N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946448" y="3567419"/>
            <a:ext cx="1305836" cy="1137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3"/>
              </a:lnSpc>
              <a:spcBef>
                <a:spcPct val="0"/>
              </a:spcBef>
            </a:pPr>
            <a:r>
              <a:rPr lang="en-US" sz="10686" dirty="0">
                <a:solidFill>
                  <a:srgbClr val="40B8F5"/>
                </a:solidFill>
                <a:latin typeface="Computer Says No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22625" y="6384806"/>
            <a:ext cx="1305836" cy="1137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3"/>
              </a:lnSpc>
              <a:spcBef>
                <a:spcPct val="0"/>
              </a:spcBef>
            </a:pPr>
            <a:r>
              <a:rPr lang="en-US" sz="10686" dirty="0">
                <a:solidFill>
                  <a:srgbClr val="40B8F5"/>
                </a:solidFill>
                <a:latin typeface="Computer Says No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33385" y="3498982"/>
            <a:ext cx="1305836" cy="1137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3"/>
              </a:lnSpc>
              <a:spcBef>
                <a:spcPct val="0"/>
              </a:spcBef>
            </a:pPr>
            <a:r>
              <a:rPr lang="en-US" sz="10686" dirty="0">
                <a:solidFill>
                  <a:srgbClr val="40B8F5"/>
                </a:solidFill>
                <a:latin typeface="Computer Says No"/>
              </a:rPr>
              <a:t>04</a:t>
            </a: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3568A3DF-8B9F-FDA2-0566-97FCE7FC1024}"/>
              </a:ext>
            </a:extLst>
          </p:cNvPr>
          <p:cNvSpPr/>
          <p:nvPr/>
        </p:nvSpPr>
        <p:spPr>
          <a:xfrm>
            <a:off x="2139540" y="5829836"/>
            <a:ext cx="2113329" cy="2113329"/>
          </a:xfrm>
          <a:custGeom>
            <a:avLst/>
            <a:gdLst/>
            <a:ahLst/>
            <a:cxnLst/>
            <a:rect l="l" t="t" r="r" b="b"/>
            <a:pathLst>
              <a:path w="2113329" h="2113329">
                <a:moveTo>
                  <a:pt x="0" y="0"/>
                </a:moveTo>
                <a:lnTo>
                  <a:pt x="2113330" y="0"/>
                </a:lnTo>
                <a:lnTo>
                  <a:pt x="2113330" y="2113329"/>
                </a:lnTo>
                <a:lnTo>
                  <a:pt x="0" y="2113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167D5A3D-6A71-8857-5C6D-819C2F14BDA3}"/>
              </a:ext>
            </a:extLst>
          </p:cNvPr>
          <p:cNvSpPr/>
          <p:nvPr/>
        </p:nvSpPr>
        <p:spPr>
          <a:xfrm>
            <a:off x="4452733" y="3030171"/>
            <a:ext cx="2113329" cy="2113329"/>
          </a:xfrm>
          <a:custGeom>
            <a:avLst/>
            <a:gdLst/>
            <a:ahLst/>
            <a:cxnLst/>
            <a:rect l="l" t="t" r="r" b="b"/>
            <a:pathLst>
              <a:path w="2113329" h="2113329">
                <a:moveTo>
                  <a:pt x="0" y="0"/>
                </a:moveTo>
                <a:lnTo>
                  <a:pt x="2113330" y="0"/>
                </a:lnTo>
                <a:lnTo>
                  <a:pt x="2113330" y="2113329"/>
                </a:lnTo>
                <a:lnTo>
                  <a:pt x="0" y="2113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4E64BDB-008C-AC53-67E1-C38F4FC3388F}"/>
              </a:ext>
            </a:extLst>
          </p:cNvPr>
          <p:cNvSpPr txBox="1"/>
          <p:nvPr/>
        </p:nvSpPr>
        <p:spPr>
          <a:xfrm>
            <a:off x="15322942" y="3642293"/>
            <a:ext cx="1305836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3"/>
              </a:lnSpc>
              <a:spcBef>
                <a:spcPct val="0"/>
              </a:spcBef>
            </a:pPr>
            <a:r>
              <a:rPr lang="en-US" sz="10686" dirty="0">
                <a:solidFill>
                  <a:srgbClr val="40B8F5"/>
                </a:solidFill>
                <a:latin typeface="Computer Says No"/>
              </a:rPr>
              <a:t>0</a:t>
            </a:r>
            <a:r>
              <a:rPr lang="ru-RU" sz="10686" dirty="0">
                <a:solidFill>
                  <a:srgbClr val="40B8F5"/>
                </a:solidFill>
                <a:latin typeface="Computer Says No"/>
              </a:rPr>
              <a:t>6</a:t>
            </a:r>
            <a:endParaRPr lang="en-US" sz="10686" dirty="0">
              <a:solidFill>
                <a:srgbClr val="40B8F5"/>
              </a:solidFill>
              <a:latin typeface="Computer Says No"/>
            </a:endParaRP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98F27E84-DBAA-7A30-9777-B920411AB225}"/>
              </a:ext>
            </a:extLst>
          </p:cNvPr>
          <p:cNvSpPr txBox="1"/>
          <p:nvPr/>
        </p:nvSpPr>
        <p:spPr>
          <a:xfrm>
            <a:off x="2670751" y="6438900"/>
            <a:ext cx="1305836" cy="1137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3"/>
              </a:lnSpc>
              <a:spcBef>
                <a:spcPct val="0"/>
              </a:spcBef>
            </a:pPr>
            <a:r>
              <a:rPr lang="en-US" sz="10686" dirty="0">
                <a:solidFill>
                  <a:srgbClr val="40B8F5"/>
                </a:solidFill>
                <a:latin typeface="Computer Says No"/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B6B310-D014-F6BA-203E-CCCF33BFCED0}"/>
              </a:ext>
            </a:extLst>
          </p:cNvPr>
          <p:cNvSpPr txBox="1"/>
          <p:nvPr/>
        </p:nvSpPr>
        <p:spPr>
          <a:xfrm>
            <a:off x="2007878" y="8136730"/>
            <a:ext cx="2376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"/>
              </a:rPr>
              <a:t>Удобное расположение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8B2129-7D90-451E-81D3-DEE1353AC15C}"/>
              </a:ext>
            </a:extLst>
          </p:cNvPr>
          <p:cNvSpPr txBox="1"/>
          <p:nvPr/>
        </p:nvSpPr>
        <p:spPr>
          <a:xfrm>
            <a:off x="4114488" y="5299266"/>
            <a:ext cx="2969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"/>
              </a:rPr>
              <a:t>Высокая скорость обслуживания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FE58BA-C6ED-7B98-6352-3422A84D1A11}"/>
              </a:ext>
            </a:extLst>
          </p:cNvPr>
          <p:cNvSpPr txBox="1"/>
          <p:nvPr/>
        </p:nvSpPr>
        <p:spPr>
          <a:xfrm>
            <a:off x="6203841" y="8322423"/>
            <a:ext cx="322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"/>
              </a:rPr>
              <a:t>Полезные блюда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2371CF-7848-8A07-D2DC-653F5EE8BC38}"/>
              </a:ext>
            </a:extLst>
          </p:cNvPr>
          <p:cNvSpPr txBox="1"/>
          <p:nvPr/>
        </p:nvSpPr>
        <p:spPr>
          <a:xfrm>
            <a:off x="9510356" y="5163892"/>
            <a:ext cx="2387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"/>
              </a:rPr>
              <a:t>Возможность посмотреть КБЖУ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E9DB4C-AE6C-AF92-C3D7-AA57F0C44852}"/>
              </a:ext>
            </a:extLst>
          </p:cNvPr>
          <p:cNvSpPr txBox="1"/>
          <p:nvPr/>
        </p:nvSpPr>
        <p:spPr>
          <a:xfrm>
            <a:off x="11305509" y="8314163"/>
            <a:ext cx="3383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"/>
              </a:rPr>
              <a:t>Отсутствие очередей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74BAF0-7729-9683-425E-DF403367BC3D}"/>
              </a:ext>
            </a:extLst>
          </p:cNvPr>
          <p:cNvSpPr txBox="1"/>
          <p:nvPr/>
        </p:nvSpPr>
        <p:spPr>
          <a:xfrm>
            <a:off x="14393865" y="5166220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"/>
              </a:rPr>
              <a:t>Возможность отслеживать наличие товаров через приложение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069">
                <a:alpha val="100000"/>
              </a:srgbClr>
            </a:gs>
            <a:gs pos="50000">
              <a:srgbClr val="5527F5">
                <a:alpha val="100000"/>
              </a:srgbClr>
            </a:gs>
            <a:gs pos="100000">
              <a:srgbClr val="131FA8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620763">
            <a:off x="113876" y="-674456"/>
            <a:ext cx="8987203" cy="4150026"/>
          </a:xfrm>
          <a:custGeom>
            <a:avLst/>
            <a:gdLst/>
            <a:ahLst/>
            <a:cxnLst/>
            <a:rect l="l" t="t" r="r" b="b"/>
            <a:pathLst>
              <a:path w="8987203" h="4150026">
                <a:moveTo>
                  <a:pt x="0" y="0"/>
                </a:moveTo>
                <a:lnTo>
                  <a:pt x="8987203" y="0"/>
                </a:lnTo>
                <a:lnTo>
                  <a:pt x="8987203" y="4150027"/>
                </a:lnTo>
                <a:lnTo>
                  <a:pt x="0" y="4150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72838" y="902063"/>
            <a:ext cx="15114962" cy="9384937"/>
          </a:xfrm>
          <a:custGeom>
            <a:avLst/>
            <a:gdLst/>
            <a:ahLst/>
            <a:cxnLst/>
            <a:rect l="l" t="t" r="r" b="b"/>
            <a:pathLst>
              <a:path w="14684628" h="7859399">
                <a:moveTo>
                  <a:pt x="0" y="0"/>
                </a:moveTo>
                <a:lnTo>
                  <a:pt x="14684627" y="0"/>
                </a:lnTo>
                <a:lnTo>
                  <a:pt x="14684627" y="7859400"/>
                </a:lnTo>
                <a:lnTo>
                  <a:pt x="0" y="7859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025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78201" y="4257922"/>
            <a:ext cx="2965916" cy="6828198"/>
          </a:xfrm>
          <a:custGeom>
            <a:avLst/>
            <a:gdLst/>
            <a:ahLst/>
            <a:cxnLst/>
            <a:rect l="l" t="t" r="r" b="b"/>
            <a:pathLst>
              <a:path w="2965916" h="6828198">
                <a:moveTo>
                  <a:pt x="0" y="0"/>
                </a:moveTo>
                <a:lnTo>
                  <a:pt x="2965917" y="0"/>
                </a:lnTo>
                <a:lnTo>
                  <a:pt x="2965917" y="6828199"/>
                </a:lnTo>
                <a:lnTo>
                  <a:pt x="0" y="68281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5" name="Freeform 5"/>
          <p:cNvSpPr/>
          <p:nvPr/>
        </p:nvSpPr>
        <p:spPr>
          <a:xfrm>
            <a:off x="-107017" y="7672021"/>
            <a:ext cx="4171532" cy="3569725"/>
          </a:xfrm>
          <a:custGeom>
            <a:avLst/>
            <a:gdLst/>
            <a:ahLst/>
            <a:cxnLst/>
            <a:rect l="l" t="t" r="r" b="b"/>
            <a:pathLst>
              <a:path w="4171532" h="3569725">
                <a:moveTo>
                  <a:pt x="0" y="0"/>
                </a:moveTo>
                <a:lnTo>
                  <a:pt x="4171532" y="0"/>
                </a:lnTo>
                <a:lnTo>
                  <a:pt x="4171532" y="3569725"/>
                </a:lnTo>
                <a:lnTo>
                  <a:pt x="0" y="356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373420" y="1648182"/>
            <a:ext cx="1161343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35"/>
              </a:lnSpc>
              <a:spcBef>
                <a:spcPct val="0"/>
              </a:spcBef>
            </a:pPr>
            <a:r>
              <a:rPr lang="ru-RU" sz="11715" dirty="0">
                <a:solidFill>
                  <a:srgbClr val="6866E1"/>
                </a:solidFill>
                <a:latin typeface="Computer Says No"/>
              </a:rPr>
              <a:t>АНАЛИЗ КОНКУРЕНТОВ</a:t>
            </a:r>
            <a:endParaRPr lang="en-US" sz="11715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9" name="AutoShape 9"/>
          <p:cNvSpPr/>
          <p:nvPr/>
        </p:nvSpPr>
        <p:spPr>
          <a:xfrm flipV="1">
            <a:off x="7100191" y="975712"/>
            <a:ext cx="11130264" cy="8435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399479" y="139975"/>
            <a:ext cx="1886578" cy="1555641"/>
          </a:xfrm>
          <a:custGeom>
            <a:avLst/>
            <a:gdLst/>
            <a:ahLst/>
            <a:cxnLst/>
            <a:rect l="l" t="t" r="r" b="b"/>
            <a:pathLst>
              <a:path w="1886578" h="1555641">
                <a:moveTo>
                  <a:pt x="0" y="0"/>
                </a:moveTo>
                <a:lnTo>
                  <a:pt x="1886578" y="0"/>
                </a:lnTo>
                <a:lnTo>
                  <a:pt x="1886578" y="1555641"/>
                </a:lnTo>
                <a:lnTo>
                  <a:pt x="0" y="15556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2287" y="139975"/>
            <a:ext cx="1420551" cy="126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35"/>
              </a:lnSpc>
              <a:spcBef>
                <a:spcPct val="0"/>
              </a:spcBef>
            </a:pPr>
            <a:r>
              <a:rPr lang="en-US" sz="11715" dirty="0">
                <a:solidFill>
                  <a:srgbClr val="6866E1"/>
                </a:solidFill>
                <a:latin typeface="Computer Says No"/>
              </a:rPr>
              <a:t>01</a:t>
            </a:r>
          </a:p>
        </p:txBody>
      </p:sp>
      <p:sp>
        <p:nvSpPr>
          <p:cNvPr id="12" name="Freeform 12"/>
          <p:cNvSpPr/>
          <p:nvPr/>
        </p:nvSpPr>
        <p:spPr>
          <a:xfrm>
            <a:off x="4678847" y="214897"/>
            <a:ext cx="1886578" cy="1555641"/>
          </a:xfrm>
          <a:custGeom>
            <a:avLst/>
            <a:gdLst/>
            <a:ahLst/>
            <a:cxnLst/>
            <a:rect l="l" t="t" r="r" b="b"/>
            <a:pathLst>
              <a:path w="1886578" h="1555641">
                <a:moveTo>
                  <a:pt x="0" y="0"/>
                </a:moveTo>
                <a:lnTo>
                  <a:pt x="1886578" y="0"/>
                </a:lnTo>
                <a:lnTo>
                  <a:pt x="1886578" y="1555641"/>
                </a:lnTo>
                <a:lnTo>
                  <a:pt x="0" y="15556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45711" y="387600"/>
            <a:ext cx="1420551" cy="126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35"/>
              </a:lnSpc>
              <a:spcBef>
                <a:spcPct val="0"/>
              </a:spcBef>
            </a:pPr>
            <a:r>
              <a:rPr lang="en-US" sz="11715" dirty="0">
                <a:solidFill>
                  <a:srgbClr val="6866E1"/>
                </a:solidFill>
                <a:latin typeface="Computer Says No"/>
              </a:rPr>
              <a:t>02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966066" y="-3731729"/>
            <a:ext cx="8339294" cy="7136224"/>
          </a:xfrm>
          <a:custGeom>
            <a:avLst/>
            <a:gdLst/>
            <a:ahLst/>
            <a:cxnLst/>
            <a:rect l="l" t="t" r="r" b="b"/>
            <a:pathLst>
              <a:path w="8339294" h="7136224">
                <a:moveTo>
                  <a:pt x="0" y="0"/>
                </a:moveTo>
                <a:lnTo>
                  <a:pt x="8339295" y="0"/>
                </a:lnTo>
                <a:lnTo>
                  <a:pt x="8339295" y="7136224"/>
                </a:lnTo>
                <a:lnTo>
                  <a:pt x="0" y="7136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aphicFrame>
        <p:nvGraphicFramePr>
          <p:cNvPr id="17" name="Таблица 17">
            <a:extLst>
              <a:ext uri="{FF2B5EF4-FFF2-40B4-BE49-F238E27FC236}">
                <a16:creationId xmlns:a16="http://schemas.microsoft.com/office/drawing/2014/main" id="{8AB47043-2BE3-C45F-A198-9D440AE48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189590"/>
              </p:ext>
            </p:extLst>
          </p:nvPr>
        </p:nvGraphicFramePr>
        <p:xfrm>
          <a:off x="1600200" y="2853728"/>
          <a:ext cx="15087600" cy="7587713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04914179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431906389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034068509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74354963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19594226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317266606"/>
                    </a:ext>
                  </a:extLst>
                </a:gridCol>
              </a:tblGrid>
              <a:tr h="730198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Аналогичный продукт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Краткое описание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Ссылка на сайт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Чем понравилось?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Чем НЕ понравилось?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Чем наша идея лучше?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390568"/>
                  </a:ext>
                </a:extLst>
              </a:tr>
              <a:tr h="2317586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Столовая СПбГУ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Представлен ассортимент из первых, вторых и третьих блюд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Большой выбор; Низкие цены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Очередь; 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Не частая смена ассортимента; 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Неизвестна схема приготовления (состав) 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Отсутствие очереди;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Можно есть в любом месте; Указан состав блюд</a:t>
                      </a:r>
                    </a:p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93442"/>
                  </a:ext>
                </a:extLst>
              </a:tr>
              <a:tr h="453992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Доставка еды(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"/>
                        </a:rPr>
                        <a:t>Яндекс.Еда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;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"/>
                        </a:rPr>
                        <a:t>D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"/>
                        </a:rPr>
                        <a:t>elivery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"/>
                        </a:rPr>
                        <a:t> Club;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"/>
                        </a:rPr>
                        <a:t>ВкусВилл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 и др.) 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Огромный выбор блюд из разных ресторанов Санкт-Петербурга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Возможность заказа в любое время; </a:t>
                      </a:r>
                    </a:p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Можно заказывать разные позиции (нет повторов, не надоедает) 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Существует минимальная сумма заказа; Неизвестно, когда готовили; Возможность некачественной доставки (холодное, перевернутое и др.);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Долгое ожидание доставки </a:t>
                      </a:r>
                    </a:p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Возможно поесть на ту сумму, которую ты готов потратить;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Нет необходимости долго ожидать </a:t>
                      </a:r>
                    </a:p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6111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069">
                <a:alpha val="100000"/>
              </a:srgbClr>
            </a:gs>
            <a:gs pos="50000">
              <a:srgbClr val="5527F5">
                <a:alpha val="100000"/>
              </a:srgbClr>
            </a:gs>
            <a:gs pos="100000">
              <a:srgbClr val="131FA8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620763">
            <a:off x="113876" y="-674456"/>
            <a:ext cx="8987203" cy="4150026"/>
          </a:xfrm>
          <a:custGeom>
            <a:avLst/>
            <a:gdLst/>
            <a:ahLst/>
            <a:cxnLst/>
            <a:rect l="l" t="t" r="r" b="b"/>
            <a:pathLst>
              <a:path w="8987203" h="4150026">
                <a:moveTo>
                  <a:pt x="0" y="0"/>
                </a:moveTo>
                <a:lnTo>
                  <a:pt x="8987203" y="0"/>
                </a:lnTo>
                <a:lnTo>
                  <a:pt x="8987203" y="4150027"/>
                </a:lnTo>
                <a:lnTo>
                  <a:pt x="0" y="4150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72838" y="902063"/>
            <a:ext cx="15114962" cy="9384937"/>
          </a:xfrm>
          <a:custGeom>
            <a:avLst/>
            <a:gdLst/>
            <a:ahLst/>
            <a:cxnLst/>
            <a:rect l="l" t="t" r="r" b="b"/>
            <a:pathLst>
              <a:path w="14684628" h="7859399">
                <a:moveTo>
                  <a:pt x="0" y="0"/>
                </a:moveTo>
                <a:lnTo>
                  <a:pt x="14684627" y="0"/>
                </a:lnTo>
                <a:lnTo>
                  <a:pt x="14684627" y="7859400"/>
                </a:lnTo>
                <a:lnTo>
                  <a:pt x="0" y="7859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025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73665" y="5517171"/>
            <a:ext cx="2965916" cy="6828198"/>
          </a:xfrm>
          <a:custGeom>
            <a:avLst/>
            <a:gdLst/>
            <a:ahLst/>
            <a:cxnLst/>
            <a:rect l="l" t="t" r="r" b="b"/>
            <a:pathLst>
              <a:path w="2965916" h="6828198">
                <a:moveTo>
                  <a:pt x="0" y="0"/>
                </a:moveTo>
                <a:lnTo>
                  <a:pt x="2965917" y="0"/>
                </a:lnTo>
                <a:lnTo>
                  <a:pt x="2965917" y="6828199"/>
                </a:lnTo>
                <a:lnTo>
                  <a:pt x="0" y="68281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7017" y="7672021"/>
            <a:ext cx="4171532" cy="3569725"/>
          </a:xfrm>
          <a:custGeom>
            <a:avLst/>
            <a:gdLst/>
            <a:ahLst/>
            <a:cxnLst/>
            <a:rect l="l" t="t" r="r" b="b"/>
            <a:pathLst>
              <a:path w="4171532" h="3569725">
                <a:moveTo>
                  <a:pt x="0" y="0"/>
                </a:moveTo>
                <a:lnTo>
                  <a:pt x="4171532" y="0"/>
                </a:lnTo>
                <a:lnTo>
                  <a:pt x="4171532" y="3569725"/>
                </a:lnTo>
                <a:lnTo>
                  <a:pt x="0" y="356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373420" y="1648182"/>
            <a:ext cx="1161343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35"/>
              </a:lnSpc>
              <a:spcBef>
                <a:spcPct val="0"/>
              </a:spcBef>
            </a:pPr>
            <a:r>
              <a:rPr lang="ru-RU" sz="11715" dirty="0">
                <a:solidFill>
                  <a:srgbClr val="6866E1"/>
                </a:solidFill>
                <a:latin typeface="Computer Says No"/>
              </a:rPr>
              <a:t>АНАЛИЗ КОНКУРЕНТОВ</a:t>
            </a:r>
            <a:endParaRPr lang="en-US" sz="11715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9" name="AutoShape 9"/>
          <p:cNvSpPr/>
          <p:nvPr/>
        </p:nvSpPr>
        <p:spPr>
          <a:xfrm flipV="1">
            <a:off x="7100191" y="975712"/>
            <a:ext cx="11130264" cy="8435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399479" y="139975"/>
            <a:ext cx="1886578" cy="1555641"/>
          </a:xfrm>
          <a:custGeom>
            <a:avLst/>
            <a:gdLst/>
            <a:ahLst/>
            <a:cxnLst/>
            <a:rect l="l" t="t" r="r" b="b"/>
            <a:pathLst>
              <a:path w="1886578" h="1555641">
                <a:moveTo>
                  <a:pt x="0" y="0"/>
                </a:moveTo>
                <a:lnTo>
                  <a:pt x="1886578" y="0"/>
                </a:lnTo>
                <a:lnTo>
                  <a:pt x="1886578" y="1555641"/>
                </a:lnTo>
                <a:lnTo>
                  <a:pt x="0" y="15556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2287" y="139975"/>
            <a:ext cx="1420551" cy="126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35"/>
              </a:lnSpc>
              <a:spcBef>
                <a:spcPct val="0"/>
              </a:spcBef>
            </a:pPr>
            <a:r>
              <a:rPr lang="en-US" sz="11715" dirty="0">
                <a:solidFill>
                  <a:srgbClr val="6866E1"/>
                </a:solidFill>
                <a:latin typeface="Computer Says No"/>
              </a:rPr>
              <a:t>01</a:t>
            </a:r>
          </a:p>
        </p:txBody>
      </p:sp>
      <p:sp>
        <p:nvSpPr>
          <p:cNvPr id="12" name="Freeform 12"/>
          <p:cNvSpPr/>
          <p:nvPr/>
        </p:nvSpPr>
        <p:spPr>
          <a:xfrm>
            <a:off x="4678847" y="214897"/>
            <a:ext cx="1886578" cy="1555641"/>
          </a:xfrm>
          <a:custGeom>
            <a:avLst/>
            <a:gdLst/>
            <a:ahLst/>
            <a:cxnLst/>
            <a:rect l="l" t="t" r="r" b="b"/>
            <a:pathLst>
              <a:path w="1886578" h="1555641">
                <a:moveTo>
                  <a:pt x="0" y="0"/>
                </a:moveTo>
                <a:lnTo>
                  <a:pt x="1886578" y="0"/>
                </a:lnTo>
                <a:lnTo>
                  <a:pt x="1886578" y="1555641"/>
                </a:lnTo>
                <a:lnTo>
                  <a:pt x="0" y="15556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45711" y="387600"/>
            <a:ext cx="1420551" cy="126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35"/>
              </a:lnSpc>
              <a:spcBef>
                <a:spcPct val="0"/>
              </a:spcBef>
            </a:pPr>
            <a:r>
              <a:rPr lang="en-US" sz="11715" dirty="0">
                <a:solidFill>
                  <a:srgbClr val="6866E1"/>
                </a:solidFill>
                <a:latin typeface="Computer Says No"/>
              </a:rPr>
              <a:t>02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966066" y="-3731729"/>
            <a:ext cx="8339294" cy="7136224"/>
          </a:xfrm>
          <a:custGeom>
            <a:avLst/>
            <a:gdLst/>
            <a:ahLst/>
            <a:cxnLst/>
            <a:rect l="l" t="t" r="r" b="b"/>
            <a:pathLst>
              <a:path w="8339294" h="7136224">
                <a:moveTo>
                  <a:pt x="0" y="0"/>
                </a:moveTo>
                <a:lnTo>
                  <a:pt x="8339295" y="0"/>
                </a:lnTo>
                <a:lnTo>
                  <a:pt x="8339295" y="7136224"/>
                </a:lnTo>
                <a:lnTo>
                  <a:pt x="0" y="7136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aphicFrame>
        <p:nvGraphicFramePr>
          <p:cNvPr id="17" name="Таблица 17">
            <a:extLst>
              <a:ext uri="{FF2B5EF4-FFF2-40B4-BE49-F238E27FC236}">
                <a16:creationId xmlns:a16="http://schemas.microsoft.com/office/drawing/2014/main" id="{8AB47043-2BE3-C45F-A198-9D440AE48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707399"/>
              </p:ext>
            </p:extLst>
          </p:nvPr>
        </p:nvGraphicFramePr>
        <p:xfrm>
          <a:off x="1600200" y="2853729"/>
          <a:ext cx="15087600" cy="7539974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04914179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431906389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034068509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74354963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19594226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317266606"/>
                    </a:ext>
                  </a:extLst>
                </a:gridCol>
              </a:tblGrid>
              <a:tr h="644047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Аналогичный продукт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Краткое описание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Ссылка на сайт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Чем понравилось?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Чем НЕ понравилось?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Чем наша идея лучше?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390568"/>
                  </a:ext>
                </a:extLst>
              </a:tr>
              <a:tr h="2044150"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"/>
                        </a:rPr>
                        <a:t>ДоДо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 пицца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Огромный выбор фаст-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"/>
                        </a:rPr>
                        <a:t>фуда</a:t>
                      </a:r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Вкусная еда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"/>
                        </a:rPr>
                        <a:t>;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 Скидка для студентов 10-15%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Долгое ожидание в том числе из-за туристов и жителей города; Не полезная пища; Может надоедать при постоянном употреблении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Отсутствие туристов,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Не надо долго ждать, чтобы поесть,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Полезная пища без глютена/лактозы +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"/>
                        </a:rPr>
                        <a:t>s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"/>
                        </a:rPr>
                        <a:t>ugar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"/>
                        </a:rPr>
                        <a:t> free</a:t>
                      </a:r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93442"/>
                  </a:ext>
                </a:extLst>
              </a:tr>
              <a:tr h="4004294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Вендинговый аппарат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Представлен ассортимент из 35 позиций для быстрого перекуса(быстрые углеводы)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Не надо далеко ходить;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Нет очереди; Можно поесть на желаемую сумму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Слишком высокие цены;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Ассортимент состоит только из снеков 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Цены ниже,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"/>
                        </a:rPr>
                        <a:t>Можно насытиться блюдами на долгое время, есть возможность отслеживания позиций через мобильное приложение</a:t>
                      </a:r>
                    </a:p>
                    <a:p>
                      <a:endParaRPr lang="ru-RU" sz="2000" dirty="0">
                        <a:solidFill>
                          <a:schemeClr val="bg1"/>
                        </a:solidFill>
                        <a:latin typeface="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611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371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3916" b="-868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934527" y="1535574"/>
            <a:ext cx="3497870" cy="3497870"/>
          </a:xfrm>
          <a:custGeom>
            <a:avLst/>
            <a:gdLst/>
            <a:ahLst/>
            <a:cxnLst/>
            <a:rect l="l" t="t" r="r" b="b"/>
            <a:pathLst>
              <a:path w="3497870" h="3497870">
                <a:moveTo>
                  <a:pt x="0" y="0"/>
                </a:moveTo>
                <a:lnTo>
                  <a:pt x="3497870" y="0"/>
                </a:lnTo>
                <a:lnTo>
                  <a:pt x="3497870" y="3497870"/>
                </a:lnTo>
                <a:lnTo>
                  <a:pt x="0" y="34978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817903" y="3447501"/>
            <a:ext cx="3497870" cy="3497870"/>
          </a:xfrm>
          <a:custGeom>
            <a:avLst/>
            <a:gdLst/>
            <a:ahLst/>
            <a:cxnLst/>
            <a:rect l="l" t="t" r="r" b="b"/>
            <a:pathLst>
              <a:path w="3497870" h="3497870">
                <a:moveTo>
                  <a:pt x="0" y="0"/>
                </a:moveTo>
                <a:lnTo>
                  <a:pt x="3497870" y="0"/>
                </a:lnTo>
                <a:lnTo>
                  <a:pt x="3497870" y="3497870"/>
                </a:lnTo>
                <a:lnTo>
                  <a:pt x="0" y="34978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931282" y="5253556"/>
            <a:ext cx="3497870" cy="3497870"/>
          </a:xfrm>
          <a:custGeom>
            <a:avLst/>
            <a:gdLst/>
            <a:ahLst/>
            <a:cxnLst/>
            <a:rect l="l" t="t" r="r" b="b"/>
            <a:pathLst>
              <a:path w="3497870" h="3497870">
                <a:moveTo>
                  <a:pt x="0" y="0"/>
                </a:moveTo>
                <a:lnTo>
                  <a:pt x="3497871" y="0"/>
                </a:lnTo>
                <a:lnTo>
                  <a:pt x="3497871" y="3497870"/>
                </a:lnTo>
                <a:lnTo>
                  <a:pt x="0" y="34978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3447501"/>
            <a:ext cx="3497870" cy="3497870"/>
          </a:xfrm>
          <a:custGeom>
            <a:avLst/>
            <a:gdLst/>
            <a:ahLst/>
            <a:cxnLst/>
            <a:rect l="l" t="t" r="r" b="b"/>
            <a:pathLst>
              <a:path w="3497870" h="3497870">
                <a:moveTo>
                  <a:pt x="0" y="0"/>
                </a:moveTo>
                <a:lnTo>
                  <a:pt x="3497870" y="0"/>
                </a:lnTo>
                <a:lnTo>
                  <a:pt x="3497870" y="3497870"/>
                </a:lnTo>
                <a:lnTo>
                  <a:pt x="0" y="34978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900191" y="-3935015"/>
            <a:ext cx="7800381" cy="6821864"/>
          </a:xfrm>
          <a:custGeom>
            <a:avLst/>
            <a:gdLst/>
            <a:ahLst/>
            <a:cxnLst/>
            <a:rect l="l" t="t" r="r" b="b"/>
            <a:pathLst>
              <a:path w="7800381" h="6821864">
                <a:moveTo>
                  <a:pt x="0" y="0"/>
                </a:moveTo>
                <a:lnTo>
                  <a:pt x="7800382" y="0"/>
                </a:lnTo>
                <a:lnTo>
                  <a:pt x="7800382" y="6821864"/>
                </a:lnTo>
                <a:lnTo>
                  <a:pt x="0" y="6821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841328" y="3284509"/>
            <a:ext cx="5198484" cy="8229600"/>
          </a:xfrm>
          <a:custGeom>
            <a:avLst/>
            <a:gdLst/>
            <a:ahLst/>
            <a:cxnLst/>
            <a:rect l="l" t="t" r="r" b="b"/>
            <a:pathLst>
              <a:path w="5198484" h="8229600">
                <a:moveTo>
                  <a:pt x="0" y="0"/>
                </a:moveTo>
                <a:lnTo>
                  <a:pt x="5198484" y="0"/>
                </a:lnTo>
                <a:lnTo>
                  <a:pt x="51984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999328" y="1400683"/>
            <a:ext cx="564629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458"/>
              </a:lnSpc>
              <a:spcBef>
                <a:spcPct val="0"/>
              </a:spcBef>
            </a:pPr>
            <a:r>
              <a:rPr lang="en-US" sz="6192" dirty="0" err="1">
                <a:solidFill>
                  <a:srgbClr val="6866E1"/>
                </a:solidFill>
                <a:latin typeface="Computer Says No"/>
              </a:rPr>
              <a:t>Б</a:t>
            </a:r>
            <a:r>
              <a:rPr lang="ru-RU" sz="6192" dirty="0">
                <a:solidFill>
                  <a:srgbClr val="6866E1"/>
                </a:solidFill>
                <a:latin typeface="Computer Says No"/>
              </a:rPr>
              <a:t>ИЗНЕС МОДЕЛЬ</a:t>
            </a:r>
            <a:r>
              <a:rPr lang="en-US" sz="6192" dirty="0">
                <a:solidFill>
                  <a:srgbClr val="6866E1"/>
                </a:solidFill>
                <a:latin typeface="Computer Says No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58716" y="2895186"/>
            <a:ext cx="5706507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rgbClr val="6866E1"/>
                </a:solidFill>
                <a:latin typeface="Computer Says No"/>
              </a:rPr>
              <a:t>ЦЕННОСТНОЕ ПРЕДЛОЖЕНИЕ</a:t>
            </a:r>
            <a:endParaRPr lang="en-US" sz="6192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958716" y="3489677"/>
            <a:ext cx="5359782" cy="1516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39"/>
              </a:lnSpc>
            </a:pPr>
            <a:r>
              <a:rPr lang="ru-RU" sz="1505" dirty="0">
                <a:solidFill>
                  <a:srgbClr val="FFFFFF"/>
                </a:solidFill>
                <a:latin typeface="Poppins Light"/>
              </a:rPr>
              <a:t>В рамках рынка вендинговых аппаратов, аналогов нашему проекту нет, поскольку конкретно автоматов с полезной продукцией – нет. Таким образом, дается возможность для студентов и работников вуза СПбГУ быстро удалить чувство голода полезным блюдом за демократичную цену</a:t>
            </a:r>
            <a:endParaRPr lang="en-US" sz="1505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958716" y="5247406"/>
            <a:ext cx="3177664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rgbClr val="6866E1"/>
                </a:solidFill>
                <a:latin typeface="Computer Says No"/>
              </a:rPr>
              <a:t>КАНАЛЫ СБЫТА</a:t>
            </a:r>
            <a:endParaRPr lang="en-US" sz="6192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958716" y="5841897"/>
            <a:ext cx="5359782" cy="593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39"/>
              </a:lnSpc>
            </a:pPr>
            <a:r>
              <a:rPr lang="ru-RU" sz="1505" dirty="0">
                <a:solidFill>
                  <a:srgbClr val="FFFFFF"/>
                </a:solidFill>
                <a:latin typeface="Poppins Light"/>
              </a:rPr>
              <a:t>Факультеты университета СПбГУ, где студенты и работники вынуждены находится длительное время</a:t>
            </a:r>
            <a:endParaRPr lang="en-US" sz="1505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987053" y="7254629"/>
            <a:ext cx="5888326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rgbClr val="6866E1"/>
                </a:solidFill>
                <a:latin typeface="Computer Says No"/>
              </a:rPr>
              <a:t>ПОТРЕБИТЕЛЬСКИЙ СЕГМЕНТ</a:t>
            </a:r>
            <a:endParaRPr lang="en-US" sz="6192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987053" y="7831710"/>
            <a:ext cx="5359782" cy="59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39"/>
              </a:lnSpc>
            </a:pPr>
            <a:r>
              <a:rPr lang="ru-RU" sz="1505" dirty="0">
                <a:solidFill>
                  <a:srgbClr val="FFFFFF"/>
                </a:solidFill>
                <a:latin typeface="Poppins Light"/>
              </a:rPr>
              <a:t>Студенты </a:t>
            </a:r>
            <a:r>
              <a:rPr lang="ru-RU" sz="1505" dirty="0" err="1">
                <a:solidFill>
                  <a:srgbClr val="FFFFFF"/>
                </a:solidFill>
                <a:latin typeface="Poppins Light"/>
              </a:rPr>
              <a:t>фаультетов</a:t>
            </a:r>
            <a:r>
              <a:rPr lang="ru-RU" sz="1505" dirty="0">
                <a:solidFill>
                  <a:srgbClr val="FFFFFF"/>
                </a:solidFill>
                <a:latin typeface="Poppins Light"/>
              </a:rPr>
              <a:t> СПбГУ </a:t>
            </a:r>
          </a:p>
          <a:p>
            <a:pPr>
              <a:lnSpc>
                <a:spcPts val="2439"/>
              </a:lnSpc>
            </a:pPr>
            <a:r>
              <a:rPr lang="ru-RU" sz="1505" dirty="0">
                <a:solidFill>
                  <a:srgbClr val="FFFFFF"/>
                </a:solidFill>
                <a:latin typeface="Poppins Light"/>
              </a:rPr>
              <a:t>Работники на факультетах СПбГУ</a:t>
            </a:r>
            <a:endParaRPr lang="en-US" sz="1505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4051768" y="2737251"/>
            <a:ext cx="1256899" cy="1256899"/>
          </a:xfrm>
          <a:custGeom>
            <a:avLst/>
            <a:gdLst/>
            <a:ahLst/>
            <a:cxnLst/>
            <a:rect l="l" t="t" r="r" b="b"/>
            <a:pathLst>
              <a:path w="1256899" h="1256899">
                <a:moveTo>
                  <a:pt x="0" y="0"/>
                </a:moveTo>
                <a:lnTo>
                  <a:pt x="1256899" y="0"/>
                </a:lnTo>
                <a:lnTo>
                  <a:pt x="1256899" y="1256899"/>
                </a:lnTo>
                <a:lnTo>
                  <a:pt x="0" y="12568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903408" y="4537149"/>
            <a:ext cx="1326860" cy="1256899"/>
          </a:xfrm>
          <a:custGeom>
            <a:avLst/>
            <a:gdLst/>
            <a:ahLst/>
            <a:cxnLst/>
            <a:rect l="l" t="t" r="r" b="b"/>
            <a:pathLst>
              <a:path w="1326860" h="1256899">
                <a:moveTo>
                  <a:pt x="0" y="0"/>
                </a:moveTo>
                <a:lnTo>
                  <a:pt x="1326860" y="0"/>
                </a:lnTo>
                <a:lnTo>
                  <a:pt x="1326860" y="1256899"/>
                </a:lnTo>
                <a:lnTo>
                  <a:pt x="0" y="12568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2141123" y="4537149"/>
            <a:ext cx="1273023" cy="1318574"/>
          </a:xfrm>
          <a:custGeom>
            <a:avLst/>
            <a:gdLst/>
            <a:ahLst/>
            <a:cxnLst/>
            <a:rect l="l" t="t" r="r" b="b"/>
            <a:pathLst>
              <a:path w="1273023" h="1318574">
                <a:moveTo>
                  <a:pt x="0" y="0"/>
                </a:moveTo>
                <a:lnTo>
                  <a:pt x="1273024" y="0"/>
                </a:lnTo>
                <a:lnTo>
                  <a:pt x="1273024" y="1318574"/>
                </a:lnTo>
                <a:lnTo>
                  <a:pt x="0" y="131857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4042303" y="6368372"/>
            <a:ext cx="1551199" cy="1204295"/>
          </a:xfrm>
          <a:custGeom>
            <a:avLst/>
            <a:gdLst/>
            <a:ahLst/>
            <a:cxnLst/>
            <a:rect l="l" t="t" r="r" b="b"/>
            <a:pathLst>
              <a:path w="1551199" h="1204295">
                <a:moveTo>
                  <a:pt x="0" y="0"/>
                </a:moveTo>
                <a:lnTo>
                  <a:pt x="1551200" y="0"/>
                </a:lnTo>
                <a:lnTo>
                  <a:pt x="1551200" y="1204295"/>
                </a:lnTo>
                <a:lnTo>
                  <a:pt x="0" y="120429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069">
                <a:alpha val="100000"/>
              </a:srgbClr>
            </a:gs>
            <a:gs pos="50000">
              <a:srgbClr val="5527F5">
                <a:alpha val="100000"/>
              </a:srgbClr>
            </a:gs>
            <a:gs pos="100000">
              <a:srgbClr val="131FA8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96678" y="1290997"/>
            <a:ext cx="5726139" cy="2500874"/>
          </a:xfrm>
          <a:custGeom>
            <a:avLst/>
            <a:gdLst/>
            <a:ahLst/>
            <a:cxnLst/>
            <a:rect l="l" t="t" r="r" b="b"/>
            <a:pathLst>
              <a:path w="5726139" h="2500874">
                <a:moveTo>
                  <a:pt x="0" y="0"/>
                </a:moveTo>
                <a:lnTo>
                  <a:pt x="5726138" y="0"/>
                </a:lnTo>
                <a:lnTo>
                  <a:pt x="5726138" y="2500874"/>
                </a:lnTo>
                <a:lnTo>
                  <a:pt x="0" y="2500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flipH="1" flipV="1">
            <a:off x="17259300" y="1028700"/>
            <a:ext cx="0" cy="5786479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028700" y="4234201"/>
            <a:ext cx="9897232" cy="5006268"/>
            <a:chOff x="0" y="0"/>
            <a:chExt cx="13196309" cy="6675023"/>
          </a:xfrm>
        </p:grpSpPr>
        <p:sp>
          <p:nvSpPr>
            <p:cNvPr id="5" name="AutoShape 5"/>
            <p:cNvSpPr/>
            <p:nvPr/>
          </p:nvSpPr>
          <p:spPr>
            <a:xfrm flipV="1">
              <a:off x="25400" y="0"/>
              <a:ext cx="0" cy="667502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>
              <a:off x="0" y="6649623"/>
              <a:ext cx="13196309" cy="0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7" name="Freeform 7"/>
          <p:cNvSpPr/>
          <p:nvPr/>
        </p:nvSpPr>
        <p:spPr>
          <a:xfrm>
            <a:off x="11237792" y="6322429"/>
            <a:ext cx="6819964" cy="5836080"/>
          </a:xfrm>
          <a:custGeom>
            <a:avLst/>
            <a:gdLst/>
            <a:ahLst/>
            <a:cxnLst/>
            <a:rect l="l" t="t" r="r" b="b"/>
            <a:pathLst>
              <a:path w="6819964" h="5836080">
                <a:moveTo>
                  <a:pt x="0" y="0"/>
                </a:moveTo>
                <a:lnTo>
                  <a:pt x="6819964" y="0"/>
                </a:lnTo>
                <a:lnTo>
                  <a:pt x="6819964" y="5836081"/>
                </a:lnTo>
                <a:lnTo>
                  <a:pt x="0" y="58360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8" name="TextBox 8"/>
          <p:cNvSpPr txBox="1"/>
          <p:nvPr/>
        </p:nvSpPr>
        <p:spPr>
          <a:xfrm>
            <a:off x="4804061" y="1084987"/>
            <a:ext cx="1102014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8583"/>
              </a:lnSpc>
              <a:spcBef>
                <a:spcPct val="0"/>
              </a:spcBef>
            </a:pPr>
            <a:r>
              <a:rPr lang="ru-RU" sz="11922" dirty="0">
                <a:solidFill>
                  <a:srgbClr val="6866E1"/>
                </a:solidFill>
                <a:latin typeface="Computer Says No"/>
              </a:rPr>
              <a:t>ФИНАНСОВАЯ МОДЕЛЬ </a:t>
            </a:r>
            <a:endParaRPr lang="en-US" sz="11922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31888250-DDAD-9CB0-910A-B5719F27A56C}"/>
              </a:ext>
            </a:extLst>
          </p:cNvPr>
          <p:cNvSpPr txBox="1"/>
          <p:nvPr/>
        </p:nvSpPr>
        <p:spPr>
          <a:xfrm>
            <a:off x="9744630" y="2279133"/>
            <a:ext cx="5706507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rgbClr val="6866E1"/>
                </a:solidFill>
                <a:latin typeface="Computer Says No"/>
              </a:rPr>
              <a:t>Переменные издержки</a:t>
            </a:r>
            <a:endParaRPr lang="en-US" sz="6192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08BE43FB-746C-54EA-2282-098255EF6D3F}"/>
              </a:ext>
            </a:extLst>
          </p:cNvPr>
          <p:cNvSpPr txBox="1"/>
          <p:nvPr/>
        </p:nvSpPr>
        <p:spPr>
          <a:xfrm>
            <a:off x="7772404" y="2799209"/>
            <a:ext cx="9650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Обновление приложения – 5000 (каждые пол года)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Техническое обслуживание – 10000 (каждые три месяца)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Эквайринг – 5000 (ежемесячно)</a:t>
            </a:r>
          </a:p>
          <a:p>
            <a:endParaRPr lang="ru-RU" sz="2800" dirty="0">
              <a:solidFill>
                <a:srgbClr val="FFFFFF"/>
              </a:solidFill>
              <a:latin typeface="Poppins Light"/>
            </a:endParaRPr>
          </a:p>
          <a:p>
            <a:endParaRPr lang="en-US" sz="2800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B153F46-1C3C-CB05-0C4E-39C0750285B1}"/>
              </a:ext>
            </a:extLst>
          </p:cNvPr>
          <p:cNvSpPr txBox="1"/>
          <p:nvPr/>
        </p:nvSpPr>
        <p:spPr>
          <a:xfrm>
            <a:off x="7508467" y="4169831"/>
            <a:ext cx="5706507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rgbClr val="6866E1"/>
                </a:solidFill>
                <a:latin typeface="Computer Says No"/>
              </a:rPr>
              <a:t>Постоянные издержки</a:t>
            </a:r>
            <a:endParaRPr lang="en-US" sz="6192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7109ADD1-E94B-4377-64F7-5CFA7F505778}"/>
              </a:ext>
            </a:extLst>
          </p:cNvPr>
          <p:cNvSpPr txBox="1"/>
          <p:nvPr/>
        </p:nvSpPr>
        <p:spPr>
          <a:xfrm>
            <a:off x="2101475" y="6393724"/>
            <a:ext cx="7187179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rgbClr val="6866E1"/>
                </a:solidFill>
                <a:latin typeface="Computer Says No"/>
              </a:rPr>
              <a:t>Разработка и запуск продукта</a:t>
            </a:r>
            <a:endParaRPr lang="en-US" sz="6192" dirty="0">
              <a:solidFill>
                <a:srgbClr val="6866E1"/>
              </a:solidFill>
              <a:latin typeface="Computer Says No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7EC99B85-5546-AD56-485F-C64482F3DE67}"/>
              </a:ext>
            </a:extLst>
          </p:cNvPr>
          <p:cNvSpPr txBox="1"/>
          <p:nvPr/>
        </p:nvSpPr>
        <p:spPr>
          <a:xfrm>
            <a:off x="2413334" y="6951980"/>
            <a:ext cx="7948387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Вендинговый аппарат – 500000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Разработка приложения – 0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Размещение на </a:t>
            </a:r>
            <a:r>
              <a:rPr lang="ru-RU" sz="2800" dirty="0" err="1">
                <a:solidFill>
                  <a:srgbClr val="FFFFFF"/>
                </a:solidFill>
                <a:latin typeface="Poppins Light"/>
              </a:rPr>
              <a:t>A</a:t>
            </a:r>
            <a:r>
              <a:rPr lang="en-US" sz="2800" dirty="0" err="1">
                <a:solidFill>
                  <a:srgbClr val="FFFFFF"/>
                </a:solidFill>
                <a:latin typeface="Poppins Light"/>
              </a:rPr>
              <a:t>ppStore+Play</a:t>
            </a:r>
            <a:r>
              <a:rPr lang="en-US" sz="2800" dirty="0">
                <a:solidFill>
                  <a:srgbClr val="FFFFFF"/>
                </a:solidFill>
                <a:latin typeface="Poppins Light"/>
              </a:rPr>
              <a:t> Market</a:t>
            </a:r>
            <a:r>
              <a:rPr lang="ru-RU" sz="2800" dirty="0">
                <a:solidFill>
                  <a:srgbClr val="FFFFFF"/>
                </a:solidFill>
                <a:latin typeface="Poppins Light"/>
              </a:rPr>
              <a:t> - 5000</a:t>
            </a:r>
            <a:r>
              <a:rPr lang="en-US" sz="2800" dirty="0">
                <a:solidFill>
                  <a:srgbClr val="FFFFFF"/>
                </a:solidFill>
                <a:latin typeface="Poppins Light"/>
              </a:rPr>
              <a:t> 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Разработка ПО - 100000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Стартовый набор продуктов - 10000</a:t>
            </a:r>
          </a:p>
          <a:p>
            <a:pPr>
              <a:lnSpc>
                <a:spcPts val="2439"/>
              </a:lnSpc>
            </a:pPr>
            <a:endParaRPr lang="en-US" sz="2800" dirty="0">
              <a:solidFill>
                <a:srgbClr val="FFFFFF"/>
              </a:solidFill>
              <a:latin typeface="Poppins Light"/>
            </a:endParaRP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7012527E-076A-897A-6274-62194DBCCA9A}"/>
              </a:ext>
            </a:extLst>
          </p:cNvPr>
          <p:cNvSpPr txBox="1"/>
          <p:nvPr/>
        </p:nvSpPr>
        <p:spPr>
          <a:xfrm>
            <a:off x="6351846" y="4630113"/>
            <a:ext cx="9113773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Аренда– 5000 (ежемесячно)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Набор продуктов– 65000 (ежемесячно)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Доставка ассортимента – 25000 (ежемесячно)</a:t>
            </a:r>
          </a:p>
          <a:p>
            <a:r>
              <a:rPr lang="ru-RU" sz="2800" dirty="0">
                <a:solidFill>
                  <a:srgbClr val="FFFFFF"/>
                </a:solidFill>
                <a:latin typeface="Poppins Light"/>
              </a:rPr>
              <a:t>Заработная плата – 30000 (ежемесячно)</a:t>
            </a:r>
          </a:p>
          <a:p>
            <a:endParaRPr lang="ru-RU" sz="2800" dirty="0">
              <a:solidFill>
                <a:srgbClr val="FFFFFF"/>
              </a:solidFill>
              <a:latin typeface="Poppins Light"/>
            </a:endParaRPr>
          </a:p>
          <a:p>
            <a:endParaRPr lang="en-US" sz="2800" dirty="0">
              <a:solidFill>
                <a:srgbClr val="FFFFFF"/>
              </a:solidFill>
              <a:latin typeface="Poppi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B60EB">
                <a:alpha val="100000"/>
              </a:srgbClr>
            </a:gs>
            <a:gs pos="50000">
              <a:srgbClr val="5527F5">
                <a:alpha val="100000"/>
              </a:srgbClr>
            </a:gs>
            <a:gs pos="100000">
              <a:srgbClr val="9B60E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1656" y="5321225"/>
            <a:ext cx="9074405" cy="4174226"/>
          </a:xfrm>
          <a:custGeom>
            <a:avLst/>
            <a:gdLst/>
            <a:ahLst/>
            <a:cxnLst/>
            <a:rect l="l" t="t" r="r" b="b"/>
            <a:pathLst>
              <a:path w="9074405" h="4174226">
                <a:moveTo>
                  <a:pt x="0" y="0"/>
                </a:moveTo>
                <a:lnTo>
                  <a:pt x="9074405" y="0"/>
                </a:lnTo>
                <a:lnTo>
                  <a:pt x="9074405" y="4174227"/>
                </a:lnTo>
                <a:lnTo>
                  <a:pt x="0" y="41742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682047" y="5321225"/>
            <a:ext cx="9074405" cy="4174226"/>
          </a:xfrm>
          <a:custGeom>
            <a:avLst/>
            <a:gdLst/>
            <a:ahLst/>
            <a:cxnLst/>
            <a:rect l="l" t="t" r="r" b="b"/>
            <a:pathLst>
              <a:path w="9074405" h="4174226">
                <a:moveTo>
                  <a:pt x="0" y="0"/>
                </a:moveTo>
                <a:lnTo>
                  <a:pt x="9074405" y="0"/>
                </a:lnTo>
                <a:lnTo>
                  <a:pt x="9074405" y="4174227"/>
                </a:lnTo>
                <a:lnTo>
                  <a:pt x="0" y="41742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740066" y="-360334"/>
            <a:ext cx="4817598" cy="4184142"/>
          </a:xfrm>
          <a:custGeom>
            <a:avLst/>
            <a:gdLst/>
            <a:ahLst/>
            <a:cxnLst/>
            <a:rect l="l" t="t" r="r" b="b"/>
            <a:pathLst>
              <a:path w="4817598" h="4184142">
                <a:moveTo>
                  <a:pt x="0" y="0"/>
                </a:moveTo>
                <a:lnTo>
                  <a:pt x="4817598" y="0"/>
                </a:lnTo>
                <a:lnTo>
                  <a:pt x="4817598" y="4184143"/>
                </a:lnTo>
                <a:lnTo>
                  <a:pt x="0" y="41841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914841" y="-1784862"/>
            <a:ext cx="5101092" cy="4365182"/>
          </a:xfrm>
          <a:custGeom>
            <a:avLst/>
            <a:gdLst/>
            <a:ahLst/>
            <a:cxnLst/>
            <a:rect l="l" t="t" r="r" b="b"/>
            <a:pathLst>
              <a:path w="5101092" h="4365182">
                <a:moveTo>
                  <a:pt x="0" y="0"/>
                </a:moveTo>
                <a:lnTo>
                  <a:pt x="5101092" y="0"/>
                </a:lnTo>
                <a:lnTo>
                  <a:pt x="5101092" y="4365181"/>
                </a:lnTo>
                <a:lnTo>
                  <a:pt x="0" y="43651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01849" y="7100342"/>
            <a:ext cx="11495135" cy="4845199"/>
          </a:xfrm>
          <a:custGeom>
            <a:avLst/>
            <a:gdLst/>
            <a:ahLst/>
            <a:cxnLst/>
            <a:rect l="l" t="t" r="r" b="b"/>
            <a:pathLst>
              <a:path w="11495135" h="4845199">
                <a:moveTo>
                  <a:pt x="0" y="0"/>
                </a:moveTo>
                <a:lnTo>
                  <a:pt x="11495135" y="0"/>
                </a:lnTo>
                <a:lnTo>
                  <a:pt x="11495135" y="4845199"/>
                </a:lnTo>
                <a:lnTo>
                  <a:pt x="0" y="48451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72226">
            <a:off x="-769537" y="6074699"/>
            <a:ext cx="2810484" cy="6367201"/>
          </a:xfrm>
          <a:custGeom>
            <a:avLst/>
            <a:gdLst/>
            <a:ahLst/>
            <a:cxnLst/>
            <a:rect l="l" t="t" r="r" b="b"/>
            <a:pathLst>
              <a:path w="2810484" h="6367201">
                <a:moveTo>
                  <a:pt x="0" y="0"/>
                </a:moveTo>
                <a:lnTo>
                  <a:pt x="2810484" y="0"/>
                </a:lnTo>
                <a:lnTo>
                  <a:pt x="2810484" y="6367202"/>
                </a:lnTo>
                <a:lnTo>
                  <a:pt x="0" y="63672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488514" y="3389068"/>
            <a:ext cx="1461470" cy="1849961"/>
          </a:xfrm>
          <a:custGeom>
            <a:avLst/>
            <a:gdLst/>
            <a:ahLst/>
            <a:cxnLst/>
            <a:rect l="l" t="t" r="r" b="b"/>
            <a:pathLst>
              <a:path w="1461470" h="1849961">
                <a:moveTo>
                  <a:pt x="0" y="0"/>
                </a:moveTo>
                <a:lnTo>
                  <a:pt x="1461469" y="0"/>
                </a:lnTo>
                <a:lnTo>
                  <a:pt x="1461469" y="1849961"/>
                </a:lnTo>
                <a:lnTo>
                  <a:pt x="0" y="18499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967259" y="3490185"/>
            <a:ext cx="1222079" cy="1695370"/>
          </a:xfrm>
          <a:custGeom>
            <a:avLst/>
            <a:gdLst/>
            <a:ahLst/>
            <a:cxnLst/>
            <a:rect l="l" t="t" r="r" b="b"/>
            <a:pathLst>
              <a:path w="1222079" h="1695370">
                <a:moveTo>
                  <a:pt x="0" y="0"/>
                </a:moveTo>
                <a:lnTo>
                  <a:pt x="1222079" y="0"/>
                </a:lnTo>
                <a:lnTo>
                  <a:pt x="1222079" y="1695370"/>
                </a:lnTo>
                <a:lnTo>
                  <a:pt x="0" y="16953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419771" y="1483869"/>
            <a:ext cx="7678893" cy="288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90"/>
              </a:lnSpc>
              <a:spcBef>
                <a:spcPct val="0"/>
              </a:spcBef>
            </a:pPr>
            <a:r>
              <a:rPr lang="ru-RU" sz="10403" dirty="0">
                <a:solidFill>
                  <a:srgbClr val="6866E1"/>
                </a:solidFill>
                <a:latin typeface="Computer Says No"/>
              </a:rPr>
              <a:t>КОМАНДА</a:t>
            </a:r>
          </a:p>
          <a:p>
            <a:pPr marL="0" lvl="0" indent="0" algn="ctr">
              <a:lnSpc>
                <a:spcPts val="7490"/>
              </a:lnSpc>
              <a:spcBef>
                <a:spcPct val="0"/>
              </a:spcBef>
            </a:pPr>
            <a:r>
              <a:rPr lang="ru-RU" sz="10403" dirty="0">
                <a:solidFill>
                  <a:srgbClr val="6866E1"/>
                </a:solidFill>
                <a:latin typeface="Computer Says No"/>
              </a:rPr>
              <a:t>ПРОЕКТА</a:t>
            </a:r>
          </a:p>
          <a:p>
            <a:pPr marL="0" lvl="0" indent="0" algn="ctr">
              <a:lnSpc>
                <a:spcPts val="7490"/>
              </a:lnSpc>
              <a:spcBef>
                <a:spcPct val="0"/>
              </a:spcBef>
            </a:pPr>
            <a:r>
              <a:rPr lang="ru-RU" sz="10403" dirty="0">
                <a:solidFill>
                  <a:srgbClr val="6866E1"/>
                </a:solidFill>
                <a:latin typeface="Computer Says No"/>
              </a:rPr>
              <a:t>+</a:t>
            </a:r>
            <a:r>
              <a:rPr lang="en-US" sz="10403" dirty="0">
                <a:solidFill>
                  <a:srgbClr val="6866E1"/>
                </a:solidFill>
                <a:latin typeface="Computer Says No"/>
              </a:rPr>
              <a:t>vibe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08907" y="5756962"/>
            <a:ext cx="3619900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r>
              <a:rPr lang="en-US" sz="6192" dirty="0" err="1">
                <a:solidFill>
                  <a:schemeClr val="bg1"/>
                </a:solidFill>
                <a:latin typeface="Computer Says No"/>
              </a:rPr>
              <a:t>Ю</a:t>
            </a:r>
            <a:r>
              <a:rPr lang="ru-RU" sz="6192" dirty="0">
                <a:solidFill>
                  <a:schemeClr val="bg1"/>
                </a:solidFill>
                <a:latin typeface="Computer Says No"/>
              </a:rPr>
              <a:t>лия  Макаренко</a:t>
            </a:r>
            <a:endParaRPr lang="en-US" sz="6192" dirty="0">
              <a:solidFill>
                <a:schemeClr val="bg1"/>
              </a:solidFill>
              <a:latin typeface="Computer Says No"/>
            </a:endParaRPr>
          </a:p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endParaRPr lang="en-US" sz="6192" dirty="0">
              <a:solidFill>
                <a:schemeClr val="bg1"/>
              </a:solidFill>
              <a:latin typeface="Computer Says No"/>
            </a:endParaRPr>
          </a:p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endParaRPr lang="en-US" sz="6192" dirty="0">
              <a:solidFill>
                <a:schemeClr val="bg1"/>
              </a:solidFill>
              <a:latin typeface="Computer Says No"/>
            </a:endParaRPr>
          </a:p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chemeClr val="bg1"/>
                </a:solidFill>
                <a:latin typeface="Computer Says No"/>
              </a:rPr>
              <a:t>Тел: 8 (911) 088-89-75 </a:t>
            </a:r>
            <a:endParaRPr lang="en-US" sz="6192" dirty="0">
              <a:solidFill>
                <a:schemeClr val="bg1"/>
              </a:solidFill>
              <a:latin typeface="Computer Says N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574252" y="5756962"/>
            <a:ext cx="3289996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chemeClr val="bg1"/>
                </a:solidFill>
                <a:latin typeface="Computer Says No"/>
              </a:rPr>
              <a:t>Елизавета Линькова</a:t>
            </a:r>
          </a:p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endParaRPr lang="ru-RU" sz="6192" dirty="0">
              <a:solidFill>
                <a:schemeClr val="bg1"/>
              </a:solidFill>
              <a:latin typeface="Computer Says No"/>
            </a:endParaRPr>
          </a:p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endParaRPr lang="ru-RU" sz="6192" dirty="0">
              <a:solidFill>
                <a:schemeClr val="bg1"/>
              </a:solidFill>
              <a:latin typeface="Computer Says No"/>
            </a:endParaRPr>
          </a:p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chemeClr val="bg1"/>
                </a:solidFill>
                <a:latin typeface="Computer Says No"/>
              </a:rPr>
              <a:t>Тел. 8 (908) 855-09-43 </a:t>
            </a:r>
            <a:endParaRPr lang="en-US" sz="6192" dirty="0">
              <a:solidFill>
                <a:schemeClr val="bg1"/>
              </a:solidFill>
              <a:latin typeface="Computer Says No"/>
            </a:endParaRPr>
          </a:p>
        </p:txBody>
      </p:sp>
    </p:spTree>
    <p:extLst>
      <p:ext uri="{BB962C8B-B14F-4D97-AF65-F5344CB8AC3E}">
        <p14:creationId xmlns:p14="http://schemas.microsoft.com/office/powerpoint/2010/main" val="3219754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4EEA">
                <a:alpha val="100000"/>
              </a:srgbClr>
            </a:gs>
            <a:gs pos="50000">
              <a:srgbClr val="5527F5">
                <a:alpha val="100000"/>
              </a:srgbClr>
            </a:gs>
            <a:gs pos="100000">
              <a:srgbClr val="041069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64344" y="5958420"/>
            <a:ext cx="0" cy="5145633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02444" y="-2572817"/>
            <a:ext cx="0" cy="5145633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08092" y="-3588763"/>
            <a:ext cx="10008973" cy="8229600"/>
          </a:xfrm>
          <a:custGeom>
            <a:avLst/>
            <a:gdLst/>
            <a:ahLst/>
            <a:cxnLst/>
            <a:rect l="l" t="t" r="r" b="b"/>
            <a:pathLst>
              <a:path w="10008973" h="8229600">
                <a:moveTo>
                  <a:pt x="0" y="0"/>
                </a:moveTo>
                <a:lnTo>
                  <a:pt x="10008973" y="0"/>
                </a:lnTo>
                <a:lnTo>
                  <a:pt x="1000897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905000" y="5507734"/>
            <a:ext cx="10008973" cy="8229600"/>
          </a:xfrm>
          <a:custGeom>
            <a:avLst/>
            <a:gdLst/>
            <a:ahLst/>
            <a:cxnLst/>
            <a:rect l="l" t="t" r="r" b="b"/>
            <a:pathLst>
              <a:path w="10008973" h="8229600">
                <a:moveTo>
                  <a:pt x="0" y="0"/>
                </a:moveTo>
                <a:lnTo>
                  <a:pt x="10008973" y="0"/>
                </a:lnTo>
                <a:lnTo>
                  <a:pt x="1000897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76400" y="3170696"/>
            <a:ext cx="7747874" cy="2640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66"/>
              </a:lnSpc>
            </a:pPr>
            <a:r>
              <a:rPr lang="ru-RU" sz="16600" dirty="0">
                <a:solidFill>
                  <a:srgbClr val="6866E1"/>
                </a:solidFill>
                <a:latin typeface="Computer Says No"/>
              </a:rPr>
              <a:t>СПАСИБО ЗА ВНИМАНИЕ</a:t>
            </a:r>
            <a:r>
              <a:rPr lang="en-US" sz="16600" dirty="0">
                <a:solidFill>
                  <a:srgbClr val="6866E1"/>
                </a:solidFill>
                <a:latin typeface="Computer Says No"/>
              </a:rPr>
              <a:t>!</a:t>
            </a:r>
          </a:p>
        </p:txBody>
      </p:sp>
      <p:sp>
        <p:nvSpPr>
          <p:cNvPr id="7" name="Freeform 7"/>
          <p:cNvSpPr/>
          <p:nvPr/>
        </p:nvSpPr>
        <p:spPr>
          <a:xfrm>
            <a:off x="9144000" y="1550639"/>
            <a:ext cx="8001878" cy="8071895"/>
          </a:xfrm>
          <a:custGeom>
            <a:avLst/>
            <a:gdLst/>
            <a:ahLst/>
            <a:cxnLst/>
            <a:rect l="l" t="t" r="r" b="b"/>
            <a:pathLst>
              <a:path w="8001878" h="8071895">
                <a:moveTo>
                  <a:pt x="0" y="0"/>
                </a:moveTo>
                <a:lnTo>
                  <a:pt x="8001878" y="0"/>
                </a:lnTo>
                <a:lnTo>
                  <a:pt x="8001878" y="8071894"/>
                </a:lnTo>
                <a:lnTo>
                  <a:pt x="0" y="8071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995996" y="7317810"/>
            <a:ext cx="6049393" cy="5290528"/>
          </a:xfrm>
          <a:custGeom>
            <a:avLst/>
            <a:gdLst/>
            <a:ahLst/>
            <a:cxnLst/>
            <a:rect l="l" t="t" r="r" b="b"/>
            <a:pathLst>
              <a:path w="6049393" h="5290528">
                <a:moveTo>
                  <a:pt x="0" y="0"/>
                </a:moveTo>
                <a:lnTo>
                  <a:pt x="6049392" y="0"/>
                </a:lnTo>
                <a:lnTo>
                  <a:pt x="6049392" y="5290527"/>
                </a:lnTo>
                <a:lnTo>
                  <a:pt x="0" y="52905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71515" y="-3149182"/>
            <a:ext cx="6049393" cy="5290528"/>
          </a:xfrm>
          <a:custGeom>
            <a:avLst/>
            <a:gdLst/>
            <a:ahLst/>
            <a:cxnLst/>
            <a:rect l="l" t="t" r="r" b="b"/>
            <a:pathLst>
              <a:path w="6049393" h="5290528">
                <a:moveTo>
                  <a:pt x="0" y="0"/>
                </a:moveTo>
                <a:lnTo>
                  <a:pt x="6049392" y="0"/>
                </a:lnTo>
                <a:lnTo>
                  <a:pt x="6049392" y="5290527"/>
                </a:lnTo>
                <a:lnTo>
                  <a:pt x="0" y="52905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DB026EB8-9D95-1002-C6EC-71E25DE4DF81}"/>
              </a:ext>
            </a:extLst>
          </p:cNvPr>
          <p:cNvSpPr txBox="1"/>
          <p:nvPr/>
        </p:nvSpPr>
        <p:spPr>
          <a:xfrm>
            <a:off x="6385018" y="6740729"/>
            <a:ext cx="4663977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chemeClr val="bg1"/>
                </a:solidFill>
                <a:latin typeface="Computer Says No"/>
              </a:rPr>
              <a:t>КОНТАКТЫ</a:t>
            </a:r>
            <a:endParaRPr lang="en-US" sz="6192" dirty="0">
              <a:solidFill>
                <a:schemeClr val="bg1"/>
              </a:solidFill>
              <a:latin typeface="Computer Says No"/>
            </a:endParaRPr>
          </a:p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r>
              <a:rPr lang="ru-RU" sz="6192" dirty="0">
                <a:solidFill>
                  <a:schemeClr val="bg1"/>
                </a:solidFill>
                <a:latin typeface="Computer Says No"/>
              </a:rPr>
              <a:t>  </a:t>
            </a:r>
          </a:p>
          <a:p>
            <a:pPr marL="0" lvl="0" indent="0" algn="ctr">
              <a:lnSpc>
                <a:spcPts val="4458"/>
              </a:lnSpc>
              <a:spcBef>
                <a:spcPct val="0"/>
              </a:spcBef>
            </a:pPr>
            <a:r>
              <a:rPr lang="en-US" sz="6192" dirty="0">
                <a:solidFill>
                  <a:schemeClr val="bg1"/>
                </a:solidFill>
                <a:latin typeface="Computer Says No"/>
              </a:rPr>
              <a:t>Email: </a:t>
            </a:r>
            <a:r>
              <a:rPr lang="ru-RU" sz="6192" dirty="0" err="1">
                <a:solidFill>
                  <a:schemeClr val="bg1"/>
                </a:solidFill>
                <a:latin typeface="Computer Says No"/>
              </a:rPr>
              <a:t>v</a:t>
            </a:r>
            <a:r>
              <a:rPr lang="en-US" sz="6192" dirty="0" err="1">
                <a:solidFill>
                  <a:schemeClr val="bg1"/>
                </a:solidFill>
                <a:latin typeface="Computer Says No"/>
              </a:rPr>
              <a:t>ibevibevibe@bk.ru</a:t>
            </a:r>
            <a:r>
              <a:rPr lang="ru-RU" sz="6192" dirty="0">
                <a:solidFill>
                  <a:schemeClr val="bg1"/>
                </a:solidFill>
                <a:latin typeface="Computer Says No"/>
              </a:rPr>
              <a:t> </a:t>
            </a:r>
            <a:endParaRPr lang="en-US" sz="6192" dirty="0">
              <a:solidFill>
                <a:schemeClr val="bg1"/>
              </a:solidFill>
              <a:latin typeface="Computer Says 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27514</TotalTime>
  <Words>667</Words>
  <Application>Microsoft Macintosh PowerPoint</Application>
  <PresentationFormat>Произвольный</PresentationFormat>
  <Paragraphs>113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Computer Says No</vt:lpstr>
      <vt:lpstr>Calibri</vt:lpstr>
      <vt:lpstr>Poppins Medium</vt:lpstr>
      <vt:lpstr>Poppins Light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Futuristic Illustrative Artificial Intelligence Project Presentation</dc:title>
  <cp:lastModifiedBy>Юлия Макаренко</cp:lastModifiedBy>
  <cp:revision>4</cp:revision>
  <dcterms:created xsi:type="dcterms:W3CDTF">2006-08-16T00:00:00Z</dcterms:created>
  <dcterms:modified xsi:type="dcterms:W3CDTF">2023-12-09T10:50:28Z</dcterms:modified>
  <dc:identifier>DAF0r8WETKk</dc:identifier>
</cp:coreProperties>
</file>