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0" r:id="rId1"/>
    <p:sldMasterId id="2147483671" r:id="rId2"/>
  </p:sldMasterIdLst>
  <p:notesMasterIdLst>
    <p:notesMasterId r:id="rId10"/>
  </p:notesMasterIdLst>
  <p:sldIdLst>
    <p:sldId id="256" r:id="rId3"/>
    <p:sldId id="257" r:id="rId4"/>
    <p:sldId id="269" r:id="rId5"/>
    <p:sldId id="258" r:id="rId6"/>
    <p:sldId id="259" r:id="rId7"/>
    <p:sldId id="262" r:id="rId8"/>
    <p:sldId id="263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0CE431D-2280-40F0-9AFD-CC8F685F1267}">
  <a:tblStyle styleId="{30CE431D-2280-40F0-9AFD-CC8F685F126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7" autoAdjust="0"/>
    <p:restoredTop sz="94822" autoAdjust="0"/>
  </p:normalViewPr>
  <p:slideViewPr>
    <p:cSldViewPr snapToGrid="0">
      <p:cViewPr varScale="1">
        <p:scale>
          <a:sx n="146" d="100"/>
          <a:sy n="146" d="100"/>
        </p:scale>
        <p:origin x="600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BAEB3D-D58E-4A9B-9BED-76F8AE86EADA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B0777B-819A-4745-B789-38B82909C5B0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Этап</a:t>
          </a:r>
          <a:endParaRPr lang="ru-RU" dirty="0">
            <a:solidFill>
              <a:srgbClr val="002060"/>
            </a:solidFill>
          </a:endParaRPr>
        </a:p>
      </dgm:t>
    </dgm:pt>
    <dgm:pt modelId="{FD570DB6-97A6-48BE-A602-A67A89E34C5E}" type="parTrans" cxnId="{F907F35B-CB1B-48A4-8AA2-73A925542D1D}">
      <dgm:prSet/>
      <dgm:spPr/>
      <dgm:t>
        <a:bodyPr/>
        <a:lstStyle/>
        <a:p>
          <a:endParaRPr lang="ru-RU"/>
        </a:p>
      </dgm:t>
    </dgm:pt>
    <dgm:pt modelId="{E93E3841-3DB9-41E4-A51A-AF5C37CBE8FB}" type="sibTrans" cxnId="{F907F35B-CB1B-48A4-8AA2-73A925542D1D}">
      <dgm:prSet/>
      <dgm:spPr/>
      <dgm:t>
        <a:bodyPr/>
        <a:lstStyle/>
        <a:p>
          <a:endParaRPr lang="ru-RU"/>
        </a:p>
      </dgm:t>
    </dgm:pt>
    <dgm:pt modelId="{6BC3D8EB-39B5-4169-8F6F-C3F74164D7D0}">
      <dgm:prSet phldrT="[Текст]" custT="1"/>
      <dgm:spPr/>
      <dgm:t>
        <a:bodyPr/>
        <a:lstStyle/>
        <a:p>
          <a:r>
            <a:rPr lang="ru-RU" sz="900" dirty="0" smtClean="0">
              <a:solidFill>
                <a:schemeClr val="bg1"/>
              </a:solidFill>
            </a:rPr>
            <a:t>Разработка алгоритмов машинного обучения для определения оптимального распределения локомотивных бригад по задачам и маршрутам.</a:t>
          </a:r>
          <a:endParaRPr lang="ru-RU" sz="900" dirty="0">
            <a:solidFill>
              <a:schemeClr val="bg1"/>
            </a:solidFill>
          </a:endParaRPr>
        </a:p>
      </dgm:t>
    </dgm:pt>
    <dgm:pt modelId="{34570F1A-8396-4FD5-B8BD-50F44DB18E5B}" type="parTrans" cxnId="{AB38924A-F43D-4A6E-A6E7-0A5B164D5132}">
      <dgm:prSet/>
      <dgm:spPr/>
      <dgm:t>
        <a:bodyPr/>
        <a:lstStyle/>
        <a:p>
          <a:endParaRPr lang="ru-RU"/>
        </a:p>
      </dgm:t>
    </dgm:pt>
    <dgm:pt modelId="{E02EB28F-4AA3-4D09-9216-C868A99E527C}" type="sibTrans" cxnId="{AB38924A-F43D-4A6E-A6E7-0A5B164D5132}">
      <dgm:prSet/>
      <dgm:spPr/>
      <dgm:t>
        <a:bodyPr/>
        <a:lstStyle/>
        <a:p>
          <a:endParaRPr lang="ru-RU"/>
        </a:p>
      </dgm:t>
    </dgm:pt>
    <dgm:pt modelId="{04791445-B63A-42B3-947C-373652DD9AAA}">
      <dgm:prSet phldrT="[Текст]" custT="1"/>
      <dgm:spPr/>
      <dgm:t>
        <a:bodyPr/>
        <a:lstStyle/>
        <a:p>
          <a:r>
            <a:rPr lang="ru-RU" sz="900" dirty="0" smtClean="0">
              <a:solidFill>
                <a:schemeClr val="bg1"/>
              </a:solidFill>
            </a:rPr>
            <a:t>Разработка системы навигации и маршрутизации, позволяющей оптимально планировать маршруты для локомотивных бригад.</a:t>
          </a:r>
          <a:endParaRPr lang="ru-RU" sz="900" dirty="0">
            <a:solidFill>
              <a:schemeClr val="bg1"/>
            </a:solidFill>
          </a:endParaRPr>
        </a:p>
      </dgm:t>
    </dgm:pt>
    <dgm:pt modelId="{BB619547-7166-49A5-B565-B1A0E858FBE7}" type="parTrans" cxnId="{44167819-456C-48FA-A717-13D891B592C8}">
      <dgm:prSet/>
      <dgm:spPr/>
      <dgm:t>
        <a:bodyPr/>
        <a:lstStyle/>
        <a:p>
          <a:endParaRPr lang="ru-RU"/>
        </a:p>
      </dgm:t>
    </dgm:pt>
    <dgm:pt modelId="{3E36B7E4-56A3-4FFF-B2F0-6652E1082F32}" type="sibTrans" cxnId="{44167819-456C-48FA-A717-13D891B592C8}">
      <dgm:prSet/>
      <dgm:spPr/>
      <dgm:t>
        <a:bodyPr/>
        <a:lstStyle/>
        <a:p>
          <a:endParaRPr lang="ru-RU"/>
        </a:p>
      </dgm:t>
    </dgm:pt>
    <dgm:pt modelId="{6319E490-8B83-41AB-942F-A2DFA689C64E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Этап</a:t>
          </a:r>
          <a:endParaRPr lang="ru-RU" dirty="0">
            <a:solidFill>
              <a:srgbClr val="002060"/>
            </a:solidFill>
          </a:endParaRPr>
        </a:p>
      </dgm:t>
    </dgm:pt>
    <dgm:pt modelId="{995D7F24-1850-42CB-A6C1-C57B35263128}" type="parTrans" cxnId="{91D535A6-0796-4BCF-8F1F-7728120C6112}">
      <dgm:prSet/>
      <dgm:spPr/>
      <dgm:t>
        <a:bodyPr/>
        <a:lstStyle/>
        <a:p>
          <a:endParaRPr lang="ru-RU"/>
        </a:p>
      </dgm:t>
    </dgm:pt>
    <dgm:pt modelId="{54CE0B2C-7262-4E42-875A-D0C2EA445586}" type="sibTrans" cxnId="{91D535A6-0796-4BCF-8F1F-7728120C6112}">
      <dgm:prSet/>
      <dgm:spPr/>
      <dgm:t>
        <a:bodyPr/>
        <a:lstStyle/>
        <a:p>
          <a:endParaRPr lang="ru-RU"/>
        </a:p>
      </dgm:t>
    </dgm:pt>
    <dgm:pt modelId="{3DF93B84-231E-4932-AE3C-501BF9230F5C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Создание базы данных с информацией о локомотивных бригадах, включающей данные о квалификации, опыте работы, рабочем времени и других параметрах.</a:t>
          </a:r>
          <a:endParaRPr lang="ru-RU" dirty="0">
            <a:solidFill>
              <a:schemeClr val="bg1"/>
            </a:solidFill>
          </a:endParaRPr>
        </a:p>
      </dgm:t>
    </dgm:pt>
    <dgm:pt modelId="{0066BBDD-9135-4CB9-9EBD-7E73F42BC55A}" type="parTrans" cxnId="{20776108-0B37-4862-A6F3-46EE9E4370DD}">
      <dgm:prSet/>
      <dgm:spPr/>
      <dgm:t>
        <a:bodyPr/>
        <a:lstStyle/>
        <a:p>
          <a:endParaRPr lang="ru-RU"/>
        </a:p>
      </dgm:t>
    </dgm:pt>
    <dgm:pt modelId="{C5A82012-4856-4096-AEEE-2DDB75034C5D}" type="sibTrans" cxnId="{20776108-0B37-4862-A6F3-46EE9E4370DD}">
      <dgm:prSet/>
      <dgm:spPr/>
      <dgm:t>
        <a:bodyPr/>
        <a:lstStyle/>
        <a:p>
          <a:endParaRPr lang="ru-RU"/>
        </a:p>
      </dgm:t>
    </dgm:pt>
    <dgm:pt modelId="{C549A1D7-1345-495C-8EB1-93B1506BBE87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Создание пользовательского интерфейса для удобного взаимодействия с системой, включающего функции планирования задач, контроля выполнения, отчетности и аналитики.</a:t>
          </a:r>
          <a:endParaRPr lang="ru-RU" dirty="0">
            <a:solidFill>
              <a:schemeClr val="bg1"/>
            </a:solidFill>
          </a:endParaRPr>
        </a:p>
      </dgm:t>
    </dgm:pt>
    <dgm:pt modelId="{36B8CD3E-EB19-4A8D-8F6E-99CD84504C23}" type="parTrans" cxnId="{0784AB5A-2F36-45C5-B68B-76C057C2F43B}">
      <dgm:prSet/>
      <dgm:spPr/>
      <dgm:t>
        <a:bodyPr/>
        <a:lstStyle/>
        <a:p>
          <a:endParaRPr lang="ru-RU"/>
        </a:p>
      </dgm:t>
    </dgm:pt>
    <dgm:pt modelId="{944685CF-37DB-4D37-B450-198AE49EE8A1}" type="sibTrans" cxnId="{0784AB5A-2F36-45C5-B68B-76C057C2F43B}">
      <dgm:prSet/>
      <dgm:spPr/>
      <dgm:t>
        <a:bodyPr/>
        <a:lstStyle/>
        <a:p>
          <a:endParaRPr lang="ru-RU"/>
        </a:p>
      </dgm:t>
    </dgm:pt>
    <dgm:pt modelId="{02657D9D-147B-4266-98FC-35A10FB90E44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Этап</a:t>
          </a:r>
          <a:endParaRPr lang="ru-RU" dirty="0">
            <a:solidFill>
              <a:srgbClr val="002060"/>
            </a:solidFill>
          </a:endParaRPr>
        </a:p>
      </dgm:t>
    </dgm:pt>
    <dgm:pt modelId="{60E00C71-6264-4487-AE82-CF07A0027B89}" type="parTrans" cxnId="{3F836E6F-175E-4832-A4CA-1180BAF50060}">
      <dgm:prSet/>
      <dgm:spPr/>
      <dgm:t>
        <a:bodyPr/>
        <a:lstStyle/>
        <a:p>
          <a:endParaRPr lang="ru-RU"/>
        </a:p>
      </dgm:t>
    </dgm:pt>
    <dgm:pt modelId="{2D01D80B-D2BC-47AE-9DC4-97E606386A25}" type="sibTrans" cxnId="{3F836E6F-175E-4832-A4CA-1180BAF50060}">
      <dgm:prSet/>
      <dgm:spPr/>
      <dgm:t>
        <a:bodyPr/>
        <a:lstStyle/>
        <a:p>
          <a:endParaRPr lang="ru-RU"/>
        </a:p>
      </dgm:t>
    </dgm:pt>
    <dgm:pt modelId="{BE0C730F-E5CC-4D2B-87AE-0ED7E76E335A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Интеграция с другими системами управления железнодорожным транспортом для получения актуальной информации о состоянии инфраструктуры и расписаниях движения поездов.</a:t>
          </a:r>
          <a:endParaRPr lang="ru-RU" dirty="0">
            <a:solidFill>
              <a:schemeClr val="bg1"/>
            </a:solidFill>
          </a:endParaRPr>
        </a:p>
      </dgm:t>
    </dgm:pt>
    <dgm:pt modelId="{BEA03DB5-7419-4AB6-A5D9-EE35A03B4438}" type="parTrans" cxnId="{200175D5-B6AD-4829-993B-98DF4502A39F}">
      <dgm:prSet/>
      <dgm:spPr/>
      <dgm:t>
        <a:bodyPr/>
        <a:lstStyle/>
        <a:p>
          <a:endParaRPr lang="ru-RU"/>
        </a:p>
      </dgm:t>
    </dgm:pt>
    <dgm:pt modelId="{AB630955-64E4-4DF2-8F0A-57B47289860E}" type="sibTrans" cxnId="{200175D5-B6AD-4829-993B-98DF4502A39F}">
      <dgm:prSet/>
      <dgm:spPr/>
      <dgm:t>
        <a:bodyPr/>
        <a:lstStyle/>
        <a:p>
          <a:endParaRPr lang="ru-RU"/>
        </a:p>
      </dgm:t>
    </dgm:pt>
    <dgm:pt modelId="{51B8C7D8-2D12-47F2-93D1-E98B1BFF99DD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Тестирование и оптимизация системы на основе обратной связи от пользователей и анализа данных о производительности и эффективности работы локомотивных бригад.</a:t>
          </a:r>
          <a:endParaRPr lang="ru-RU" dirty="0">
            <a:solidFill>
              <a:schemeClr val="bg1"/>
            </a:solidFill>
          </a:endParaRPr>
        </a:p>
      </dgm:t>
    </dgm:pt>
    <dgm:pt modelId="{A4833EDF-ED20-427E-83B1-1E0B051E4E5A}" type="parTrans" cxnId="{B00E92AA-C0F7-4E77-9DD8-6F5FB8940A32}">
      <dgm:prSet/>
      <dgm:spPr/>
      <dgm:t>
        <a:bodyPr/>
        <a:lstStyle/>
        <a:p>
          <a:endParaRPr lang="ru-RU"/>
        </a:p>
      </dgm:t>
    </dgm:pt>
    <dgm:pt modelId="{6C44BF9D-8964-4D37-9D32-2C822BAB26DE}" type="sibTrans" cxnId="{B00E92AA-C0F7-4E77-9DD8-6F5FB8940A32}">
      <dgm:prSet/>
      <dgm:spPr/>
      <dgm:t>
        <a:bodyPr/>
        <a:lstStyle/>
        <a:p>
          <a:endParaRPr lang="ru-RU"/>
        </a:p>
      </dgm:t>
    </dgm:pt>
    <dgm:pt modelId="{FD0FFCD4-88F5-4C87-88B5-AB438C56B8EC}">
      <dgm:prSet phldrT="[Текст]" custT="1"/>
      <dgm:spPr/>
      <dgm:t>
        <a:bodyPr/>
        <a:lstStyle/>
        <a:p>
          <a:r>
            <a:rPr lang="ru-RU" sz="900" dirty="0" smtClean="0">
              <a:solidFill>
                <a:schemeClr val="bg1"/>
              </a:solidFill>
            </a:rPr>
            <a:t>Разработка системы безопасности, включающей функции автоматического контроля за соблюдением рабочего времени и требований безопасности при выполнении задач.</a:t>
          </a:r>
          <a:endParaRPr lang="ru-RU" sz="900" dirty="0">
            <a:solidFill>
              <a:schemeClr val="bg1"/>
            </a:solidFill>
          </a:endParaRPr>
        </a:p>
      </dgm:t>
    </dgm:pt>
    <dgm:pt modelId="{AD7A6B9D-939F-44F5-97F3-E7738D83D080}" type="parTrans" cxnId="{04394A92-84DC-492F-97CD-6D6AA8B87DCF}">
      <dgm:prSet/>
      <dgm:spPr/>
      <dgm:t>
        <a:bodyPr/>
        <a:lstStyle/>
        <a:p>
          <a:endParaRPr lang="ru-RU"/>
        </a:p>
      </dgm:t>
    </dgm:pt>
    <dgm:pt modelId="{B5160F71-A2E6-492C-B469-7D2F31A9351B}" type="sibTrans" cxnId="{04394A92-84DC-492F-97CD-6D6AA8B87DCF}">
      <dgm:prSet/>
      <dgm:spPr/>
      <dgm:t>
        <a:bodyPr/>
        <a:lstStyle/>
        <a:p>
          <a:endParaRPr lang="ru-RU"/>
        </a:p>
      </dgm:t>
    </dgm:pt>
    <dgm:pt modelId="{4BF8F021-F6AC-4C5E-92BC-1B7B178D0924}">
      <dgm:prSet phldrT="[Текст]" custT="1"/>
      <dgm:spPr/>
      <dgm:t>
        <a:bodyPr/>
        <a:lstStyle/>
        <a:p>
          <a:endParaRPr lang="ru-RU" sz="900" dirty="0">
            <a:solidFill>
              <a:schemeClr val="bg1"/>
            </a:solidFill>
          </a:endParaRPr>
        </a:p>
      </dgm:t>
    </dgm:pt>
    <dgm:pt modelId="{2D22EBCB-FCC6-4BBD-B012-B6FE064191A5}" type="parTrans" cxnId="{4D694866-6FF0-4F4C-9142-D675781504FE}">
      <dgm:prSet/>
      <dgm:spPr/>
      <dgm:t>
        <a:bodyPr/>
        <a:lstStyle/>
        <a:p>
          <a:endParaRPr lang="ru-RU"/>
        </a:p>
      </dgm:t>
    </dgm:pt>
    <dgm:pt modelId="{079B0DC6-531F-468A-A56C-B65CE40E318A}" type="sibTrans" cxnId="{4D694866-6FF0-4F4C-9142-D675781504FE}">
      <dgm:prSet/>
      <dgm:spPr/>
      <dgm:t>
        <a:bodyPr/>
        <a:lstStyle/>
        <a:p>
          <a:endParaRPr lang="ru-RU"/>
        </a:p>
      </dgm:t>
    </dgm:pt>
    <dgm:pt modelId="{05D06CE6-DC20-4161-B8F0-7600F22A0A9E}">
      <dgm:prSet phldrT="[Текст]" custT="1"/>
      <dgm:spPr/>
      <dgm:t>
        <a:bodyPr/>
        <a:lstStyle/>
        <a:p>
          <a:endParaRPr lang="ru-RU" sz="900" dirty="0">
            <a:solidFill>
              <a:schemeClr val="bg1"/>
            </a:solidFill>
          </a:endParaRPr>
        </a:p>
      </dgm:t>
    </dgm:pt>
    <dgm:pt modelId="{A457DA41-311A-4424-BFFC-8DFEE195AE20}" type="parTrans" cxnId="{9B5DC4FA-C38A-4C2A-ACBE-9C5AD11FFEB1}">
      <dgm:prSet/>
      <dgm:spPr/>
      <dgm:t>
        <a:bodyPr/>
        <a:lstStyle/>
        <a:p>
          <a:endParaRPr lang="ru-RU"/>
        </a:p>
      </dgm:t>
    </dgm:pt>
    <dgm:pt modelId="{B8F2B8FB-E38F-4936-985C-EE59AED30E0C}" type="sibTrans" cxnId="{9B5DC4FA-C38A-4C2A-ACBE-9C5AD11FFEB1}">
      <dgm:prSet/>
      <dgm:spPr/>
      <dgm:t>
        <a:bodyPr/>
        <a:lstStyle/>
        <a:p>
          <a:endParaRPr lang="ru-RU"/>
        </a:p>
      </dgm:t>
    </dgm:pt>
    <dgm:pt modelId="{4EA44D8F-C81A-4786-AB9A-8415C67B46B2}">
      <dgm:prSet phldrT="[Текст]"/>
      <dgm:spPr/>
      <dgm:t>
        <a:bodyPr/>
        <a:lstStyle/>
        <a:p>
          <a:endParaRPr lang="ru-RU" dirty="0">
            <a:solidFill>
              <a:schemeClr val="bg1"/>
            </a:solidFill>
          </a:endParaRPr>
        </a:p>
      </dgm:t>
    </dgm:pt>
    <dgm:pt modelId="{2416969F-1E45-4FF5-881F-469AE7F73C5B}" type="parTrans" cxnId="{AFA63883-5E76-4F98-8C9B-E346FE175054}">
      <dgm:prSet/>
      <dgm:spPr/>
      <dgm:t>
        <a:bodyPr/>
        <a:lstStyle/>
        <a:p>
          <a:endParaRPr lang="ru-RU"/>
        </a:p>
      </dgm:t>
    </dgm:pt>
    <dgm:pt modelId="{1F4BC151-C706-4241-B966-71627598FDB7}" type="sibTrans" cxnId="{AFA63883-5E76-4F98-8C9B-E346FE175054}">
      <dgm:prSet/>
      <dgm:spPr/>
      <dgm:t>
        <a:bodyPr/>
        <a:lstStyle/>
        <a:p>
          <a:endParaRPr lang="ru-RU"/>
        </a:p>
      </dgm:t>
    </dgm:pt>
    <dgm:pt modelId="{4D97EA57-E592-424B-8F6A-C5AD7B755081}">
      <dgm:prSet phldrT="[Текст]"/>
      <dgm:spPr/>
      <dgm:t>
        <a:bodyPr/>
        <a:lstStyle/>
        <a:p>
          <a:endParaRPr lang="ru-RU" dirty="0">
            <a:solidFill>
              <a:schemeClr val="bg1"/>
            </a:solidFill>
          </a:endParaRPr>
        </a:p>
      </dgm:t>
    </dgm:pt>
    <dgm:pt modelId="{7D16B3BC-EBE6-4B49-B5C0-7AE07795974A}" type="parTrans" cxnId="{5BB74177-88C1-4198-BBA5-06F5B1DF61BE}">
      <dgm:prSet/>
      <dgm:spPr/>
      <dgm:t>
        <a:bodyPr/>
        <a:lstStyle/>
        <a:p>
          <a:endParaRPr lang="ru-RU"/>
        </a:p>
      </dgm:t>
    </dgm:pt>
    <dgm:pt modelId="{4E97C220-F7AF-4D49-9507-A7EFFAF48C7E}" type="sibTrans" cxnId="{5BB74177-88C1-4198-BBA5-06F5B1DF61BE}">
      <dgm:prSet/>
      <dgm:spPr/>
      <dgm:t>
        <a:bodyPr/>
        <a:lstStyle/>
        <a:p>
          <a:endParaRPr lang="ru-RU"/>
        </a:p>
      </dgm:t>
    </dgm:pt>
    <dgm:pt modelId="{D670C305-CAE8-4BB8-AE29-EBBB3AC22AB7}" type="pres">
      <dgm:prSet presAssocID="{D6BAEB3D-D58E-4A9B-9BED-76F8AE86EADA}" presName="linearFlow" presStyleCnt="0">
        <dgm:presLayoutVars>
          <dgm:dir/>
          <dgm:animLvl val="lvl"/>
          <dgm:resizeHandles/>
        </dgm:presLayoutVars>
      </dgm:prSet>
      <dgm:spPr/>
    </dgm:pt>
    <dgm:pt modelId="{FE5A92C0-143B-428A-9A21-71625CDF0CBC}" type="pres">
      <dgm:prSet presAssocID="{23B0777B-819A-4745-B789-38B82909C5B0}" presName="compositeNode" presStyleCnt="0">
        <dgm:presLayoutVars>
          <dgm:bulletEnabled val="1"/>
        </dgm:presLayoutVars>
      </dgm:prSet>
      <dgm:spPr/>
    </dgm:pt>
    <dgm:pt modelId="{1FCD03F4-0742-44F7-9426-3E999C1FBA4B}" type="pres">
      <dgm:prSet presAssocID="{23B0777B-819A-4745-B789-38B82909C5B0}" presName="imag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33CBA02-AA94-4B33-BCC5-7C1EA9549DF8}" type="pres">
      <dgm:prSet presAssocID="{23B0777B-819A-4745-B789-38B82909C5B0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8EF411-7B59-4AE9-BC33-EE8CFC4A2FC6}" type="pres">
      <dgm:prSet presAssocID="{23B0777B-819A-4745-B789-38B82909C5B0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D4EF2B78-6582-452F-A845-ACFD9A99DE5A}" type="pres">
      <dgm:prSet presAssocID="{E93E3841-3DB9-41E4-A51A-AF5C37CBE8FB}" presName="sibTrans" presStyleCnt="0"/>
      <dgm:spPr/>
    </dgm:pt>
    <dgm:pt modelId="{BF75F6D5-629E-496D-A031-7DF9E861272A}" type="pres">
      <dgm:prSet presAssocID="{6319E490-8B83-41AB-942F-A2DFA689C64E}" presName="compositeNode" presStyleCnt="0">
        <dgm:presLayoutVars>
          <dgm:bulletEnabled val="1"/>
        </dgm:presLayoutVars>
      </dgm:prSet>
      <dgm:spPr/>
    </dgm:pt>
    <dgm:pt modelId="{BE695035-FD8B-40CF-B63B-09F1BD0EB3BB}" type="pres">
      <dgm:prSet presAssocID="{6319E490-8B83-41AB-942F-A2DFA689C64E}" presName="imag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5AB7102-486C-4BF7-BD97-7C19204DCA95}" type="pres">
      <dgm:prSet presAssocID="{6319E490-8B83-41AB-942F-A2DFA689C64E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6C2A4F-A5C2-41A7-A1E8-162C89BA6A0A}" type="pres">
      <dgm:prSet presAssocID="{6319E490-8B83-41AB-942F-A2DFA689C64E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20912964-CEC6-43C3-B27A-800BB7646CEF}" type="pres">
      <dgm:prSet presAssocID="{54CE0B2C-7262-4E42-875A-D0C2EA445586}" presName="sibTrans" presStyleCnt="0"/>
      <dgm:spPr/>
    </dgm:pt>
    <dgm:pt modelId="{D7C402E1-3D99-4F56-8768-BAA68A95A66F}" type="pres">
      <dgm:prSet presAssocID="{02657D9D-147B-4266-98FC-35A10FB90E44}" presName="compositeNode" presStyleCnt="0">
        <dgm:presLayoutVars>
          <dgm:bulletEnabled val="1"/>
        </dgm:presLayoutVars>
      </dgm:prSet>
      <dgm:spPr/>
    </dgm:pt>
    <dgm:pt modelId="{C1B58519-9849-47D2-BF77-19450439003D}" type="pres">
      <dgm:prSet presAssocID="{02657D9D-147B-4266-98FC-35A10FB90E44}" presName="image" presStyleLbl="fgImgPlace1" presStyleIdx="2" presStyleCnt="3" custLinFactNeighborX="-17223" custLinFactNeighborY="-103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BDADB611-B7D3-48B6-99EF-F335587D611B}" type="pres">
      <dgm:prSet presAssocID="{02657D9D-147B-4266-98FC-35A10FB90E44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4517BD-614F-437A-8888-33D32722F92B}" type="pres">
      <dgm:prSet presAssocID="{02657D9D-147B-4266-98FC-35A10FB90E44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20776108-0B37-4862-A6F3-46EE9E4370DD}" srcId="{6319E490-8B83-41AB-942F-A2DFA689C64E}" destId="{3DF93B84-231E-4932-AE3C-501BF9230F5C}" srcOrd="0" destOrd="0" parTransId="{0066BBDD-9135-4CB9-9EBD-7E73F42BC55A}" sibTransId="{C5A82012-4856-4096-AEEE-2DDB75034C5D}"/>
    <dgm:cxn modelId="{AD808CFA-6FBA-44E8-91F9-AC8F5AF1F85A}" type="presOf" srcId="{BE0C730F-E5CC-4D2B-87AE-0ED7E76E335A}" destId="{BDADB611-B7D3-48B6-99EF-F335587D611B}" srcOrd="0" destOrd="0" presId="urn:microsoft.com/office/officeart/2005/8/layout/hList2"/>
    <dgm:cxn modelId="{200175D5-B6AD-4829-993B-98DF4502A39F}" srcId="{02657D9D-147B-4266-98FC-35A10FB90E44}" destId="{BE0C730F-E5CC-4D2B-87AE-0ED7E76E335A}" srcOrd="0" destOrd="0" parTransId="{BEA03DB5-7419-4AB6-A5D9-EE35A03B4438}" sibTransId="{AB630955-64E4-4DF2-8F0A-57B47289860E}"/>
    <dgm:cxn modelId="{5BB74177-88C1-4198-BBA5-06F5B1DF61BE}" srcId="{02657D9D-147B-4266-98FC-35A10FB90E44}" destId="{4D97EA57-E592-424B-8F6A-C5AD7B755081}" srcOrd="1" destOrd="0" parTransId="{7D16B3BC-EBE6-4B49-B5C0-7AE07795974A}" sibTransId="{4E97C220-F7AF-4D49-9507-A7EFFAF48C7E}"/>
    <dgm:cxn modelId="{0784AB5A-2F36-45C5-B68B-76C057C2F43B}" srcId="{6319E490-8B83-41AB-942F-A2DFA689C64E}" destId="{C549A1D7-1345-495C-8EB1-93B1506BBE87}" srcOrd="2" destOrd="0" parTransId="{36B8CD3E-EB19-4A8D-8F6E-99CD84504C23}" sibTransId="{944685CF-37DB-4D37-B450-198AE49EE8A1}"/>
    <dgm:cxn modelId="{5088C95D-56C5-4094-ADB0-C304197317DF}" type="presOf" srcId="{51B8C7D8-2D12-47F2-93D1-E98B1BFF99DD}" destId="{BDADB611-B7D3-48B6-99EF-F335587D611B}" srcOrd="0" destOrd="2" presId="urn:microsoft.com/office/officeart/2005/8/layout/hList2"/>
    <dgm:cxn modelId="{F907F35B-CB1B-48A4-8AA2-73A925542D1D}" srcId="{D6BAEB3D-D58E-4A9B-9BED-76F8AE86EADA}" destId="{23B0777B-819A-4745-B789-38B82909C5B0}" srcOrd="0" destOrd="0" parTransId="{FD570DB6-97A6-48BE-A602-A67A89E34C5E}" sibTransId="{E93E3841-3DB9-41E4-A51A-AF5C37CBE8FB}"/>
    <dgm:cxn modelId="{3F836E6F-175E-4832-A4CA-1180BAF50060}" srcId="{D6BAEB3D-D58E-4A9B-9BED-76F8AE86EADA}" destId="{02657D9D-147B-4266-98FC-35A10FB90E44}" srcOrd="2" destOrd="0" parTransId="{60E00C71-6264-4487-AE82-CF07A0027B89}" sibTransId="{2D01D80B-D2BC-47AE-9DC4-97E606386A25}"/>
    <dgm:cxn modelId="{B00E92AA-C0F7-4E77-9DD8-6F5FB8940A32}" srcId="{02657D9D-147B-4266-98FC-35A10FB90E44}" destId="{51B8C7D8-2D12-47F2-93D1-E98B1BFF99DD}" srcOrd="2" destOrd="0" parTransId="{A4833EDF-ED20-427E-83B1-1E0B051E4E5A}" sibTransId="{6C44BF9D-8964-4D37-9D32-2C822BAB26DE}"/>
    <dgm:cxn modelId="{2596FAEC-9F9D-492F-A1BB-E56E193FDDFE}" type="presOf" srcId="{4BF8F021-F6AC-4C5E-92BC-1B7B178D0924}" destId="{133CBA02-AA94-4B33-BCC5-7C1EA9549DF8}" srcOrd="0" destOrd="1" presId="urn:microsoft.com/office/officeart/2005/8/layout/hList2"/>
    <dgm:cxn modelId="{26E65D10-6320-48CA-9000-6983AAB3D408}" type="presOf" srcId="{4EA44D8F-C81A-4786-AB9A-8415C67B46B2}" destId="{E5AB7102-486C-4BF7-BD97-7C19204DCA95}" srcOrd="0" destOrd="1" presId="urn:microsoft.com/office/officeart/2005/8/layout/hList2"/>
    <dgm:cxn modelId="{37AEC9EC-EB51-45BD-B9E4-E8FA50AA7CA5}" type="presOf" srcId="{C549A1D7-1345-495C-8EB1-93B1506BBE87}" destId="{E5AB7102-486C-4BF7-BD97-7C19204DCA95}" srcOrd="0" destOrd="2" presId="urn:microsoft.com/office/officeart/2005/8/layout/hList2"/>
    <dgm:cxn modelId="{DAD9C346-F5F8-434D-BDBA-6C8A910B94D9}" type="presOf" srcId="{04791445-B63A-42B3-947C-373652DD9AAA}" destId="{133CBA02-AA94-4B33-BCC5-7C1EA9549DF8}" srcOrd="0" destOrd="2" presId="urn:microsoft.com/office/officeart/2005/8/layout/hList2"/>
    <dgm:cxn modelId="{9514091A-06EC-4A19-8120-4A92E3AB70AE}" type="presOf" srcId="{6BC3D8EB-39B5-4169-8F6F-C3F74164D7D0}" destId="{133CBA02-AA94-4B33-BCC5-7C1EA9549DF8}" srcOrd="0" destOrd="0" presId="urn:microsoft.com/office/officeart/2005/8/layout/hList2"/>
    <dgm:cxn modelId="{4D694866-6FF0-4F4C-9142-D675781504FE}" srcId="{23B0777B-819A-4745-B789-38B82909C5B0}" destId="{4BF8F021-F6AC-4C5E-92BC-1B7B178D0924}" srcOrd="1" destOrd="0" parTransId="{2D22EBCB-FCC6-4BBD-B012-B6FE064191A5}" sibTransId="{079B0DC6-531F-468A-A56C-B65CE40E318A}"/>
    <dgm:cxn modelId="{34500027-7BE3-4583-8632-0F10D95E807A}" type="presOf" srcId="{4D97EA57-E592-424B-8F6A-C5AD7B755081}" destId="{BDADB611-B7D3-48B6-99EF-F335587D611B}" srcOrd="0" destOrd="1" presId="urn:microsoft.com/office/officeart/2005/8/layout/hList2"/>
    <dgm:cxn modelId="{B64AB6F3-FCBD-4556-B944-07F81E63B458}" type="presOf" srcId="{6319E490-8B83-41AB-942F-A2DFA689C64E}" destId="{916C2A4F-A5C2-41A7-A1E8-162C89BA6A0A}" srcOrd="0" destOrd="0" presId="urn:microsoft.com/office/officeart/2005/8/layout/hList2"/>
    <dgm:cxn modelId="{E4151AB7-3ADA-4905-96B7-428E247EC41A}" type="presOf" srcId="{23B0777B-819A-4745-B789-38B82909C5B0}" destId="{948EF411-7B59-4AE9-BC33-EE8CFC4A2FC6}" srcOrd="0" destOrd="0" presId="urn:microsoft.com/office/officeart/2005/8/layout/hList2"/>
    <dgm:cxn modelId="{E172E6FC-737E-4CA1-9427-0BFF23C6C515}" type="presOf" srcId="{3DF93B84-231E-4932-AE3C-501BF9230F5C}" destId="{E5AB7102-486C-4BF7-BD97-7C19204DCA95}" srcOrd="0" destOrd="0" presId="urn:microsoft.com/office/officeart/2005/8/layout/hList2"/>
    <dgm:cxn modelId="{44167819-456C-48FA-A717-13D891B592C8}" srcId="{23B0777B-819A-4745-B789-38B82909C5B0}" destId="{04791445-B63A-42B3-947C-373652DD9AAA}" srcOrd="2" destOrd="0" parTransId="{BB619547-7166-49A5-B565-B1A0E858FBE7}" sibTransId="{3E36B7E4-56A3-4FFF-B2F0-6652E1082F32}"/>
    <dgm:cxn modelId="{AB38924A-F43D-4A6E-A6E7-0A5B164D5132}" srcId="{23B0777B-819A-4745-B789-38B82909C5B0}" destId="{6BC3D8EB-39B5-4169-8F6F-C3F74164D7D0}" srcOrd="0" destOrd="0" parTransId="{34570F1A-8396-4FD5-B8BD-50F44DB18E5B}" sibTransId="{E02EB28F-4AA3-4D09-9216-C868A99E527C}"/>
    <dgm:cxn modelId="{04394A92-84DC-492F-97CD-6D6AA8B87DCF}" srcId="{23B0777B-819A-4745-B789-38B82909C5B0}" destId="{FD0FFCD4-88F5-4C87-88B5-AB438C56B8EC}" srcOrd="4" destOrd="0" parTransId="{AD7A6B9D-939F-44F5-97F3-E7738D83D080}" sibTransId="{B5160F71-A2E6-492C-B469-7D2F31A9351B}"/>
    <dgm:cxn modelId="{8FEFDBD7-41E6-4889-A30D-332156FF1455}" type="presOf" srcId="{05D06CE6-DC20-4161-B8F0-7600F22A0A9E}" destId="{133CBA02-AA94-4B33-BCC5-7C1EA9549DF8}" srcOrd="0" destOrd="3" presId="urn:microsoft.com/office/officeart/2005/8/layout/hList2"/>
    <dgm:cxn modelId="{65EE4DF6-3C03-4125-907A-40EBC02249BB}" type="presOf" srcId="{FD0FFCD4-88F5-4C87-88B5-AB438C56B8EC}" destId="{133CBA02-AA94-4B33-BCC5-7C1EA9549DF8}" srcOrd="0" destOrd="4" presId="urn:microsoft.com/office/officeart/2005/8/layout/hList2"/>
    <dgm:cxn modelId="{AFA63883-5E76-4F98-8C9B-E346FE175054}" srcId="{6319E490-8B83-41AB-942F-A2DFA689C64E}" destId="{4EA44D8F-C81A-4786-AB9A-8415C67B46B2}" srcOrd="1" destOrd="0" parTransId="{2416969F-1E45-4FF5-881F-469AE7F73C5B}" sibTransId="{1F4BC151-C706-4241-B966-71627598FDB7}"/>
    <dgm:cxn modelId="{9B5DC4FA-C38A-4C2A-ACBE-9C5AD11FFEB1}" srcId="{23B0777B-819A-4745-B789-38B82909C5B0}" destId="{05D06CE6-DC20-4161-B8F0-7600F22A0A9E}" srcOrd="3" destOrd="0" parTransId="{A457DA41-311A-4424-BFFC-8DFEE195AE20}" sibTransId="{B8F2B8FB-E38F-4936-985C-EE59AED30E0C}"/>
    <dgm:cxn modelId="{91D535A6-0796-4BCF-8F1F-7728120C6112}" srcId="{D6BAEB3D-D58E-4A9B-9BED-76F8AE86EADA}" destId="{6319E490-8B83-41AB-942F-A2DFA689C64E}" srcOrd="1" destOrd="0" parTransId="{995D7F24-1850-42CB-A6C1-C57B35263128}" sibTransId="{54CE0B2C-7262-4E42-875A-D0C2EA445586}"/>
    <dgm:cxn modelId="{2540941C-CE88-4986-99F8-33061571A191}" type="presOf" srcId="{02657D9D-147B-4266-98FC-35A10FB90E44}" destId="{F04517BD-614F-437A-8888-33D32722F92B}" srcOrd="0" destOrd="0" presId="urn:microsoft.com/office/officeart/2005/8/layout/hList2"/>
    <dgm:cxn modelId="{9C2AFE8A-1BA0-4AA7-8DD7-CA4B57C4F337}" type="presOf" srcId="{D6BAEB3D-D58E-4A9B-9BED-76F8AE86EADA}" destId="{D670C305-CAE8-4BB8-AE29-EBBB3AC22AB7}" srcOrd="0" destOrd="0" presId="urn:microsoft.com/office/officeart/2005/8/layout/hList2"/>
    <dgm:cxn modelId="{7DD86AA2-5F59-4195-B570-7BD408CBB1EA}" type="presParOf" srcId="{D670C305-CAE8-4BB8-AE29-EBBB3AC22AB7}" destId="{FE5A92C0-143B-428A-9A21-71625CDF0CBC}" srcOrd="0" destOrd="0" presId="urn:microsoft.com/office/officeart/2005/8/layout/hList2"/>
    <dgm:cxn modelId="{536E9DAB-8EF0-4F1C-A347-31275A45A075}" type="presParOf" srcId="{FE5A92C0-143B-428A-9A21-71625CDF0CBC}" destId="{1FCD03F4-0742-44F7-9426-3E999C1FBA4B}" srcOrd="0" destOrd="0" presId="urn:microsoft.com/office/officeart/2005/8/layout/hList2"/>
    <dgm:cxn modelId="{12A42E10-ADF9-4519-9F33-99BCC688EE01}" type="presParOf" srcId="{FE5A92C0-143B-428A-9A21-71625CDF0CBC}" destId="{133CBA02-AA94-4B33-BCC5-7C1EA9549DF8}" srcOrd="1" destOrd="0" presId="urn:microsoft.com/office/officeart/2005/8/layout/hList2"/>
    <dgm:cxn modelId="{CF6860BA-AD5E-4D03-A970-B482E56C8F13}" type="presParOf" srcId="{FE5A92C0-143B-428A-9A21-71625CDF0CBC}" destId="{948EF411-7B59-4AE9-BC33-EE8CFC4A2FC6}" srcOrd="2" destOrd="0" presId="urn:microsoft.com/office/officeart/2005/8/layout/hList2"/>
    <dgm:cxn modelId="{FD74F444-D9C2-44AC-B69D-57746CF3E4E7}" type="presParOf" srcId="{D670C305-CAE8-4BB8-AE29-EBBB3AC22AB7}" destId="{D4EF2B78-6582-452F-A845-ACFD9A99DE5A}" srcOrd="1" destOrd="0" presId="urn:microsoft.com/office/officeart/2005/8/layout/hList2"/>
    <dgm:cxn modelId="{E09EA55D-D797-425D-9DC8-B7E99AEB5C2C}" type="presParOf" srcId="{D670C305-CAE8-4BB8-AE29-EBBB3AC22AB7}" destId="{BF75F6D5-629E-496D-A031-7DF9E861272A}" srcOrd="2" destOrd="0" presId="urn:microsoft.com/office/officeart/2005/8/layout/hList2"/>
    <dgm:cxn modelId="{B1C0B4F8-CA74-4410-B933-80802FF88908}" type="presParOf" srcId="{BF75F6D5-629E-496D-A031-7DF9E861272A}" destId="{BE695035-FD8B-40CF-B63B-09F1BD0EB3BB}" srcOrd="0" destOrd="0" presId="urn:microsoft.com/office/officeart/2005/8/layout/hList2"/>
    <dgm:cxn modelId="{684124BE-0804-4F77-AF5D-2718216B9ED4}" type="presParOf" srcId="{BF75F6D5-629E-496D-A031-7DF9E861272A}" destId="{E5AB7102-486C-4BF7-BD97-7C19204DCA95}" srcOrd="1" destOrd="0" presId="urn:microsoft.com/office/officeart/2005/8/layout/hList2"/>
    <dgm:cxn modelId="{366E8081-CF0F-4DC0-93FF-E81ED9A3991A}" type="presParOf" srcId="{BF75F6D5-629E-496D-A031-7DF9E861272A}" destId="{916C2A4F-A5C2-41A7-A1E8-162C89BA6A0A}" srcOrd="2" destOrd="0" presId="urn:microsoft.com/office/officeart/2005/8/layout/hList2"/>
    <dgm:cxn modelId="{7F186156-F688-4619-BD66-A2BD966EF39C}" type="presParOf" srcId="{D670C305-CAE8-4BB8-AE29-EBBB3AC22AB7}" destId="{20912964-CEC6-43C3-B27A-800BB7646CEF}" srcOrd="3" destOrd="0" presId="urn:microsoft.com/office/officeart/2005/8/layout/hList2"/>
    <dgm:cxn modelId="{EE6856FC-A1C2-4C0F-826D-D6DD27648FD7}" type="presParOf" srcId="{D670C305-CAE8-4BB8-AE29-EBBB3AC22AB7}" destId="{D7C402E1-3D99-4F56-8768-BAA68A95A66F}" srcOrd="4" destOrd="0" presId="urn:microsoft.com/office/officeart/2005/8/layout/hList2"/>
    <dgm:cxn modelId="{28E398FB-F69B-46F1-B5DF-835609737074}" type="presParOf" srcId="{D7C402E1-3D99-4F56-8768-BAA68A95A66F}" destId="{C1B58519-9849-47D2-BF77-19450439003D}" srcOrd="0" destOrd="0" presId="urn:microsoft.com/office/officeart/2005/8/layout/hList2"/>
    <dgm:cxn modelId="{C59C5500-2EE6-4D46-AD14-0667662A9279}" type="presParOf" srcId="{D7C402E1-3D99-4F56-8768-BAA68A95A66F}" destId="{BDADB611-B7D3-48B6-99EF-F335587D611B}" srcOrd="1" destOrd="0" presId="urn:microsoft.com/office/officeart/2005/8/layout/hList2"/>
    <dgm:cxn modelId="{2D6F68D9-F41F-4186-8A17-B302C6712303}" type="presParOf" srcId="{D7C402E1-3D99-4F56-8768-BAA68A95A66F}" destId="{F04517BD-614F-437A-8888-33D32722F92B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ABC647-5201-4DC9-B57F-F3F2CFE47790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AE13E0-5C46-4354-8ADA-ACA0ABD459EC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00B0F0"/>
              </a:solidFill>
              <a:latin typeface="+mn-lt"/>
            </a:rPr>
            <a:t>1. Сбор и анализ информации;</a:t>
          </a:r>
        </a:p>
        <a:p>
          <a:r>
            <a:rPr lang="ru-RU" sz="1200" dirty="0" smtClean="0">
              <a:solidFill>
                <a:srgbClr val="00B0F0"/>
              </a:solidFill>
              <a:latin typeface="+mn-lt"/>
            </a:rPr>
            <a:t>2. Обработка данных, формирование структуры задач;</a:t>
          </a:r>
        </a:p>
        <a:p>
          <a:r>
            <a:rPr lang="ru-RU" sz="1200" dirty="0" smtClean="0">
              <a:solidFill>
                <a:srgbClr val="00B0F0"/>
              </a:solidFill>
              <a:latin typeface="+mn-lt"/>
            </a:rPr>
            <a:t>3. Создание технической карты.</a:t>
          </a:r>
          <a:endParaRPr lang="ru-RU" sz="1200" dirty="0">
            <a:solidFill>
              <a:srgbClr val="00B0F0"/>
            </a:solidFill>
            <a:latin typeface="+mn-lt"/>
          </a:endParaRPr>
        </a:p>
      </dgm:t>
    </dgm:pt>
    <dgm:pt modelId="{8FE086D7-EA00-41D9-A8D0-ED5A80791641}" type="parTrans" cxnId="{904A1134-30B3-4B5A-8B75-9018E4846CFB}">
      <dgm:prSet/>
      <dgm:spPr/>
      <dgm:t>
        <a:bodyPr/>
        <a:lstStyle/>
        <a:p>
          <a:endParaRPr lang="ru-RU"/>
        </a:p>
      </dgm:t>
    </dgm:pt>
    <dgm:pt modelId="{F20FF932-35B1-457A-85E2-0EF9B7B276B8}" type="sibTrans" cxnId="{904A1134-30B3-4B5A-8B75-9018E4846CFB}">
      <dgm:prSet/>
      <dgm:spPr/>
      <dgm:t>
        <a:bodyPr/>
        <a:lstStyle/>
        <a:p>
          <a:endParaRPr lang="ru-RU"/>
        </a:p>
      </dgm:t>
    </dgm:pt>
    <dgm:pt modelId="{35570A4C-9C71-4E10-ABEE-1690D703453E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90000"/>
            </a:lnSpc>
            <a:spcBef>
              <a:spcPts val="0"/>
            </a:spcBef>
            <a:spcAft>
              <a:spcPts val="504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B0F0"/>
              </a:solidFill>
            </a:rPr>
            <a:t>4. </a:t>
          </a:r>
          <a:r>
            <a:rPr lang="ru-RU" sz="1200" dirty="0" smtClean="0">
              <a:solidFill>
                <a:srgbClr val="00B0F0"/>
              </a:solidFill>
            </a:rPr>
            <a:t>Продажа заказа;</a:t>
          </a:r>
        </a:p>
        <a:p>
          <a:pPr marL="0" marR="0" indent="0" defTabSz="914400" eaLnBrk="1" fontAlgn="auto" latinLnBrk="0" hangingPunct="1">
            <a:lnSpc>
              <a:spcPct val="90000"/>
            </a:lnSpc>
            <a:spcBef>
              <a:spcPts val="0"/>
            </a:spcBef>
            <a:spcAft>
              <a:spcPts val="504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B0F0"/>
              </a:solidFill>
            </a:rPr>
            <a:t>5. Набор персонала;</a:t>
          </a:r>
        </a:p>
        <a:p>
          <a:pPr marL="0" indent="0" defTabSz="914400">
            <a:lnSpc>
              <a:spcPct val="90000"/>
            </a:lnSpc>
            <a:spcBef>
              <a:spcPts val="0"/>
            </a:spcBef>
            <a:spcAft>
              <a:spcPts val="504"/>
            </a:spcAft>
            <a:buNone/>
          </a:pPr>
          <a:r>
            <a:rPr lang="ru-RU" sz="1200" dirty="0" smtClean="0">
              <a:solidFill>
                <a:srgbClr val="00B0F0"/>
              </a:solidFill>
            </a:rPr>
            <a:t>6. Создание мобильного приложения;</a:t>
          </a:r>
        </a:p>
        <a:p>
          <a:pPr marL="0" indent="0" defTabSz="914400">
            <a:lnSpc>
              <a:spcPct val="90000"/>
            </a:lnSpc>
            <a:spcBef>
              <a:spcPts val="0"/>
            </a:spcBef>
            <a:spcAft>
              <a:spcPts val="504"/>
            </a:spcAft>
            <a:buNone/>
          </a:pPr>
          <a:r>
            <a:rPr lang="ru-RU" sz="1200" dirty="0" smtClean="0">
              <a:solidFill>
                <a:srgbClr val="00B0F0"/>
              </a:solidFill>
            </a:rPr>
            <a:t>7. Интеграция с другими системами компании.</a:t>
          </a:r>
        </a:p>
      </dgm:t>
    </dgm:pt>
    <dgm:pt modelId="{32720A31-F8CD-41F2-837F-517B869B27AA}" type="parTrans" cxnId="{56246A77-EFC7-4E81-B54D-0E23C2EBC126}">
      <dgm:prSet/>
      <dgm:spPr/>
      <dgm:t>
        <a:bodyPr/>
        <a:lstStyle/>
        <a:p>
          <a:endParaRPr lang="ru-RU"/>
        </a:p>
      </dgm:t>
    </dgm:pt>
    <dgm:pt modelId="{C51ADCCE-FC82-4EA1-A021-81BD12FC3849}" type="sibTrans" cxnId="{56246A77-EFC7-4E81-B54D-0E23C2EBC126}">
      <dgm:prSet/>
      <dgm:spPr/>
      <dgm:t>
        <a:bodyPr/>
        <a:lstStyle/>
        <a:p>
          <a:endParaRPr lang="ru-RU"/>
        </a:p>
      </dgm:t>
    </dgm:pt>
    <dgm:pt modelId="{E6EDA364-BE6D-4F0B-AC45-810F2DC1E0C6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00B0F0"/>
              </a:solidFill>
            </a:rPr>
            <a:t>8. Тестирование мобильного приложение;</a:t>
          </a:r>
        </a:p>
        <a:p>
          <a:r>
            <a:rPr lang="ru-RU" sz="1200" dirty="0" smtClean="0">
              <a:solidFill>
                <a:srgbClr val="00B0F0"/>
              </a:solidFill>
            </a:rPr>
            <a:t>9. Запуск продукта на предприятии;</a:t>
          </a:r>
        </a:p>
        <a:p>
          <a:r>
            <a:rPr lang="ru-RU" sz="1200" dirty="0" smtClean="0">
              <a:solidFill>
                <a:srgbClr val="00B0F0"/>
              </a:solidFill>
            </a:rPr>
            <a:t>10. </a:t>
          </a:r>
          <a:r>
            <a:rPr lang="ru-RU" sz="1200" dirty="0" smtClean="0">
              <a:solidFill>
                <a:srgbClr val="00B0F0"/>
              </a:solidFill>
            </a:rPr>
            <a:t>Запуск рекламы и иных средств коммерциализации продукта;</a:t>
          </a:r>
          <a:endParaRPr lang="ru-RU" sz="1200" dirty="0" smtClean="0">
            <a:solidFill>
              <a:srgbClr val="00B0F0"/>
            </a:solidFill>
          </a:endParaRPr>
        </a:p>
        <a:p>
          <a:r>
            <a:rPr lang="ru-RU" sz="1200" dirty="0" smtClean="0">
              <a:solidFill>
                <a:srgbClr val="00B0F0"/>
              </a:solidFill>
            </a:rPr>
            <a:t>11. Внедрение в разные подразделения предприятия.</a:t>
          </a:r>
          <a:endParaRPr lang="ru-RU" sz="1200" dirty="0">
            <a:solidFill>
              <a:srgbClr val="00B0F0"/>
            </a:solidFill>
          </a:endParaRPr>
        </a:p>
      </dgm:t>
    </dgm:pt>
    <dgm:pt modelId="{17CC0C35-8A47-441B-BE96-7FFDC13AE4F9}" type="parTrans" cxnId="{BF3E6E89-D89C-4911-85B7-E61A1E8638D3}">
      <dgm:prSet/>
      <dgm:spPr/>
      <dgm:t>
        <a:bodyPr/>
        <a:lstStyle/>
        <a:p>
          <a:endParaRPr lang="ru-RU"/>
        </a:p>
      </dgm:t>
    </dgm:pt>
    <dgm:pt modelId="{48FCDFF4-F06D-4E74-B43B-D309178DC346}" type="sibTrans" cxnId="{BF3E6E89-D89C-4911-85B7-E61A1E8638D3}">
      <dgm:prSet/>
      <dgm:spPr/>
      <dgm:t>
        <a:bodyPr/>
        <a:lstStyle/>
        <a:p>
          <a:endParaRPr lang="ru-RU"/>
        </a:p>
      </dgm:t>
    </dgm:pt>
    <dgm:pt modelId="{30C15C87-A637-43EC-9B31-A9F1D0625EE4}" type="pres">
      <dgm:prSet presAssocID="{1BABC647-5201-4DC9-B57F-F3F2CFE47790}" presName="rootnode" presStyleCnt="0">
        <dgm:presLayoutVars>
          <dgm:chMax/>
          <dgm:chPref/>
          <dgm:dir/>
          <dgm:animLvl val="lvl"/>
        </dgm:presLayoutVars>
      </dgm:prSet>
      <dgm:spPr/>
    </dgm:pt>
    <dgm:pt modelId="{15F24028-FAFE-4040-8C87-C1FCBDA09305}" type="pres">
      <dgm:prSet presAssocID="{D0AE13E0-5C46-4354-8ADA-ACA0ABD459EC}" presName="composite" presStyleCnt="0"/>
      <dgm:spPr/>
    </dgm:pt>
    <dgm:pt modelId="{8F6C891E-EEF0-4437-B269-081CFCB69E03}" type="pres">
      <dgm:prSet presAssocID="{D0AE13E0-5C46-4354-8ADA-ACA0ABD459EC}" presName="LShape" presStyleLbl="alignNode1" presStyleIdx="0" presStyleCnt="5"/>
      <dgm:spPr/>
    </dgm:pt>
    <dgm:pt modelId="{24515EEA-26AB-448D-8FD5-997C186EBE3B}" type="pres">
      <dgm:prSet presAssocID="{D0AE13E0-5C46-4354-8ADA-ACA0ABD459EC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4D7490-B881-4921-8816-30D60DDA6A08}" type="pres">
      <dgm:prSet presAssocID="{D0AE13E0-5C46-4354-8ADA-ACA0ABD459EC}" presName="Triangle" presStyleLbl="alignNode1" presStyleIdx="1" presStyleCnt="5"/>
      <dgm:spPr/>
    </dgm:pt>
    <dgm:pt modelId="{6CC36852-3FE1-41F7-9D1B-767FACDD6C81}" type="pres">
      <dgm:prSet presAssocID="{F20FF932-35B1-457A-85E2-0EF9B7B276B8}" presName="sibTrans" presStyleCnt="0"/>
      <dgm:spPr/>
    </dgm:pt>
    <dgm:pt modelId="{1382BC87-52D6-4BEC-B8BB-109D55DD5E84}" type="pres">
      <dgm:prSet presAssocID="{F20FF932-35B1-457A-85E2-0EF9B7B276B8}" presName="space" presStyleCnt="0"/>
      <dgm:spPr/>
    </dgm:pt>
    <dgm:pt modelId="{82162ABF-AEB8-4BDB-8F5B-F880CD7FD1B5}" type="pres">
      <dgm:prSet presAssocID="{35570A4C-9C71-4E10-ABEE-1690D703453E}" presName="composite" presStyleCnt="0"/>
      <dgm:spPr/>
    </dgm:pt>
    <dgm:pt modelId="{4EFBD1E4-7C14-45F9-B35E-3A4EA41E034C}" type="pres">
      <dgm:prSet presAssocID="{35570A4C-9C71-4E10-ABEE-1690D703453E}" presName="LShape" presStyleLbl="alignNode1" presStyleIdx="2" presStyleCnt="5"/>
      <dgm:spPr/>
    </dgm:pt>
    <dgm:pt modelId="{B15E7AEB-5B79-4F5C-9C30-138B5DF4DA0C}" type="pres">
      <dgm:prSet presAssocID="{35570A4C-9C71-4E10-ABEE-1690D703453E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542CC-D18B-4CF2-969C-D2944B11B19A}" type="pres">
      <dgm:prSet presAssocID="{35570A4C-9C71-4E10-ABEE-1690D703453E}" presName="Triangle" presStyleLbl="alignNode1" presStyleIdx="3" presStyleCnt="5"/>
      <dgm:spPr/>
    </dgm:pt>
    <dgm:pt modelId="{A01CB418-16B6-47FC-8FC4-E018BA73CEB2}" type="pres">
      <dgm:prSet presAssocID="{C51ADCCE-FC82-4EA1-A021-81BD12FC3849}" presName="sibTrans" presStyleCnt="0"/>
      <dgm:spPr/>
    </dgm:pt>
    <dgm:pt modelId="{0506187C-C8F4-4A0B-9EAD-DB0E69D5619A}" type="pres">
      <dgm:prSet presAssocID="{C51ADCCE-FC82-4EA1-A021-81BD12FC3849}" presName="space" presStyleCnt="0"/>
      <dgm:spPr/>
    </dgm:pt>
    <dgm:pt modelId="{0BD7F9CA-69D7-4478-8F2D-80EE8FF0FB7D}" type="pres">
      <dgm:prSet presAssocID="{E6EDA364-BE6D-4F0B-AC45-810F2DC1E0C6}" presName="composite" presStyleCnt="0"/>
      <dgm:spPr/>
    </dgm:pt>
    <dgm:pt modelId="{42607A43-992F-43C4-9D10-53319BBCDD60}" type="pres">
      <dgm:prSet presAssocID="{E6EDA364-BE6D-4F0B-AC45-810F2DC1E0C6}" presName="LShape" presStyleLbl="alignNode1" presStyleIdx="4" presStyleCnt="5"/>
      <dgm:spPr/>
    </dgm:pt>
    <dgm:pt modelId="{75E90192-9AB9-486B-BFE4-415F04015E51}" type="pres">
      <dgm:prSet presAssocID="{E6EDA364-BE6D-4F0B-AC45-810F2DC1E0C6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D46098-39F0-4120-922F-DA9C56548C57}" type="presOf" srcId="{1BABC647-5201-4DC9-B57F-F3F2CFE47790}" destId="{30C15C87-A637-43EC-9B31-A9F1D0625EE4}" srcOrd="0" destOrd="0" presId="urn:microsoft.com/office/officeart/2009/3/layout/StepUpProcess"/>
    <dgm:cxn modelId="{56246A77-EFC7-4E81-B54D-0E23C2EBC126}" srcId="{1BABC647-5201-4DC9-B57F-F3F2CFE47790}" destId="{35570A4C-9C71-4E10-ABEE-1690D703453E}" srcOrd="1" destOrd="0" parTransId="{32720A31-F8CD-41F2-837F-517B869B27AA}" sibTransId="{C51ADCCE-FC82-4EA1-A021-81BD12FC3849}"/>
    <dgm:cxn modelId="{BF3E6E89-D89C-4911-85B7-E61A1E8638D3}" srcId="{1BABC647-5201-4DC9-B57F-F3F2CFE47790}" destId="{E6EDA364-BE6D-4F0B-AC45-810F2DC1E0C6}" srcOrd="2" destOrd="0" parTransId="{17CC0C35-8A47-441B-BE96-7FFDC13AE4F9}" sibTransId="{48FCDFF4-F06D-4E74-B43B-D309178DC346}"/>
    <dgm:cxn modelId="{904A1134-30B3-4B5A-8B75-9018E4846CFB}" srcId="{1BABC647-5201-4DC9-B57F-F3F2CFE47790}" destId="{D0AE13E0-5C46-4354-8ADA-ACA0ABD459EC}" srcOrd="0" destOrd="0" parTransId="{8FE086D7-EA00-41D9-A8D0-ED5A80791641}" sibTransId="{F20FF932-35B1-457A-85E2-0EF9B7B276B8}"/>
    <dgm:cxn modelId="{71707B2A-3A4C-4408-8EFF-C507991F8C9A}" type="presOf" srcId="{35570A4C-9C71-4E10-ABEE-1690D703453E}" destId="{B15E7AEB-5B79-4F5C-9C30-138B5DF4DA0C}" srcOrd="0" destOrd="0" presId="urn:microsoft.com/office/officeart/2009/3/layout/StepUpProcess"/>
    <dgm:cxn modelId="{E4996CB0-FD15-4CDB-9DD5-B06DFA446104}" type="presOf" srcId="{D0AE13E0-5C46-4354-8ADA-ACA0ABD459EC}" destId="{24515EEA-26AB-448D-8FD5-997C186EBE3B}" srcOrd="0" destOrd="0" presId="urn:microsoft.com/office/officeart/2009/3/layout/StepUpProcess"/>
    <dgm:cxn modelId="{B70E6E78-C9DF-4A37-9DD9-DF7A74FE68BF}" type="presOf" srcId="{E6EDA364-BE6D-4F0B-AC45-810F2DC1E0C6}" destId="{75E90192-9AB9-486B-BFE4-415F04015E51}" srcOrd="0" destOrd="0" presId="urn:microsoft.com/office/officeart/2009/3/layout/StepUpProcess"/>
    <dgm:cxn modelId="{B1B161E2-019F-4B72-85D3-C9C835B5F635}" type="presParOf" srcId="{30C15C87-A637-43EC-9B31-A9F1D0625EE4}" destId="{15F24028-FAFE-4040-8C87-C1FCBDA09305}" srcOrd="0" destOrd="0" presId="urn:microsoft.com/office/officeart/2009/3/layout/StepUpProcess"/>
    <dgm:cxn modelId="{94DE07A5-347C-40E8-8A0C-D339CE46F86B}" type="presParOf" srcId="{15F24028-FAFE-4040-8C87-C1FCBDA09305}" destId="{8F6C891E-EEF0-4437-B269-081CFCB69E03}" srcOrd="0" destOrd="0" presId="urn:microsoft.com/office/officeart/2009/3/layout/StepUpProcess"/>
    <dgm:cxn modelId="{80A7539E-72D2-42A7-B114-25D647CFB9BE}" type="presParOf" srcId="{15F24028-FAFE-4040-8C87-C1FCBDA09305}" destId="{24515EEA-26AB-448D-8FD5-997C186EBE3B}" srcOrd="1" destOrd="0" presId="urn:microsoft.com/office/officeart/2009/3/layout/StepUpProcess"/>
    <dgm:cxn modelId="{4298A547-31BC-4795-9A53-5BF34BE29BF4}" type="presParOf" srcId="{15F24028-FAFE-4040-8C87-C1FCBDA09305}" destId="{384D7490-B881-4921-8816-30D60DDA6A08}" srcOrd="2" destOrd="0" presId="urn:microsoft.com/office/officeart/2009/3/layout/StepUpProcess"/>
    <dgm:cxn modelId="{DE82A2B9-3AEB-4D59-89F7-15B1376CB16E}" type="presParOf" srcId="{30C15C87-A637-43EC-9B31-A9F1D0625EE4}" destId="{6CC36852-3FE1-41F7-9D1B-767FACDD6C81}" srcOrd="1" destOrd="0" presId="urn:microsoft.com/office/officeart/2009/3/layout/StepUpProcess"/>
    <dgm:cxn modelId="{A0B3B9F7-DCAC-4B40-AFAF-9CB344E8CB8D}" type="presParOf" srcId="{6CC36852-3FE1-41F7-9D1B-767FACDD6C81}" destId="{1382BC87-52D6-4BEC-B8BB-109D55DD5E84}" srcOrd="0" destOrd="0" presId="urn:microsoft.com/office/officeart/2009/3/layout/StepUpProcess"/>
    <dgm:cxn modelId="{C8A2615D-933E-4CA3-8117-7FE819497568}" type="presParOf" srcId="{30C15C87-A637-43EC-9B31-A9F1D0625EE4}" destId="{82162ABF-AEB8-4BDB-8F5B-F880CD7FD1B5}" srcOrd="2" destOrd="0" presId="urn:microsoft.com/office/officeart/2009/3/layout/StepUpProcess"/>
    <dgm:cxn modelId="{4AAEBF2F-6CE4-4A9F-A660-BA3B4BBDB0FE}" type="presParOf" srcId="{82162ABF-AEB8-4BDB-8F5B-F880CD7FD1B5}" destId="{4EFBD1E4-7C14-45F9-B35E-3A4EA41E034C}" srcOrd="0" destOrd="0" presId="urn:microsoft.com/office/officeart/2009/3/layout/StepUpProcess"/>
    <dgm:cxn modelId="{5FE49647-2F80-40B7-A328-2BE3A81CEF46}" type="presParOf" srcId="{82162ABF-AEB8-4BDB-8F5B-F880CD7FD1B5}" destId="{B15E7AEB-5B79-4F5C-9C30-138B5DF4DA0C}" srcOrd="1" destOrd="0" presId="urn:microsoft.com/office/officeart/2009/3/layout/StepUpProcess"/>
    <dgm:cxn modelId="{2B4110C6-2582-40B2-B8C6-D8F98373E206}" type="presParOf" srcId="{82162ABF-AEB8-4BDB-8F5B-F880CD7FD1B5}" destId="{2BB542CC-D18B-4CF2-969C-D2944B11B19A}" srcOrd="2" destOrd="0" presId="urn:microsoft.com/office/officeart/2009/3/layout/StepUpProcess"/>
    <dgm:cxn modelId="{F469D1F4-EC8A-45C4-819D-E8F0A44D5CE0}" type="presParOf" srcId="{30C15C87-A637-43EC-9B31-A9F1D0625EE4}" destId="{A01CB418-16B6-47FC-8FC4-E018BA73CEB2}" srcOrd="3" destOrd="0" presId="urn:microsoft.com/office/officeart/2009/3/layout/StepUpProcess"/>
    <dgm:cxn modelId="{42D2E002-C453-4E42-84C0-693E09062F0E}" type="presParOf" srcId="{A01CB418-16B6-47FC-8FC4-E018BA73CEB2}" destId="{0506187C-C8F4-4A0B-9EAD-DB0E69D5619A}" srcOrd="0" destOrd="0" presId="urn:microsoft.com/office/officeart/2009/3/layout/StepUpProcess"/>
    <dgm:cxn modelId="{7B7E431C-2199-4198-99D8-92A72A80827C}" type="presParOf" srcId="{30C15C87-A637-43EC-9B31-A9F1D0625EE4}" destId="{0BD7F9CA-69D7-4478-8F2D-80EE8FF0FB7D}" srcOrd="4" destOrd="0" presId="urn:microsoft.com/office/officeart/2009/3/layout/StepUpProcess"/>
    <dgm:cxn modelId="{8D3F9B79-80B7-4208-BFF4-7602C5C64077}" type="presParOf" srcId="{0BD7F9CA-69D7-4478-8F2D-80EE8FF0FB7D}" destId="{42607A43-992F-43C4-9D10-53319BBCDD60}" srcOrd="0" destOrd="0" presId="urn:microsoft.com/office/officeart/2009/3/layout/StepUpProcess"/>
    <dgm:cxn modelId="{D6A29A43-414C-423C-9B3C-5BD6F852529C}" type="presParOf" srcId="{0BD7F9CA-69D7-4478-8F2D-80EE8FF0FB7D}" destId="{75E90192-9AB9-486B-BFE4-415F04015E5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8EF411-7B59-4AE9-BC33-EE8CFC4A2FC6}">
      <dsp:nvSpPr>
        <dsp:cNvPr id="0" name=""/>
        <dsp:cNvSpPr/>
      </dsp:nvSpPr>
      <dsp:spPr>
        <a:xfrm rot="16200000">
          <a:off x="-1272427" y="1958698"/>
          <a:ext cx="2970896" cy="339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99186" bIns="0" numCol="1" spcCol="1270" anchor="t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rgbClr val="002060"/>
              </a:solidFill>
            </a:rPr>
            <a:t>Этап</a:t>
          </a:r>
          <a:endParaRPr lang="ru-RU" sz="2500" kern="1200" dirty="0">
            <a:solidFill>
              <a:srgbClr val="002060"/>
            </a:solidFill>
          </a:endParaRPr>
        </a:p>
      </dsp:txBody>
      <dsp:txXfrm>
        <a:off x="-1272427" y="1958698"/>
        <a:ext cx="2970896" cy="339233"/>
      </dsp:txXfrm>
    </dsp:sp>
    <dsp:sp modelId="{133CBA02-AA94-4B33-BCC5-7C1EA9549DF8}">
      <dsp:nvSpPr>
        <dsp:cNvPr id="0" name=""/>
        <dsp:cNvSpPr/>
      </dsp:nvSpPr>
      <dsp:spPr>
        <a:xfrm>
          <a:off x="382637" y="642867"/>
          <a:ext cx="1689744" cy="29708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99186" rIns="64008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</a:rPr>
            <a:t>Разработка алгоритмов машинного обучения для определения оптимального распределения локомотивных бригад по задачам и маршрутам.</a:t>
          </a:r>
          <a:endParaRPr lang="ru-RU" sz="900" kern="1200" dirty="0">
            <a:solidFill>
              <a:schemeClr val="bg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>
            <a:solidFill>
              <a:schemeClr val="bg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</a:rPr>
            <a:t>Разработка системы навигации и маршрутизации, позволяющей оптимально планировать маршруты для локомотивных бригад.</a:t>
          </a:r>
          <a:endParaRPr lang="ru-RU" sz="900" kern="1200" dirty="0">
            <a:solidFill>
              <a:schemeClr val="bg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>
            <a:solidFill>
              <a:schemeClr val="bg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</a:rPr>
            <a:t>Разработка системы безопасности, включающей функции автоматического контроля за соблюдением рабочего времени и требований безопасности при выполнении задач.</a:t>
          </a:r>
          <a:endParaRPr lang="ru-RU" sz="900" kern="1200" dirty="0">
            <a:solidFill>
              <a:schemeClr val="bg1"/>
            </a:solidFill>
          </a:endParaRPr>
        </a:p>
      </dsp:txBody>
      <dsp:txXfrm>
        <a:off x="382637" y="642867"/>
        <a:ext cx="1689744" cy="2970896"/>
      </dsp:txXfrm>
    </dsp:sp>
    <dsp:sp modelId="{1FCD03F4-0742-44F7-9426-3E999C1FBA4B}">
      <dsp:nvSpPr>
        <dsp:cNvPr id="0" name=""/>
        <dsp:cNvSpPr/>
      </dsp:nvSpPr>
      <dsp:spPr>
        <a:xfrm>
          <a:off x="43403" y="195078"/>
          <a:ext cx="678467" cy="67846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6C2A4F-A5C2-41A7-A1E8-162C89BA6A0A}">
      <dsp:nvSpPr>
        <dsp:cNvPr id="0" name=""/>
        <dsp:cNvSpPr/>
      </dsp:nvSpPr>
      <dsp:spPr>
        <a:xfrm rot="16200000">
          <a:off x="1194386" y="1958698"/>
          <a:ext cx="2970896" cy="339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99186" bIns="0" numCol="1" spcCol="1270" anchor="t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rgbClr val="002060"/>
              </a:solidFill>
            </a:rPr>
            <a:t>Этап</a:t>
          </a:r>
          <a:endParaRPr lang="ru-RU" sz="2500" kern="1200" dirty="0">
            <a:solidFill>
              <a:srgbClr val="002060"/>
            </a:solidFill>
          </a:endParaRPr>
        </a:p>
      </dsp:txBody>
      <dsp:txXfrm>
        <a:off x="1194386" y="1958698"/>
        <a:ext cx="2970896" cy="339233"/>
      </dsp:txXfrm>
    </dsp:sp>
    <dsp:sp modelId="{E5AB7102-486C-4BF7-BD97-7C19204DCA95}">
      <dsp:nvSpPr>
        <dsp:cNvPr id="0" name=""/>
        <dsp:cNvSpPr/>
      </dsp:nvSpPr>
      <dsp:spPr>
        <a:xfrm>
          <a:off x="2849451" y="642867"/>
          <a:ext cx="1689744" cy="29708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299186" rIns="85344" bIns="85344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</a:rPr>
            <a:t>Создание базы данных с информацией о локомотивных бригадах, включающей данные о квалификации, опыте работы, рабочем времени и других параметрах.</a:t>
          </a:r>
          <a:endParaRPr lang="ru-RU" sz="900" kern="1200" dirty="0">
            <a:solidFill>
              <a:schemeClr val="bg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>
            <a:solidFill>
              <a:schemeClr val="bg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</a:rPr>
            <a:t>Создание пользовательского интерфейса для удобного взаимодействия с системой, включающего функции планирования задач, контроля выполнения, отчетности и аналитики.</a:t>
          </a:r>
          <a:endParaRPr lang="ru-RU" sz="900" kern="1200" dirty="0">
            <a:solidFill>
              <a:schemeClr val="bg1"/>
            </a:solidFill>
          </a:endParaRPr>
        </a:p>
      </dsp:txBody>
      <dsp:txXfrm>
        <a:off x="2849451" y="642867"/>
        <a:ext cx="1689744" cy="2970896"/>
      </dsp:txXfrm>
    </dsp:sp>
    <dsp:sp modelId="{BE695035-FD8B-40CF-B63B-09F1BD0EB3BB}">
      <dsp:nvSpPr>
        <dsp:cNvPr id="0" name=""/>
        <dsp:cNvSpPr/>
      </dsp:nvSpPr>
      <dsp:spPr>
        <a:xfrm>
          <a:off x="2510217" y="195078"/>
          <a:ext cx="678467" cy="67846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517BD-614F-437A-8888-33D32722F92B}">
      <dsp:nvSpPr>
        <dsp:cNvPr id="0" name=""/>
        <dsp:cNvSpPr/>
      </dsp:nvSpPr>
      <dsp:spPr>
        <a:xfrm rot="16200000">
          <a:off x="3661199" y="1958698"/>
          <a:ext cx="2970896" cy="339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99186" bIns="0" numCol="1" spcCol="1270" anchor="t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rgbClr val="002060"/>
              </a:solidFill>
            </a:rPr>
            <a:t>Этап</a:t>
          </a:r>
          <a:endParaRPr lang="ru-RU" sz="2500" kern="1200" dirty="0">
            <a:solidFill>
              <a:srgbClr val="002060"/>
            </a:solidFill>
          </a:endParaRPr>
        </a:p>
      </dsp:txBody>
      <dsp:txXfrm>
        <a:off x="3661199" y="1958698"/>
        <a:ext cx="2970896" cy="339233"/>
      </dsp:txXfrm>
    </dsp:sp>
    <dsp:sp modelId="{BDADB611-B7D3-48B6-99EF-F335587D611B}">
      <dsp:nvSpPr>
        <dsp:cNvPr id="0" name=""/>
        <dsp:cNvSpPr/>
      </dsp:nvSpPr>
      <dsp:spPr>
        <a:xfrm>
          <a:off x="5316265" y="642867"/>
          <a:ext cx="1689744" cy="29708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299186" rIns="85344" bIns="85344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</a:rPr>
            <a:t>Интеграция с другими системами управления железнодорожным транспортом для получения актуальной информации о состоянии инфраструктуры и расписаниях движения поездов.</a:t>
          </a:r>
          <a:endParaRPr lang="ru-RU" sz="900" kern="1200" dirty="0">
            <a:solidFill>
              <a:schemeClr val="bg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>
            <a:solidFill>
              <a:schemeClr val="bg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</a:rPr>
            <a:t>Тестирование и оптимизация системы на основе обратной связи от пользователей и анализа данных о производительности и эффективности работы локомотивных бригад.</a:t>
          </a:r>
          <a:endParaRPr lang="ru-RU" sz="900" kern="1200" dirty="0">
            <a:solidFill>
              <a:schemeClr val="bg1"/>
            </a:solidFill>
          </a:endParaRPr>
        </a:p>
      </dsp:txBody>
      <dsp:txXfrm>
        <a:off x="5316265" y="642867"/>
        <a:ext cx="1689744" cy="2970896"/>
      </dsp:txXfrm>
    </dsp:sp>
    <dsp:sp modelId="{C1B58519-9849-47D2-BF77-19450439003D}">
      <dsp:nvSpPr>
        <dsp:cNvPr id="0" name=""/>
        <dsp:cNvSpPr/>
      </dsp:nvSpPr>
      <dsp:spPr>
        <a:xfrm>
          <a:off x="4860178" y="188035"/>
          <a:ext cx="678467" cy="67846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6C891E-EEF0-4437-B269-081CFCB69E03}">
      <dsp:nvSpPr>
        <dsp:cNvPr id="0" name=""/>
        <dsp:cNvSpPr/>
      </dsp:nvSpPr>
      <dsp:spPr>
        <a:xfrm rot="5400000">
          <a:off x="326718" y="938448"/>
          <a:ext cx="979214" cy="162939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515EEA-26AB-448D-8FD5-997C186EBE3B}">
      <dsp:nvSpPr>
        <dsp:cNvPr id="0" name=""/>
        <dsp:cNvSpPr/>
      </dsp:nvSpPr>
      <dsp:spPr>
        <a:xfrm>
          <a:off x="163263" y="1425285"/>
          <a:ext cx="1471023" cy="1289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B0F0"/>
              </a:solidFill>
              <a:latin typeface="+mn-lt"/>
            </a:rPr>
            <a:t>1. Сбор и анализ информации;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B0F0"/>
              </a:solidFill>
              <a:latin typeface="+mn-lt"/>
            </a:rPr>
            <a:t>2. Обработка данных, формирование структуры задач;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B0F0"/>
              </a:solidFill>
              <a:latin typeface="+mn-lt"/>
            </a:rPr>
            <a:t>3. Создание технической карты.</a:t>
          </a:r>
          <a:endParaRPr lang="ru-RU" sz="1200" kern="1200" dirty="0">
            <a:solidFill>
              <a:srgbClr val="00B0F0"/>
            </a:solidFill>
            <a:latin typeface="+mn-lt"/>
          </a:endParaRPr>
        </a:p>
      </dsp:txBody>
      <dsp:txXfrm>
        <a:off x="163263" y="1425285"/>
        <a:ext cx="1471023" cy="1289438"/>
      </dsp:txXfrm>
    </dsp:sp>
    <dsp:sp modelId="{384D7490-B881-4921-8816-30D60DDA6A08}">
      <dsp:nvSpPr>
        <dsp:cNvPr id="0" name=""/>
        <dsp:cNvSpPr/>
      </dsp:nvSpPr>
      <dsp:spPr>
        <a:xfrm>
          <a:off x="1356734" y="818490"/>
          <a:ext cx="277551" cy="27755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FBD1E4-7C14-45F9-B35E-3A4EA41E034C}">
      <dsp:nvSpPr>
        <dsp:cNvPr id="0" name=""/>
        <dsp:cNvSpPr/>
      </dsp:nvSpPr>
      <dsp:spPr>
        <a:xfrm rot="5400000">
          <a:off x="2127538" y="492833"/>
          <a:ext cx="979214" cy="162939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E7AEB-5B79-4F5C-9C30-138B5DF4DA0C}">
      <dsp:nvSpPr>
        <dsp:cNvPr id="0" name=""/>
        <dsp:cNvSpPr/>
      </dsp:nvSpPr>
      <dsp:spPr>
        <a:xfrm>
          <a:off x="1964083" y="979670"/>
          <a:ext cx="1471023" cy="1289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504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B0F0"/>
              </a:solidFill>
            </a:rPr>
            <a:t>4. </a:t>
          </a:r>
          <a:r>
            <a:rPr lang="ru-RU" sz="1200" kern="1200" dirty="0" smtClean="0">
              <a:solidFill>
                <a:srgbClr val="00B0F0"/>
              </a:solidFill>
            </a:rPr>
            <a:t>Продажа заказа;</a:t>
          </a:r>
        </a:p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504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B0F0"/>
              </a:solidFill>
            </a:rPr>
            <a:t>5. Набор персонала;</a:t>
          </a:r>
        </a:p>
        <a:p>
          <a:pPr marL="0" lvl="0" indent="0" algn="l" defTabSz="914400">
            <a:lnSpc>
              <a:spcPct val="90000"/>
            </a:lnSpc>
            <a:spcBef>
              <a:spcPct val="0"/>
            </a:spcBef>
            <a:spcAft>
              <a:spcPts val="504"/>
            </a:spcAft>
            <a:buNone/>
          </a:pPr>
          <a:r>
            <a:rPr lang="ru-RU" sz="1200" kern="1200" dirty="0" smtClean="0">
              <a:solidFill>
                <a:srgbClr val="00B0F0"/>
              </a:solidFill>
            </a:rPr>
            <a:t>6. Создание мобильного приложения;</a:t>
          </a:r>
        </a:p>
        <a:p>
          <a:pPr marL="0" lvl="0" indent="0" algn="l" defTabSz="914400">
            <a:lnSpc>
              <a:spcPct val="90000"/>
            </a:lnSpc>
            <a:spcBef>
              <a:spcPct val="0"/>
            </a:spcBef>
            <a:spcAft>
              <a:spcPts val="504"/>
            </a:spcAft>
            <a:buNone/>
          </a:pPr>
          <a:r>
            <a:rPr lang="ru-RU" sz="1200" kern="1200" dirty="0" smtClean="0">
              <a:solidFill>
                <a:srgbClr val="00B0F0"/>
              </a:solidFill>
            </a:rPr>
            <a:t>7. Интеграция с другими системами компании.</a:t>
          </a:r>
        </a:p>
      </dsp:txBody>
      <dsp:txXfrm>
        <a:off x="1964083" y="979670"/>
        <a:ext cx="1471023" cy="1289438"/>
      </dsp:txXfrm>
    </dsp:sp>
    <dsp:sp modelId="{2BB542CC-D18B-4CF2-969C-D2944B11B19A}">
      <dsp:nvSpPr>
        <dsp:cNvPr id="0" name=""/>
        <dsp:cNvSpPr/>
      </dsp:nvSpPr>
      <dsp:spPr>
        <a:xfrm>
          <a:off x="3157555" y="372876"/>
          <a:ext cx="277551" cy="27755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607A43-992F-43C4-9D10-53319BBCDD60}">
      <dsp:nvSpPr>
        <dsp:cNvPr id="0" name=""/>
        <dsp:cNvSpPr/>
      </dsp:nvSpPr>
      <dsp:spPr>
        <a:xfrm rot="5400000">
          <a:off x="3928358" y="47218"/>
          <a:ext cx="979214" cy="162939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E90192-9AB9-486B-BFE4-415F04015E51}">
      <dsp:nvSpPr>
        <dsp:cNvPr id="0" name=""/>
        <dsp:cNvSpPr/>
      </dsp:nvSpPr>
      <dsp:spPr>
        <a:xfrm>
          <a:off x="3764903" y="534055"/>
          <a:ext cx="1471023" cy="1289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B0F0"/>
              </a:solidFill>
            </a:rPr>
            <a:t>8. Тестирование мобильного приложение;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B0F0"/>
              </a:solidFill>
            </a:rPr>
            <a:t>9. Запуск продукта на предприятии;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B0F0"/>
              </a:solidFill>
            </a:rPr>
            <a:t>10. </a:t>
          </a:r>
          <a:r>
            <a:rPr lang="ru-RU" sz="1200" kern="1200" dirty="0" smtClean="0">
              <a:solidFill>
                <a:srgbClr val="00B0F0"/>
              </a:solidFill>
            </a:rPr>
            <a:t>Запуск рекламы и иных средств коммерциализации продукта;</a:t>
          </a:r>
          <a:endParaRPr lang="ru-RU" sz="1200" kern="1200" dirty="0" smtClean="0">
            <a:solidFill>
              <a:srgbClr val="00B0F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B0F0"/>
              </a:solidFill>
            </a:rPr>
            <a:t>11. Внедрение в разные подразделения предприятия.</a:t>
          </a:r>
          <a:endParaRPr lang="ru-RU" sz="1200" kern="1200" dirty="0">
            <a:solidFill>
              <a:srgbClr val="00B0F0"/>
            </a:solidFill>
          </a:endParaRPr>
        </a:p>
      </dsp:txBody>
      <dsp:txXfrm>
        <a:off x="3764903" y="534055"/>
        <a:ext cx="1471023" cy="12894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349900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8a4e061095_9_75:notes"/>
          <p:cNvSpPr txBox="1">
            <a:spLocks noGrp="1"/>
          </p:cNvSpPr>
          <p:nvPr>
            <p:ph type="body" idx="1"/>
          </p:nvPr>
        </p:nvSpPr>
        <p:spPr>
          <a:xfrm>
            <a:off x="685801" y="4400555"/>
            <a:ext cx="5486400" cy="36004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18a4e061095_9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1816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8a4e061095_7_26:notes"/>
          <p:cNvSpPr txBox="1">
            <a:spLocks noGrp="1"/>
          </p:cNvSpPr>
          <p:nvPr>
            <p:ph type="body" idx="1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18a4e061095_7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4676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8a4e061095_7_26:notes"/>
          <p:cNvSpPr txBox="1">
            <a:spLocks noGrp="1"/>
          </p:cNvSpPr>
          <p:nvPr>
            <p:ph type="body" idx="1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4" name="Google Shape;144;g18a4e061095_7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7466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98a19946b5_2_95:notes"/>
          <p:cNvSpPr txBox="1">
            <a:spLocks noGrp="1"/>
          </p:cNvSpPr>
          <p:nvPr>
            <p:ph type="body" idx="1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g198a19946b5_2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9671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9488f8415e_9_0:notes"/>
          <p:cNvSpPr txBox="1">
            <a:spLocks noGrp="1"/>
          </p:cNvSpPr>
          <p:nvPr>
            <p:ph type="body" idx="1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g19488f8415e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1339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91bfc3954b_0_10:notes"/>
          <p:cNvSpPr txBox="1">
            <a:spLocks noGrp="1"/>
          </p:cNvSpPr>
          <p:nvPr>
            <p:ph type="body" idx="1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191bfc3954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4903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8a4e061095_7_0:notes"/>
          <p:cNvSpPr txBox="1">
            <a:spLocks noGrp="1"/>
          </p:cNvSpPr>
          <p:nvPr>
            <p:ph type="body" idx="1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18a4e061095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4482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9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Data" Target="../diagrams/data1.xml"/><Relationship Id="rId5" Type="http://schemas.openxmlformats.org/officeDocument/2006/relationships/image" Target="../media/image7.png"/><Relationship Id="rId10" Type="http://schemas.microsoft.com/office/2007/relationships/diagramDrawing" Target="../diagrams/drawing1.xml"/><Relationship Id="rId4" Type="http://schemas.microsoft.com/office/2007/relationships/hdphoto" Target="../media/hdphoto1.wdp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1746" y="910855"/>
            <a:ext cx="2005361" cy="1786731"/>
          </a:xfrm>
          <a:prstGeom prst="rect">
            <a:avLst/>
          </a:prstGeom>
          <a:solidFill>
            <a:srgbClr val="0070C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9" name="Google Shape;129;p25"/>
          <p:cNvPicPr preferRelativeResize="0"/>
          <p:nvPr/>
        </p:nvPicPr>
        <p:blipFill rotWithShape="1">
          <a:blip r:embed="rId3">
            <a:alphaModFix/>
          </a:blip>
          <a:srcRect l="71540" t="60106" r="5844" b="22243"/>
          <a:stretch/>
        </p:blipFill>
        <p:spPr>
          <a:xfrm>
            <a:off x="366477" y="4537334"/>
            <a:ext cx="939018" cy="412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4">
            <a:alphaModFix/>
          </a:blip>
          <a:srcRect l="8889" t="27854" r="8546" b="27627"/>
          <a:stretch/>
        </p:blipFill>
        <p:spPr>
          <a:xfrm>
            <a:off x="1514263" y="4526783"/>
            <a:ext cx="1487660" cy="4527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" name="Google Shape;131;p25"/>
          <p:cNvCxnSpPr/>
          <p:nvPr/>
        </p:nvCxnSpPr>
        <p:spPr>
          <a:xfrm>
            <a:off x="366477" y="4403855"/>
            <a:ext cx="8672732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2" name="Google Shape;132;p25"/>
          <p:cNvPicPr preferRelativeResize="0"/>
          <p:nvPr/>
        </p:nvPicPr>
        <p:blipFill rotWithShape="1">
          <a:blip r:embed="rId5">
            <a:alphaModFix/>
          </a:blip>
          <a:srcRect l="9590" t="27961" r="9179" b="30500"/>
          <a:stretch/>
        </p:blipFill>
        <p:spPr>
          <a:xfrm>
            <a:off x="3251532" y="4585936"/>
            <a:ext cx="1187132" cy="404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/>
          <p:cNvPicPr preferRelativeResize="0"/>
          <p:nvPr/>
        </p:nvPicPr>
        <p:blipFill rotWithShape="1">
          <a:blip r:embed="rId6">
            <a:alphaModFix/>
          </a:blip>
          <a:srcRect l="4363"/>
          <a:stretch/>
        </p:blipFill>
        <p:spPr>
          <a:xfrm>
            <a:off x="4756009" y="4524542"/>
            <a:ext cx="1601334" cy="55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/>
          <p:cNvPicPr preferRelativeResize="0"/>
          <p:nvPr/>
        </p:nvPicPr>
        <p:blipFill rotWithShape="1">
          <a:blip r:embed="rId7">
            <a:alphaModFix/>
          </a:blip>
          <a:srcRect l="18583" t="33231" r="18083" b="27590"/>
          <a:stretch/>
        </p:blipFill>
        <p:spPr>
          <a:xfrm>
            <a:off x="6774878" y="4552891"/>
            <a:ext cx="1040189" cy="470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/>
          <p:cNvPicPr preferRelativeResize="0"/>
          <p:nvPr/>
        </p:nvPicPr>
        <p:blipFill rotWithShape="1">
          <a:blip r:embed="rId8">
            <a:alphaModFix/>
          </a:blip>
          <a:srcRect b="6586"/>
          <a:stretch/>
        </p:blipFill>
        <p:spPr>
          <a:xfrm>
            <a:off x="8132412" y="4438188"/>
            <a:ext cx="655985" cy="6299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6" name="Google Shape;136;p25"/>
          <p:cNvCxnSpPr/>
          <p:nvPr/>
        </p:nvCxnSpPr>
        <p:spPr>
          <a:xfrm rot="10800000" flipH="1">
            <a:off x="295132" y="683075"/>
            <a:ext cx="7669906" cy="1481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267192" y="152161"/>
            <a:ext cx="6508440" cy="53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 i="0" u="none" strike="noStrike" cap="none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sz="11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sz="1100" dirty="0"/>
          </a:p>
        </p:txBody>
      </p:sp>
      <p:pic>
        <p:nvPicPr>
          <p:cNvPr id="138" name="Google Shape;138;p25"/>
          <p:cNvPicPr preferRelativeResize="0"/>
          <p:nvPr/>
        </p:nvPicPr>
        <p:blipFill rotWithShape="1">
          <a:blip r:embed="rId9">
            <a:alphaModFix/>
          </a:blip>
          <a:srcRect l="26146" t="11764" r="26646" b="38265"/>
          <a:stretch/>
        </p:blipFill>
        <p:spPr>
          <a:xfrm>
            <a:off x="7331994" y="36253"/>
            <a:ext cx="1764341" cy="10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5"/>
          <p:cNvSpPr txBox="1"/>
          <p:nvPr/>
        </p:nvSpPr>
        <p:spPr>
          <a:xfrm flipH="1">
            <a:off x="3001922" y="1723451"/>
            <a:ext cx="5938146" cy="11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/>
            <a:r>
              <a:rPr lang="ru-RU" sz="2800" b="1" dirty="0">
                <a:solidFill>
                  <a:srgbClr val="002060"/>
                </a:solidFill>
              </a:rPr>
              <a:t>Цифровой </a:t>
            </a:r>
            <a:r>
              <a:rPr lang="ru-RU" sz="2800" b="1" dirty="0" smtClean="0">
                <a:solidFill>
                  <a:srgbClr val="002060"/>
                </a:solidFill>
              </a:rPr>
              <a:t>помощник</a:t>
            </a:r>
          </a:p>
          <a:p>
            <a:pPr lvl="0"/>
            <a:r>
              <a:rPr lang="ru-RU" sz="2800" dirty="0" smtClean="0">
                <a:solidFill>
                  <a:srgbClr val="0070C0"/>
                </a:solidFill>
              </a:rPr>
              <a:t>«</a:t>
            </a:r>
            <a:r>
              <a:rPr lang="ru-RU" sz="2800" dirty="0">
                <a:solidFill>
                  <a:srgbClr val="0070C0"/>
                </a:solidFill>
              </a:rPr>
              <a:t>Нарядчик локомотивных бригад»</a:t>
            </a:r>
            <a:r>
              <a:rPr lang="ru" sz="32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" sz="32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1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5"/>
          <p:cNvSpPr txBox="1"/>
          <p:nvPr/>
        </p:nvSpPr>
        <p:spPr>
          <a:xfrm flipH="1">
            <a:off x="3056816" y="3208834"/>
            <a:ext cx="4962600" cy="9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dirty="0">
                <a:solidFill>
                  <a:schemeClr val="accent1"/>
                </a:solidFill>
                <a:latin typeface="+mj-lt"/>
                <a:ea typeface="Verdana"/>
                <a:cs typeface="Verdana"/>
                <a:sym typeface="Verdana"/>
              </a:rPr>
              <a:t>Руководитель проекта</a:t>
            </a:r>
            <a:endParaRPr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-RU" sz="1700" b="1" dirty="0" smtClean="0">
                <a:solidFill>
                  <a:srgbClr val="002060"/>
                </a:solidFill>
                <a:latin typeface="+mj-lt"/>
                <a:ea typeface="Verdana"/>
                <a:cs typeface="Verdana"/>
                <a:sym typeface="Verdana"/>
              </a:rPr>
              <a:t>Шишкова Наталья</a:t>
            </a:r>
            <a:endParaRPr sz="1700" b="1" dirty="0">
              <a:solidFill>
                <a:srgbClr val="002060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1700" b="1" dirty="0">
                <a:solidFill>
                  <a:srgbClr val="002060"/>
                </a:solidFill>
                <a:latin typeface="+mj-lt"/>
                <a:ea typeface="Verdana"/>
                <a:cs typeface="Verdana"/>
                <a:sym typeface="Verdana"/>
              </a:rPr>
              <a:t>студент группы УПп. </a:t>
            </a:r>
            <a:r>
              <a:rPr lang="ru" sz="1700" b="1" dirty="0" smtClean="0">
                <a:solidFill>
                  <a:srgbClr val="002060"/>
                </a:solidFill>
                <a:latin typeface="+mj-lt"/>
                <a:ea typeface="Verdana"/>
                <a:cs typeface="Verdana"/>
                <a:sym typeface="Verdana"/>
              </a:rPr>
              <a:t>1-20-1</a:t>
            </a:r>
            <a:endParaRPr sz="1700" b="1" dirty="0">
              <a:solidFill>
                <a:srgbClr val="002060"/>
              </a:solidFill>
              <a:latin typeface="+mj-lt"/>
              <a:ea typeface="Verdana"/>
              <a:cs typeface="Verdana"/>
              <a:sym typeface="Verdana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76" y="1086778"/>
            <a:ext cx="2391238" cy="31045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6" name="Google Shape;146;p26"/>
          <p:cNvCxnSpPr/>
          <p:nvPr/>
        </p:nvCxnSpPr>
        <p:spPr>
          <a:xfrm rot="10800000" flipH="1">
            <a:off x="295132" y="683191"/>
            <a:ext cx="7669800" cy="14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7" name="Google Shape;147;p26"/>
          <p:cNvSpPr txBox="1"/>
          <p:nvPr/>
        </p:nvSpPr>
        <p:spPr>
          <a:xfrm>
            <a:off x="267192" y="152161"/>
            <a:ext cx="65085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sz="1100"/>
          </a:p>
        </p:txBody>
      </p:sp>
      <p:pic>
        <p:nvPicPr>
          <p:cNvPr id="148" name="Google Shape;148;p26"/>
          <p:cNvPicPr preferRelativeResize="0"/>
          <p:nvPr/>
        </p:nvPicPr>
        <p:blipFill rotWithShape="1">
          <a:blip r:embed="rId3">
            <a:alphaModFix/>
          </a:blip>
          <a:srcRect l="26143" t="11762" r="26648" b="38267"/>
          <a:stretch/>
        </p:blipFill>
        <p:spPr>
          <a:xfrm>
            <a:off x="7331994" y="36253"/>
            <a:ext cx="1764344" cy="10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Oval 4"/>
          <p:cNvSpPr/>
          <p:nvPr/>
        </p:nvSpPr>
        <p:spPr>
          <a:xfrm>
            <a:off x="137792" y="1330098"/>
            <a:ext cx="3303229" cy="3304088"/>
          </a:xfrm>
          <a:prstGeom prst="ellipse">
            <a:avLst/>
          </a:prstGeom>
          <a:solidFill>
            <a:srgbClr val="002060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sz="3200" dirty="0">
              <a:solidFill>
                <a:srgbClr val="002060"/>
              </a:solidFill>
              <a:latin typeface="Montserrat Light" charset="0"/>
            </a:endParaRPr>
          </a:p>
        </p:txBody>
      </p:sp>
      <p:sp>
        <p:nvSpPr>
          <p:cNvPr id="35" name="Oval 5"/>
          <p:cNvSpPr/>
          <p:nvPr/>
        </p:nvSpPr>
        <p:spPr>
          <a:xfrm>
            <a:off x="2912097" y="1362647"/>
            <a:ext cx="3303229" cy="3304088"/>
          </a:xfrm>
          <a:prstGeom prst="ellipse">
            <a:avLst/>
          </a:prstGeom>
          <a:solidFill>
            <a:srgbClr val="0070C0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Montserrat Light" charset="0"/>
            </a:endParaRPr>
          </a:p>
        </p:txBody>
      </p:sp>
      <p:sp>
        <p:nvSpPr>
          <p:cNvPr id="36" name="Oval 6"/>
          <p:cNvSpPr/>
          <p:nvPr/>
        </p:nvSpPr>
        <p:spPr>
          <a:xfrm>
            <a:off x="5576309" y="1330098"/>
            <a:ext cx="3303229" cy="3304088"/>
          </a:xfrm>
          <a:prstGeom prst="ellipse">
            <a:avLst/>
          </a:prstGeom>
          <a:solidFill>
            <a:srgbClr val="00B0F0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Montserrat Light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52665" y="1409251"/>
            <a:ext cx="1473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 smtClean="0">
                <a:solidFill>
                  <a:srgbClr val="00B0F0"/>
                </a:solidFill>
                <a:latin typeface="Montserrat" charset="0"/>
                <a:ea typeface="Montserrat" charset="0"/>
                <a:cs typeface="Montserrat" charset="0"/>
              </a:rPr>
              <a:t>Проблема</a:t>
            </a:r>
            <a:endParaRPr lang="en-US" sz="2400" spc="300" dirty="0">
              <a:solidFill>
                <a:srgbClr val="00B0F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31C9F697-B09C-4BB1-95FA-F1E0FFA16DC6}"/>
              </a:ext>
            </a:extLst>
          </p:cNvPr>
          <p:cNvSpPr txBox="1"/>
          <p:nvPr/>
        </p:nvSpPr>
        <p:spPr>
          <a:xfrm>
            <a:off x="337546" y="1985715"/>
            <a:ext cx="2743200" cy="1992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50" b="1" dirty="0">
                <a:solidFill>
                  <a:srgbClr val="00B0F0"/>
                </a:solidFill>
              </a:rPr>
              <a:t>Разработка графиков</a:t>
            </a:r>
            <a:r>
              <a:rPr lang="ru-RU" sz="950" dirty="0">
                <a:solidFill>
                  <a:srgbClr val="00B0F0"/>
                </a:solidFill>
              </a:rPr>
              <a:t> работы локомотивных бригад занимает </a:t>
            </a:r>
            <a:r>
              <a:rPr lang="ru-RU" sz="950" b="1" dirty="0">
                <a:solidFill>
                  <a:srgbClr val="00B0F0"/>
                </a:solidFill>
              </a:rPr>
              <a:t>большой</a:t>
            </a:r>
            <a:r>
              <a:rPr lang="ru-RU" sz="950" dirty="0">
                <a:solidFill>
                  <a:srgbClr val="00B0F0"/>
                </a:solidFill>
              </a:rPr>
              <a:t> </a:t>
            </a:r>
            <a:r>
              <a:rPr lang="ru-RU" sz="950" b="1" dirty="0">
                <a:solidFill>
                  <a:srgbClr val="00B0F0"/>
                </a:solidFill>
              </a:rPr>
              <a:t>объем рабочего </a:t>
            </a:r>
            <a:r>
              <a:rPr lang="ru-RU" sz="950" b="1" dirty="0" smtClean="0">
                <a:solidFill>
                  <a:srgbClr val="00B0F0"/>
                </a:solidFill>
              </a:rPr>
              <a:t>времени</a:t>
            </a:r>
            <a:r>
              <a:rPr lang="ru-RU" sz="950" dirty="0" smtClean="0">
                <a:solidFill>
                  <a:srgbClr val="00B0F0"/>
                </a:solidFill>
              </a:rPr>
              <a:t>.</a:t>
            </a:r>
            <a:endParaRPr lang="ru-RU" sz="950" dirty="0">
              <a:solidFill>
                <a:srgbClr val="00B0F0"/>
              </a:solidFill>
            </a:endParaRPr>
          </a:p>
          <a:p>
            <a:endParaRPr lang="ru-RU" sz="950" dirty="0" smtClean="0">
              <a:solidFill>
                <a:srgbClr val="00B0F0"/>
              </a:solidFill>
            </a:endParaRPr>
          </a:p>
          <a:p>
            <a:r>
              <a:rPr lang="ru-RU" sz="950" b="1" dirty="0" smtClean="0">
                <a:solidFill>
                  <a:srgbClr val="00B0F0"/>
                </a:solidFill>
              </a:rPr>
              <a:t>Оценить</a:t>
            </a:r>
            <a:r>
              <a:rPr lang="ru-RU" sz="950" dirty="0" smtClean="0">
                <a:solidFill>
                  <a:srgbClr val="00B0F0"/>
                </a:solidFill>
              </a:rPr>
              <a:t> </a:t>
            </a:r>
            <a:r>
              <a:rPr lang="ru-RU" sz="950" b="1" dirty="0">
                <a:solidFill>
                  <a:srgbClr val="00B0F0"/>
                </a:solidFill>
              </a:rPr>
              <a:t>разработанный график </a:t>
            </a:r>
            <a:r>
              <a:rPr lang="ru-RU" sz="950" dirty="0">
                <a:solidFill>
                  <a:srgbClr val="00B0F0"/>
                </a:solidFill>
              </a:rPr>
              <a:t>на его оптимальность достаточно сложно, также сложно </a:t>
            </a:r>
            <a:r>
              <a:rPr lang="ru-RU" sz="950" b="1" dirty="0">
                <a:solidFill>
                  <a:srgbClr val="00B0F0"/>
                </a:solidFill>
              </a:rPr>
              <a:t>оценить и найти резервы</a:t>
            </a:r>
            <a:r>
              <a:rPr lang="ru-RU" sz="950" dirty="0">
                <a:solidFill>
                  <a:srgbClr val="00B0F0"/>
                </a:solidFill>
              </a:rPr>
              <a:t>, которые возможно использовать для снижения часов работы локомотивных </a:t>
            </a:r>
            <a:r>
              <a:rPr lang="ru-RU" sz="950" dirty="0" smtClean="0">
                <a:solidFill>
                  <a:srgbClr val="00B0F0"/>
                </a:solidFill>
              </a:rPr>
              <a:t>бригад.</a:t>
            </a:r>
          </a:p>
          <a:p>
            <a:endParaRPr lang="ru-RU" sz="950" dirty="0" smtClean="0">
              <a:solidFill>
                <a:srgbClr val="00B0F0"/>
              </a:solidFill>
            </a:endParaRPr>
          </a:p>
          <a:p>
            <a:r>
              <a:rPr lang="ru-RU" sz="950" b="1" dirty="0" smtClean="0">
                <a:solidFill>
                  <a:srgbClr val="00B0F0"/>
                </a:solidFill>
              </a:rPr>
              <a:t>Сложно </a:t>
            </a:r>
            <a:r>
              <a:rPr lang="ru-RU" sz="950" b="1" dirty="0">
                <a:solidFill>
                  <a:srgbClr val="00B0F0"/>
                </a:solidFill>
              </a:rPr>
              <a:t>быстро и оптимально найти замену</a:t>
            </a:r>
            <a:r>
              <a:rPr lang="ru-RU" sz="950" dirty="0">
                <a:solidFill>
                  <a:srgbClr val="00B0F0"/>
                </a:solidFill>
              </a:rPr>
              <a:t> локомотивной бригаде в случае </a:t>
            </a:r>
            <a:r>
              <a:rPr lang="ru-RU" sz="950" dirty="0" smtClean="0">
                <a:solidFill>
                  <a:srgbClr val="00B0F0"/>
                </a:solidFill>
              </a:rPr>
              <a:t>трудностей, связанных с выходом на работу.</a:t>
            </a:r>
            <a:endParaRPr lang="ru-RU" sz="950" b="1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51" name="Google Shape;151;p26"/>
          <p:cNvCxnSpPr/>
          <p:nvPr/>
        </p:nvCxnSpPr>
        <p:spPr>
          <a:xfrm flipV="1">
            <a:off x="0" y="1768183"/>
            <a:ext cx="9144000" cy="1195"/>
          </a:xfrm>
          <a:prstGeom prst="straightConnector1">
            <a:avLst/>
          </a:prstGeom>
          <a:noFill/>
          <a:ln w="28575" cap="flat" cmpd="sng">
            <a:solidFill>
              <a:schemeClr val="bg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2" name="TextBox 41"/>
          <p:cNvSpPr txBox="1"/>
          <p:nvPr/>
        </p:nvSpPr>
        <p:spPr>
          <a:xfrm>
            <a:off x="4009713" y="1429629"/>
            <a:ext cx="1107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 smtClean="0">
                <a:solidFill>
                  <a:schemeClr val="accent5">
                    <a:lumMod val="5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Задача</a:t>
            </a:r>
            <a:endParaRPr lang="en-US" sz="2400" spc="300" dirty="0">
              <a:solidFill>
                <a:schemeClr val="accent5">
                  <a:lumMod val="5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31C9F697-B09C-4BB1-95FA-F1E0FFA16DC6}"/>
              </a:ext>
            </a:extLst>
          </p:cNvPr>
          <p:cNvSpPr txBox="1"/>
          <p:nvPr/>
        </p:nvSpPr>
        <p:spPr>
          <a:xfrm>
            <a:off x="3345437" y="2143415"/>
            <a:ext cx="28698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</a:rPr>
              <a:t>Создание технической карты цифровой платформы для автоматизации процесса ведения графиков работ и </a:t>
            </a:r>
            <a:r>
              <a:rPr lang="ru-RU" sz="1200" dirty="0" err="1">
                <a:solidFill>
                  <a:srgbClr val="002060"/>
                </a:solidFill>
              </a:rPr>
              <a:t>пересменок</a:t>
            </a:r>
            <a:r>
              <a:rPr lang="ru-RU" sz="1200" dirty="0">
                <a:solidFill>
                  <a:srgbClr val="002060"/>
                </a:solidFill>
              </a:rPr>
              <a:t> машинистов локомотивов, </a:t>
            </a:r>
            <a:r>
              <a:rPr lang="ru-RU" sz="1200" dirty="0" smtClean="0">
                <a:solidFill>
                  <a:srgbClr val="002060"/>
                </a:solidFill>
              </a:rPr>
              <a:t>с разработанной системой </a:t>
            </a:r>
            <a:r>
              <a:rPr lang="ru-RU" sz="1200" dirty="0">
                <a:solidFill>
                  <a:srgbClr val="002060"/>
                </a:solidFill>
              </a:rPr>
              <a:t>уведомления сотрудников о назначенных руководителем и предложенных ИИ сменах.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280916" y="1455943"/>
            <a:ext cx="1943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 smtClean="0">
                <a:solidFill>
                  <a:srgbClr val="002060"/>
                </a:solidFill>
                <a:latin typeface="Montserrat" charset="0"/>
                <a:ea typeface="Montserrat" charset="0"/>
                <a:cs typeface="Montserrat" charset="0"/>
              </a:rPr>
              <a:t>Актуальность</a:t>
            </a:r>
            <a:endParaRPr lang="en-US" sz="2400" spc="300" dirty="0">
              <a:solidFill>
                <a:srgbClr val="00206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31C9F697-B09C-4BB1-95FA-F1E0FFA16DC6}"/>
              </a:ext>
            </a:extLst>
          </p:cNvPr>
          <p:cNvSpPr txBox="1"/>
          <p:nvPr/>
        </p:nvSpPr>
        <p:spPr>
          <a:xfrm>
            <a:off x="6112488" y="2289643"/>
            <a:ext cx="28698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</a:rPr>
              <a:t>П</a:t>
            </a:r>
            <a:r>
              <a:rPr lang="ru-RU" sz="1200" dirty="0" smtClean="0">
                <a:solidFill>
                  <a:srgbClr val="002060"/>
                </a:solidFill>
              </a:rPr>
              <a:t>одтверждается </a:t>
            </a:r>
            <a:r>
              <a:rPr lang="ru-RU" sz="1200" dirty="0">
                <a:solidFill>
                  <a:srgbClr val="002060"/>
                </a:solidFill>
              </a:rPr>
              <a:t>прямым заказом ОАО </a:t>
            </a:r>
            <a:r>
              <a:rPr lang="ru-RU" sz="1200" dirty="0" smtClean="0">
                <a:solidFill>
                  <a:srgbClr val="002060"/>
                </a:solidFill>
              </a:rPr>
              <a:t>«РЖД» на автоматизацию </a:t>
            </a:r>
            <a:r>
              <a:rPr lang="ru-RU" sz="1200" dirty="0">
                <a:solidFill>
                  <a:srgbClr val="002060"/>
                </a:solidFill>
              </a:rPr>
              <a:t>процесса ведения графиков работ и </a:t>
            </a:r>
            <a:r>
              <a:rPr lang="ru-RU" sz="1200" dirty="0" err="1">
                <a:solidFill>
                  <a:srgbClr val="002060"/>
                </a:solidFill>
              </a:rPr>
              <a:t>пересменок</a:t>
            </a:r>
            <a:r>
              <a:rPr lang="ru-RU" sz="1200" dirty="0">
                <a:solidFill>
                  <a:srgbClr val="002060"/>
                </a:solidFill>
              </a:rPr>
              <a:t> машинистов локомотивов, </a:t>
            </a:r>
            <a:r>
              <a:rPr lang="ru-RU" sz="1200" dirty="0" smtClean="0">
                <a:solidFill>
                  <a:srgbClr val="002060"/>
                </a:solidFill>
              </a:rPr>
              <a:t>с прогнозом </a:t>
            </a:r>
            <a:r>
              <a:rPr lang="ru-RU" sz="1200" dirty="0">
                <a:solidFill>
                  <a:srgbClr val="002060"/>
                </a:solidFill>
              </a:rPr>
              <a:t>на упразднение должности нарядчика локомотивных бригад.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61000"/>
          </a:schemeClr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9"/>
                    </a14:imgEffect>
                    <a14:imgEffect>
                      <a14:sharpenSoften amount="-41000"/>
                    </a14:imgEffect>
                    <a14:imgEffect>
                      <a14:colorTemperature colorTemp="6403"/>
                    </a14:imgEffect>
                    <a14:imgEffect>
                      <a14:saturation sat="86000"/>
                    </a14:imgEffect>
                    <a14:imgEffect>
                      <a14:brightnessContrast bright="13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84" y="1023180"/>
            <a:ext cx="8666483" cy="427986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  <a:softEdge rad="431800"/>
          </a:effectLst>
        </p:spPr>
      </p:pic>
      <p:cxnSp>
        <p:nvCxnSpPr>
          <p:cNvPr id="146" name="Google Shape;146;p26"/>
          <p:cNvCxnSpPr/>
          <p:nvPr/>
        </p:nvCxnSpPr>
        <p:spPr>
          <a:xfrm rot="10800000" flipH="1">
            <a:off x="295132" y="683191"/>
            <a:ext cx="7669800" cy="14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7" name="Google Shape;147;p26"/>
          <p:cNvSpPr txBox="1"/>
          <p:nvPr/>
        </p:nvSpPr>
        <p:spPr>
          <a:xfrm>
            <a:off x="267192" y="152161"/>
            <a:ext cx="65085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sz="1100"/>
          </a:p>
        </p:txBody>
      </p:sp>
      <p:pic>
        <p:nvPicPr>
          <p:cNvPr id="148" name="Google Shape;148;p26"/>
          <p:cNvPicPr preferRelativeResize="0"/>
          <p:nvPr/>
        </p:nvPicPr>
        <p:blipFill rotWithShape="1">
          <a:blip r:embed="rId5">
            <a:alphaModFix/>
          </a:blip>
          <a:srcRect l="26143" t="11762" r="26648" b="38267"/>
          <a:stretch/>
        </p:blipFill>
        <p:spPr>
          <a:xfrm>
            <a:off x="7331994" y="36253"/>
            <a:ext cx="1764344" cy="10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295133" y="945361"/>
            <a:ext cx="421758" cy="3847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77627" y="1023180"/>
            <a:ext cx="5923532" cy="34748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BD5547F-A1DF-4294-8829-C944B70188E3}"/>
              </a:ext>
            </a:extLst>
          </p:cNvPr>
          <p:cNvSpPr txBox="1"/>
          <p:nvPr/>
        </p:nvSpPr>
        <p:spPr>
          <a:xfrm>
            <a:off x="447901" y="960092"/>
            <a:ext cx="5982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spc="300" dirty="0" smtClean="0">
                <a:solidFill>
                  <a:srgbClr val="002060"/>
                </a:solidFill>
                <a:latin typeface="Montserrat" charset="0"/>
                <a:ea typeface="Montserrat" charset="0"/>
                <a:cs typeface="Montserrat" charset="0"/>
              </a:rPr>
              <a:t>Технологические составляющие</a:t>
            </a:r>
            <a:endParaRPr lang="en-US" sz="3600" spc="300" dirty="0">
              <a:solidFill>
                <a:srgbClr val="00206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385765985"/>
              </p:ext>
            </p:extLst>
          </p:nvPr>
        </p:nvGraphicFramePr>
        <p:xfrm>
          <a:off x="915518" y="1349867"/>
          <a:ext cx="7049414" cy="3808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73860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-16974" y="1098845"/>
            <a:ext cx="9211773" cy="40567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7" name="Google Shape;177;p27"/>
          <p:cNvCxnSpPr/>
          <p:nvPr/>
        </p:nvCxnSpPr>
        <p:spPr>
          <a:xfrm rot="10800000" flipH="1">
            <a:off x="295132" y="683191"/>
            <a:ext cx="7669800" cy="14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p27"/>
          <p:cNvSpPr txBox="1"/>
          <p:nvPr/>
        </p:nvSpPr>
        <p:spPr>
          <a:xfrm>
            <a:off x="267192" y="152161"/>
            <a:ext cx="65085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sz="1100"/>
          </a:p>
        </p:txBody>
      </p:sp>
      <p:pic>
        <p:nvPicPr>
          <p:cNvPr id="179" name="Google Shape;179;p27"/>
          <p:cNvPicPr preferRelativeResize="0"/>
          <p:nvPr/>
        </p:nvPicPr>
        <p:blipFill rotWithShape="1">
          <a:blip r:embed="rId3">
            <a:alphaModFix/>
          </a:blip>
          <a:srcRect l="26143" t="11762" r="26648" b="38267"/>
          <a:stretch/>
        </p:blipFill>
        <p:spPr>
          <a:xfrm>
            <a:off x="7331994" y="36253"/>
            <a:ext cx="1764344" cy="1050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2" name="Google Shape;182;p27"/>
          <p:cNvCxnSpPr/>
          <p:nvPr/>
        </p:nvCxnSpPr>
        <p:spPr>
          <a:xfrm>
            <a:off x="707414" y="1457871"/>
            <a:ext cx="2483375" cy="0"/>
          </a:xfrm>
          <a:prstGeom prst="straightConnector1">
            <a:avLst/>
          </a:prstGeom>
          <a:noFill/>
          <a:ln w="28575" cap="flat" cmpd="sng">
            <a:solidFill>
              <a:schemeClr val="bg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9" name="Group 1"/>
          <p:cNvGrpSpPr/>
          <p:nvPr/>
        </p:nvGrpSpPr>
        <p:grpSpPr>
          <a:xfrm>
            <a:off x="197661" y="2379601"/>
            <a:ext cx="8898677" cy="2860236"/>
            <a:chOff x="3276792" y="4309397"/>
            <a:chExt cx="17072722" cy="6085594"/>
          </a:xfrm>
        </p:grpSpPr>
        <p:sp>
          <p:nvSpPr>
            <p:cNvPr id="20" name="TextBox 19"/>
            <p:cNvSpPr txBox="1"/>
            <p:nvPr/>
          </p:nvSpPr>
          <p:spPr>
            <a:xfrm>
              <a:off x="4103022" y="5041657"/>
              <a:ext cx="16246492" cy="5353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lvl="1" indent="-1714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ru-RU" sz="1200" dirty="0"/>
                <a:t>Предоставление услуг подписки на использование системы для железнодорожных компаний, которые позволят им оптимизировать распределение локомотивных бригад и повысить эффективность работы</a:t>
              </a:r>
              <a:r>
                <a:rPr lang="ru-RU" sz="1200" dirty="0" smtClean="0"/>
                <a:t>.</a:t>
              </a:r>
            </a:p>
            <a:p>
              <a:pPr marL="171450" lvl="1" indent="-1714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ru-RU" sz="1200" dirty="0"/>
                <a:t>Разработка дополнительных функций и интеграция с другими системами управления железнодорожным транспортом для расширения возможностей системы и привлечения новых клиентов</a:t>
              </a:r>
              <a:r>
                <a:rPr lang="ru-RU" sz="1200" dirty="0" smtClean="0"/>
                <a:t>.</a:t>
              </a:r>
            </a:p>
            <a:p>
              <a:pPr marL="171450" indent="-1714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ru-RU" sz="1200" dirty="0"/>
                <a:t>Привлечение инвестиций от потенциальных инвесторов для развития и улучшения </a:t>
              </a:r>
              <a:r>
                <a:rPr lang="ru-RU" sz="1200" dirty="0" smtClean="0"/>
                <a:t>системы.</a:t>
              </a:r>
            </a:p>
            <a:p>
              <a:pPr marL="171450" indent="-1714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ru-RU" sz="1200" dirty="0" smtClean="0"/>
                <a:t>Развитие </a:t>
              </a:r>
              <a:r>
                <a:rPr lang="ru-RU" sz="1200" dirty="0"/>
                <a:t>каналов продвижения и сбыта продукции, включая рекламу в специализированных изданиях и участие в конференциях.</a:t>
              </a:r>
            </a:p>
            <a:p>
              <a:pPr algn="just">
                <a:lnSpc>
                  <a:spcPct val="150000"/>
                </a:lnSpc>
              </a:pPr>
              <a:endParaRPr lang="ru-RU" sz="1100" dirty="0" smtClean="0"/>
            </a:p>
            <a:p>
              <a:pPr algn="just">
                <a:lnSpc>
                  <a:spcPct val="150000"/>
                </a:lnSpc>
              </a:pPr>
              <a:endParaRPr lang="en-US" sz="1000" dirty="0">
                <a:solidFill>
                  <a:schemeClr val="bg1">
                    <a:lumMod val="50000"/>
                  </a:schemeClr>
                </a:solidFill>
                <a:ea typeface="Montserrat Light" charset="0"/>
                <a:cs typeface="Montserrat Light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07176" y="4309397"/>
              <a:ext cx="5576444" cy="7858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ru-RU" sz="1800" spc="300" dirty="0">
                  <a:solidFill>
                    <a:srgbClr val="00B0F0"/>
                  </a:solidFill>
                  <a:ea typeface="Montserrat" charset="0"/>
                  <a:cs typeface="Montserrat" charset="0"/>
                </a:rPr>
                <a:t>К</a:t>
              </a:r>
              <a:r>
                <a:rPr lang="ru-RU" sz="1800" spc="300" dirty="0" smtClean="0">
                  <a:solidFill>
                    <a:srgbClr val="00B0F0"/>
                  </a:solidFill>
                  <a:ea typeface="Montserrat" charset="0"/>
                  <a:cs typeface="Montserrat" charset="0"/>
                </a:rPr>
                <a:t>оммерциализация</a:t>
              </a:r>
              <a:endParaRPr lang="en-US" sz="2800" spc="300" dirty="0">
                <a:solidFill>
                  <a:srgbClr val="00B0F0"/>
                </a:solidFill>
                <a:ea typeface="Montserrat" charset="0"/>
                <a:cs typeface="Montserrat" charset="0"/>
              </a:endParaRPr>
            </a:p>
          </p:txBody>
        </p:sp>
        <p:sp>
          <p:nvSpPr>
            <p:cNvPr id="22" name="Shape 2906"/>
            <p:cNvSpPr/>
            <p:nvPr/>
          </p:nvSpPr>
          <p:spPr>
            <a:xfrm>
              <a:off x="3276792" y="4322456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moveTo>
                    <a:pt x="9674" y="5053"/>
                  </a:moveTo>
                  <a:cubicBezTo>
                    <a:pt x="9585" y="4964"/>
                    <a:pt x="9463" y="4909"/>
                    <a:pt x="9327" y="4909"/>
                  </a:cubicBezTo>
                  <a:cubicBezTo>
                    <a:pt x="9056" y="4909"/>
                    <a:pt x="8836" y="5129"/>
                    <a:pt x="8836" y="5400"/>
                  </a:cubicBezTo>
                  <a:cubicBezTo>
                    <a:pt x="8836" y="5536"/>
                    <a:pt x="8891" y="5658"/>
                    <a:pt x="8980" y="5747"/>
                  </a:cubicBezTo>
                  <a:lnTo>
                    <a:pt x="13574" y="10800"/>
                  </a:lnTo>
                  <a:lnTo>
                    <a:pt x="8980" y="15853"/>
                  </a:lnTo>
                  <a:cubicBezTo>
                    <a:pt x="8891" y="15942"/>
                    <a:pt x="8836" y="16065"/>
                    <a:pt x="8836" y="16200"/>
                  </a:cubicBezTo>
                  <a:cubicBezTo>
                    <a:pt x="8836" y="16471"/>
                    <a:pt x="9056" y="16691"/>
                    <a:pt x="9327" y="16691"/>
                  </a:cubicBezTo>
                  <a:cubicBezTo>
                    <a:pt x="9463" y="16691"/>
                    <a:pt x="9585" y="16636"/>
                    <a:pt x="9674" y="16547"/>
                  </a:cubicBezTo>
                  <a:lnTo>
                    <a:pt x="14583" y="11147"/>
                  </a:lnTo>
                  <a:cubicBezTo>
                    <a:pt x="14672" y="11058"/>
                    <a:pt x="14727" y="10936"/>
                    <a:pt x="14727" y="10800"/>
                  </a:cubicBezTo>
                  <a:cubicBezTo>
                    <a:pt x="14727" y="10665"/>
                    <a:pt x="14672" y="10542"/>
                    <a:pt x="14583" y="10453"/>
                  </a:cubicBezTo>
                  <a:cubicBezTo>
                    <a:pt x="14583" y="10453"/>
                    <a:pt x="9674" y="5053"/>
                    <a:pt x="9674" y="5053"/>
                  </a:cubicBezTo>
                  <a:close/>
                </a:path>
              </a:pathLst>
            </a:custGeom>
            <a:solidFill>
              <a:srgbClr val="002060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algn="just"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rgbClr val="0070C0"/>
                </a:solidFill>
              </a:endParaRPr>
            </a:p>
          </p:txBody>
        </p:sp>
      </p:grpSp>
      <p:grpSp>
        <p:nvGrpSpPr>
          <p:cNvPr id="27" name="Group 1"/>
          <p:cNvGrpSpPr/>
          <p:nvPr/>
        </p:nvGrpSpPr>
        <p:grpSpPr>
          <a:xfrm>
            <a:off x="197661" y="1120276"/>
            <a:ext cx="8898677" cy="1255284"/>
            <a:chOff x="3276792" y="4309397"/>
            <a:chExt cx="17072722" cy="2510565"/>
          </a:xfrm>
        </p:grpSpPr>
        <p:sp>
          <p:nvSpPr>
            <p:cNvPr id="28" name="TextBox 27"/>
            <p:cNvSpPr txBox="1"/>
            <p:nvPr/>
          </p:nvSpPr>
          <p:spPr>
            <a:xfrm>
              <a:off x="4103022" y="5041656"/>
              <a:ext cx="16246492" cy="1778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200" dirty="0" smtClean="0"/>
                <a:t>Техническая карта </a:t>
              </a:r>
              <a:r>
                <a:rPr lang="ru-RU" sz="1200" dirty="0"/>
                <a:t>кроссплатформенного коммуникативного мобильного бизнес-приложения, содержащего информацию о графиках смен, о выработке определенного работника, а также способного к уведомлению сотрудника о назначенной или предложенной смене.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ea typeface="Montserrat Light" charset="0"/>
                <a:cs typeface="Montserrat Light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042502" y="4309397"/>
              <a:ext cx="5305803" cy="73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ru-RU" sz="1800" spc="300" dirty="0" smtClean="0">
                  <a:solidFill>
                    <a:srgbClr val="00B0F0"/>
                  </a:solidFill>
                  <a:ea typeface="Montserrat" charset="0"/>
                  <a:cs typeface="Montserrat" charset="0"/>
                </a:rPr>
                <a:t>Конечный продукт</a:t>
              </a:r>
              <a:endParaRPr lang="en-US" sz="2800" spc="300" dirty="0">
                <a:solidFill>
                  <a:srgbClr val="00B0F0"/>
                </a:solidFill>
                <a:ea typeface="Montserrat" charset="0"/>
                <a:cs typeface="Montserrat" charset="0"/>
              </a:endParaRPr>
            </a:p>
          </p:txBody>
        </p:sp>
        <p:sp>
          <p:nvSpPr>
            <p:cNvPr id="30" name="Shape 2906"/>
            <p:cNvSpPr/>
            <p:nvPr/>
          </p:nvSpPr>
          <p:spPr>
            <a:xfrm>
              <a:off x="3276792" y="4322456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moveTo>
                    <a:pt x="9674" y="5053"/>
                  </a:moveTo>
                  <a:cubicBezTo>
                    <a:pt x="9585" y="4964"/>
                    <a:pt x="9463" y="4909"/>
                    <a:pt x="9327" y="4909"/>
                  </a:cubicBezTo>
                  <a:cubicBezTo>
                    <a:pt x="9056" y="4909"/>
                    <a:pt x="8836" y="5129"/>
                    <a:pt x="8836" y="5400"/>
                  </a:cubicBezTo>
                  <a:cubicBezTo>
                    <a:pt x="8836" y="5536"/>
                    <a:pt x="8891" y="5658"/>
                    <a:pt x="8980" y="5747"/>
                  </a:cubicBezTo>
                  <a:lnTo>
                    <a:pt x="13574" y="10800"/>
                  </a:lnTo>
                  <a:lnTo>
                    <a:pt x="8980" y="15853"/>
                  </a:lnTo>
                  <a:cubicBezTo>
                    <a:pt x="8891" y="15942"/>
                    <a:pt x="8836" y="16065"/>
                    <a:pt x="8836" y="16200"/>
                  </a:cubicBezTo>
                  <a:cubicBezTo>
                    <a:pt x="8836" y="16471"/>
                    <a:pt x="9056" y="16691"/>
                    <a:pt x="9327" y="16691"/>
                  </a:cubicBezTo>
                  <a:cubicBezTo>
                    <a:pt x="9463" y="16691"/>
                    <a:pt x="9585" y="16636"/>
                    <a:pt x="9674" y="16547"/>
                  </a:cubicBezTo>
                  <a:lnTo>
                    <a:pt x="14583" y="11147"/>
                  </a:lnTo>
                  <a:cubicBezTo>
                    <a:pt x="14672" y="11058"/>
                    <a:pt x="14727" y="10936"/>
                    <a:pt x="14727" y="10800"/>
                  </a:cubicBezTo>
                  <a:cubicBezTo>
                    <a:pt x="14727" y="10665"/>
                    <a:pt x="14672" y="10542"/>
                    <a:pt x="14583" y="10453"/>
                  </a:cubicBezTo>
                  <a:cubicBezTo>
                    <a:pt x="14583" y="10453"/>
                    <a:pt x="9674" y="5053"/>
                    <a:pt x="9674" y="5053"/>
                  </a:cubicBezTo>
                  <a:close/>
                </a:path>
              </a:pathLst>
            </a:custGeom>
            <a:solidFill>
              <a:srgbClr val="002060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algn="just"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43" name="Google Shape;182;p27"/>
          <p:cNvCxnSpPr/>
          <p:nvPr/>
        </p:nvCxnSpPr>
        <p:spPr>
          <a:xfrm>
            <a:off x="628309" y="2723230"/>
            <a:ext cx="2641584" cy="0"/>
          </a:xfrm>
          <a:prstGeom prst="straightConnector1">
            <a:avLst/>
          </a:prstGeom>
          <a:noFill/>
          <a:ln w="28575" cap="flat" cmpd="sng">
            <a:solidFill>
              <a:schemeClr val="bg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267191" y="1793099"/>
            <a:ext cx="8556960" cy="1621250"/>
          </a:xfrm>
          <a:prstGeom prst="rect">
            <a:avLst/>
          </a:prstGeom>
          <a:solidFill>
            <a:srgbClr val="00B0F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8" name="Google Shape;198;p28"/>
          <p:cNvCxnSpPr/>
          <p:nvPr/>
        </p:nvCxnSpPr>
        <p:spPr>
          <a:xfrm rot="10800000" flipH="1">
            <a:off x="295132" y="683191"/>
            <a:ext cx="7669800" cy="14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p28"/>
          <p:cNvSpPr txBox="1"/>
          <p:nvPr/>
        </p:nvSpPr>
        <p:spPr>
          <a:xfrm>
            <a:off x="267192" y="152161"/>
            <a:ext cx="65085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sz="1100"/>
          </a:p>
        </p:txBody>
      </p:sp>
      <p:pic>
        <p:nvPicPr>
          <p:cNvPr id="200" name="Google Shape;200;p28"/>
          <p:cNvPicPr preferRelativeResize="0"/>
          <p:nvPr/>
        </p:nvPicPr>
        <p:blipFill rotWithShape="1">
          <a:blip r:embed="rId3">
            <a:alphaModFix/>
          </a:blip>
          <a:srcRect l="26143" t="11762" r="26648" b="38267"/>
          <a:stretch/>
        </p:blipFill>
        <p:spPr>
          <a:xfrm>
            <a:off x="7331994" y="36253"/>
            <a:ext cx="1764344" cy="1050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3" name="Google Shape;203;p28"/>
          <p:cNvCxnSpPr/>
          <p:nvPr/>
        </p:nvCxnSpPr>
        <p:spPr>
          <a:xfrm flipV="1">
            <a:off x="267192" y="1660023"/>
            <a:ext cx="8477665" cy="1561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C9C9DC9-61DD-4EC6-97E3-D8247BB8EDDD}"/>
              </a:ext>
            </a:extLst>
          </p:cNvPr>
          <p:cNvSpPr txBox="1"/>
          <p:nvPr/>
        </p:nvSpPr>
        <p:spPr>
          <a:xfrm>
            <a:off x="1032552" y="138379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spc="300" dirty="0" smtClean="0">
                <a:solidFill>
                  <a:srgbClr val="0070C0"/>
                </a:solidFill>
                <a:latin typeface="Montserrat" charset="0"/>
                <a:ea typeface="Montserrat" charset="0"/>
                <a:cs typeface="Montserrat" charset="0"/>
              </a:rPr>
              <a:t>Asana</a:t>
            </a:r>
            <a:endParaRPr lang="en-US" sz="2800" spc="300" dirty="0">
              <a:solidFill>
                <a:srgbClr val="0070C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6D9CD04-0A2C-41AA-BE70-B792EC6ACC7B}"/>
              </a:ext>
            </a:extLst>
          </p:cNvPr>
          <p:cNvSpPr txBox="1"/>
          <p:nvPr/>
        </p:nvSpPr>
        <p:spPr>
          <a:xfrm>
            <a:off x="221794" y="1760601"/>
            <a:ext cx="27475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200" dirty="0">
                <a:solidFill>
                  <a:srgbClr val="002060"/>
                </a:solidFill>
              </a:rPr>
              <a:t>У</a:t>
            </a:r>
            <a:r>
              <a:rPr lang="ru-RU" sz="1200" dirty="0" smtClean="0">
                <a:solidFill>
                  <a:srgbClr val="002060"/>
                </a:solidFill>
              </a:rPr>
              <a:t>далённые </a:t>
            </a:r>
            <a:r>
              <a:rPr lang="ru-RU" sz="1200" dirty="0">
                <a:solidFill>
                  <a:srgbClr val="002060"/>
                </a:solidFill>
              </a:rPr>
              <a:t>сотрудники и распределённые коллективы, а также организация в целом сможет целеустремлённо работать над проектами и задачами на пути к целям</a:t>
            </a:r>
            <a:endParaRPr lang="id-ID" sz="1200" dirty="0">
              <a:solidFill>
                <a:srgbClr val="002060"/>
              </a:solidFill>
              <a:latin typeface="Montserrat" panose="00000500000000000000" pitchFamily="2" charset="0"/>
            </a:endParaRPr>
          </a:p>
        </p:txBody>
      </p:sp>
      <p:pic>
        <p:nvPicPr>
          <p:cNvPr id="1030" name="Picture 6" descr="https://logos-marcas.com/wp-content/uploads/2021/03/Asana-Simbol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54326"/>
            <a:ext cx="3010828" cy="171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.pinimg.com/originals/ac/6e/e6/ac6ee682e2057ac70c5bd5b16e8730b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470" y="3449833"/>
            <a:ext cx="2945844" cy="168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6D9CD04-0A2C-41AA-BE70-B792EC6ACC7B}"/>
              </a:ext>
            </a:extLst>
          </p:cNvPr>
          <p:cNvSpPr txBox="1"/>
          <p:nvPr/>
        </p:nvSpPr>
        <p:spPr>
          <a:xfrm>
            <a:off x="6083591" y="1724268"/>
            <a:ext cx="27475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200" dirty="0">
                <a:solidFill>
                  <a:srgbClr val="002060"/>
                </a:solidFill>
              </a:rPr>
              <a:t>О</a:t>
            </a:r>
            <a:r>
              <a:rPr lang="ru-RU" sz="1200" dirty="0" smtClean="0">
                <a:solidFill>
                  <a:srgbClr val="002060"/>
                </a:solidFill>
              </a:rPr>
              <a:t>блачная </a:t>
            </a:r>
            <a:r>
              <a:rPr lang="ru-RU" sz="1200" dirty="0">
                <a:solidFill>
                  <a:srgbClr val="002060"/>
                </a:solidFill>
              </a:rPr>
              <a:t>программа для управления проектами небольших </a:t>
            </a:r>
            <a:r>
              <a:rPr lang="ru-RU" sz="1200" dirty="0" smtClean="0">
                <a:solidFill>
                  <a:srgbClr val="002060"/>
                </a:solidFill>
              </a:rPr>
              <a:t>групп.</a:t>
            </a:r>
            <a:r>
              <a:rPr lang="ru-RU" sz="1200" dirty="0">
                <a:solidFill>
                  <a:srgbClr val="002060"/>
                </a:solidFill>
              </a:rPr>
              <a:t> </a:t>
            </a:r>
            <a:r>
              <a:rPr lang="ru-RU" sz="1200" dirty="0" smtClean="0">
                <a:solidFill>
                  <a:srgbClr val="002060"/>
                </a:solidFill>
              </a:rPr>
              <a:t>Каждая задача </a:t>
            </a:r>
            <a:r>
              <a:rPr lang="ru-RU" sz="1200" dirty="0">
                <a:solidFill>
                  <a:srgbClr val="002060"/>
                </a:solidFill>
              </a:rPr>
              <a:t>там — отдельная карточка, и карточки перемещаются по </a:t>
            </a:r>
            <a:r>
              <a:rPr lang="ru-RU" sz="1200" dirty="0" smtClean="0">
                <a:solidFill>
                  <a:srgbClr val="002060"/>
                </a:solidFill>
              </a:rPr>
              <a:t>колонкам в </a:t>
            </a:r>
            <a:r>
              <a:rPr lang="ru-RU" sz="1200" dirty="0">
                <a:solidFill>
                  <a:srgbClr val="002060"/>
                </a:solidFill>
              </a:rPr>
              <a:t>зависимости от стадии работы.</a:t>
            </a:r>
            <a:endParaRPr lang="id-ID" sz="1200" dirty="0">
              <a:solidFill>
                <a:srgbClr val="002060"/>
              </a:solidFill>
              <a:latin typeface="Montserrat" panose="000005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C9C9DC9-61DD-4EC6-97E3-D8247BB8EDDD}"/>
              </a:ext>
            </a:extLst>
          </p:cNvPr>
          <p:cNvSpPr txBox="1"/>
          <p:nvPr/>
        </p:nvSpPr>
        <p:spPr>
          <a:xfrm>
            <a:off x="6961056" y="1365034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spc="300" dirty="0" err="1" smtClean="0">
                <a:solidFill>
                  <a:srgbClr val="0070C0"/>
                </a:solidFill>
                <a:latin typeface="Montserrat" charset="0"/>
                <a:ea typeface="Montserrat" charset="0"/>
                <a:cs typeface="Montserrat" charset="0"/>
              </a:rPr>
              <a:t>Trello</a:t>
            </a:r>
            <a:endParaRPr lang="en-US" sz="2800" spc="300" dirty="0">
              <a:solidFill>
                <a:srgbClr val="0070C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3571" y="3455065"/>
            <a:ext cx="3194818" cy="166455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6D9CD04-0A2C-41AA-BE70-B792EC6ACC7B}"/>
              </a:ext>
            </a:extLst>
          </p:cNvPr>
          <p:cNvSpPr txBox="1"/>
          <p:nvPr/>
        </p:nvSpPr>
        <p:spPr>
          <a:xfrm>
            <a:off x="3137981" y="1680381"/>
            <a:ext cx="27475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200" dirty="0">
                <a:solidFill>
                  <a:srgbClr val="002060"/>
                </a:solidFill>
              </a:rPr>
              <a:t>С</a:t>
            </a:r>
            <a:r>
              <a:rPr lang="ru-RU" sz="1200" dirty="0" smtClean="0">
                <a:solidFill>
                  <a:srgbClr val="002060"/>
                </a:solidFill>
              </a:rPr>
              <a:t>ледует </a:t>
            </a:r>
            <a:r>
              <a:rPr lang="ru-RU" sz="1200" dirty="0">
                <a:solidFill>
                  <a:srgbClr val="002060"/>
                </a:solidFill>
              </a:rPr>
              <a:t>идее интегрированной системы </a:t>
            </a:r>
            <a:r>
              <a:rPr lang="ru-RU" sz="1200" dirty="0" smtClean="0">
                <a:solidFill>
                  <a:srgbClr val="002060"/>
                </a:solidFill>
              </a:rPr>
              <a:t>планирования для </a:t>
            </a:r>
            <a:r>
              <a:rPr lang="ru-RU" sz="1200" dirty="0" err="1" smtClean="0">
                <a:solidFill>
                  <a:srgbClr val="002060"/>
                </a:solidFill>
              </a:rPr>
              <a:t>жд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>
                <a:solidFill>
                  <a:srgbClr val="002060"/>
                </a:solidFill>
              </a:rPr>
              <a:t>транспорта, но также обеспечивает очень гибкое использование интеграции и функциональности с учетом всех ваших требований.</a:t>
            </a:r>
            <a:endParaRPr lang="id-ID" sz="1200" dirty="0">
              <a:solidFill>
                <a:srgbClr val="002060"/>
              </a:solidFill>
              <a:latin typeface="Montserrat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C9C9DC9-61DD-4EC6-97E3-D8247BB8EDDD}"/>
              </a:ext>
            </a:extLst>
          </p:cNvPr>
          <p:cNvSpPr txBox="1"/>
          <p:nvPr/>
        </p:nvSpPr>
        <p:spPr>
          <a:xfrm>
            <a:off x="3927552" y="1342415"/>
            <a:ext cx="1236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spc="300" dirty="0" err="1">
                <a:solidFill>
                  <a:srgbClr val="0070C0"/>
                </a:solidFill>
                <a:latin typeface="Montserrat" charset="0"/>
                <a:ea typeface="Montserrat" charset="0"/>
                <a:cs typeface="Montserrat" charset="0"/>
              </a:rPr>
              <a:t>RailSys</a:t>
            </a:r>
            <a:endParaRPr lang="en-US" sz="2800" spc="300" dirty="0">
              <a:solidFill>
                <a:srgbClr val="0070C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95133" y="945361"/>
            <a:ext cx="421758" cy="3847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77627" y="1023180"/>
            <a:ext cx="3853288" cy="34748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BD5547F-A1DF-4294-8829-C944B70188E3}"/>
              </a:ext>
            </a:extLst>
          </p:cNvPr>
          <p:cNvSpPr txBox="1"/>
          <p:nvPr/>
        </p:nvSpPr>
        <p:spPr>
          <a:xfrm>
            <a:off x="326191" y="966090"/>
            <a:ext cx="4179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spc="300" dirty="0" smtClean="0">
                <a:solidFill>
                  <a:srgbClr val="002060"/>
                </a:solidFill>
                <a:latin typeface="Montserrat" charset="0"/>
                <a:ea typeface="Montserrat" charset="0"/>
                <a:cs typeface="Montserrat" charset="0"/>
              </a:rPr>
              <a:t>Конкурентный анализ</a:t>
            </a:r>
            <a:endParaRPr lang="en-US" sz="3600" spc="300" dirty="0">
              <a:solidFill>
                <a:srgbClr val="00206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003571" y="1674754"/>
            <a:ext cx="7257" cy="17466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5949181" y="1764428"/>
            <a:ext cx="7257" cy="17466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-38041" y="4996544"/>
            <a:ext cx="9286543" cy="18453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Google Shape;241;p31"/>
          <p:cNvCxnSpPr/>
          <p:nvPr/>
        </p:nvCxnSpPr>
        <p:spPr>
          <a:xfrm rot="10800000" flipH="1">
            <a:off x="295132" y="683191"/>
            <a:ext cx="7669800" cy="14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2" name="Google Shape;242;p31"/>
          <p:cNvSpPr txBox="1"/>
          <p:nvPr/>
        </p:nvSpPr>
        <p:spPr>
          <a:xfrm>
            <a:off x="267192" y="152161"/>
            <a:ext cx="65085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sz="1100"/>
          </a:p>
        </p:txBody>
      </p:sp>
      <p:pic>
        <p:nvPicPr>
          <p:cNvPr id="243" name="Google Shape;243;p31"/>
          <p:cNvPicPr preferRelativeResize="0"/>
          <p:nvPr/>
        </p:nvPicPr>
        <p:blipFill rotWithShape="1">
          <a:blip r:embed="rId3">
            <a:alphaModFix/>
          </a:blip>
          <a:srcRect l="26143" t="11762" r="26648" b="38267"/>
          <a:stretch/>
        </p:blipFill>
        <p:spPr>
          <a:xfrm>
            <a:off x="7331994" y="36253"/>
            <a:ext cx="1764344" cy="10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1"/>
          <p:cNvSpPr txBox="1"/>
          <p:nvPr/>
        </p:nvSpPr>
        <p:spPr>
          <a:xfrm>
            <a:off x="392510" y="1532554"/>
            <a:ext cx="67080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graphicFrame>
        <p:nvGraphicFramePr>
          <p:cNvPr id="248" name="Google Shape;248;p31"/>
          <p:cNvGraphicFramePr/>
          <p:nvPr>
            <p:extLst>
              <p:ext uri="{D42A27DB-BD31-4B8C-83A1-F6EECF244321}">
                <p14:modId xmlns:p14="http://schemas.microsoft.com/office/powerpoint/2010/main" val="1383860782"/>
              </p:ext>
            </p:extLst>
          </p:nvPr>
        </p:nvGraphicFramePr>
        <p:xfrm>
          <a:off x="5407357" y="2086252"/>
          <a:ext cx="2736670" cy="234684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358521"/>
                <a:gridCol w="1378149"/>
              </a:tblGrid>
              <a:tr h="22287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/>
                        <a:t>Параметры</a:t>
                      </a:r>
                      <a:endParaRPr sz="11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/>
                        <a:t>Единица измерения</a:t>
                      </a:r>
                      <a:endParaRPr sz="1100" b="1" dirty="0"/>
                    </a:p>
                  </a:txBody>
                  <a:tcPr marL="91425" marR="91425" marT="91425" marB="91425"/>
                </a:tc>
              </a:tr>
              <a:tr h="21802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/>
                        <a:t>Затраты на проект</a:t>
                      </a:r>
                      <a:endParaRPr sz="105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smtClean="0"/>
                        <a:t>3,5 млн. руб.</a:t>
                      </a:r>
                      <a:endParaRPr sz="1050" dirty="0"/>
                    </a:p>
                  </a:txBody>
                  <a:tcPr marL="91425" marR="91425" marT="91425" marB="91425"/>
                </a:tc>
              </a:tr>
              <a:tr h="3197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 dirty="0"/>
                        <a:t>Сроки </a:t>
                      </a:r>
                      <a:r>
                        <a:rPr lang="ru" sz="1050" dirty="0" smtClean="0"/>
                        <a:t>реализации проекта</a:t>
                      </a:r>
                      <a:endParaRPr sz="105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smtClean="0"/>
                        <a:t>8 мес.</a:t>
                      </a:r>
                      <a:endParaRPr sz="1050" dirty="0"/>
                    </a:p>
                  </a:txBody>
                  <a:tcPr marL="91425" marR="91425" marT="91425" marB="91425"/>
                </a:tc>
              </a:tr>
              <a:tr h="52328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 dirty="0" smtClean="0"/>
                        <a:t>Человеческие</a:t>
                      </a:r>
                      <a:r>
                        <a:rPr lang="ru" sz="1050" baseline="0" dirty="0" smtClean="0"/>
                        <a:t> ресурсы</a:t>
                      </a:r>
                      <a:endParaRPr sz="105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 dirty="0"/>
                        <a:t> </a:t>
                      </a:r>
                      <a:r>
                        <a:rPr lang="en-US" sz="1050" dirty="0" smtClean="0"/>
                        <a:t>IT</a:t>
                      </a:r>
                      <a:r>
                        <a:rPr lang="ru-RU" sz="1050" dirty="0" smtClean="0"/>
                        <a:t>-команда,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 smtClean="0"/>
                        <a:t>нарядчик-оператор,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aseline="0" dirty="0" smtClean="0"/>
                        <a:t>машинист и его помощник</a:t>
                      </a:r>
                      <a:endParaRPr sz="1050" dirty="0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34" name="Прямоугольник 33"/>
          <p:cNvSpPr/>
          <p:nvPr/>
        </p:nvSpPr>
        <p:spPr>
          <a:xfrm>
            <a:off x="295133" y="945361"/>
            <a:ext cx="421758" cy="3847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77627" y="1023180"/>
            <a:ext cx="2633362" cy="34748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0BD5547F-A1DF-4294-8829-C944B70188E3}"/>
              </a:ext>
            </a:extLst>
          </p:cNvPr>
          <p:cNvSpPr txBox="1"/>
          <p:nvPr/>
        </p:nvSpPr>
        <p:spPr>
          <a:xfrm>
            <a:off x="447901" y="960092"/>
            <a:ext cx="2647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spc="300" dirty="0" smtClean="0">
                <a:solidFill>
                  <a:srgbClr val="002060"/>
                </a:solidFill>
                <a:latin typeface="Montserrat" charset="0"/>
                <a:ea typeface="Montserrat" charset="0"/>
                <a:cs typeface="Montserrat" charset="0"/>
              </a:rPr>
              <a:t>План проекта</a:t>
            </a:r>
            <a:endParaRPr lang="en-US" sz="3600" spc="300" dirty="0">
              <a:solidFill>
                <a:srgbClr val="00206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275319" y="1086778"/>
            <a:ext cx="272651" cy="41448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-5459" y="1534080"/>
            <a:ext cx="5276322" cy="41448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9" name="Google Shape;151;p26"/>
          <p:cNvCxnSpPr/>
          <p:nvPr/>
        </p:nvCxnSpPr>
        <p:spPr>
          <a:xfrm flipV="1">
            <a:off x="0" y="1901814"/>
            <a:ext cx="9144000" cy="1195"/>
          </a:xfrm>
          <a:prstGeom prst="straightConnector1">
            <a:avLst/>
          </a:prstGeom>
          <a:noFill/>
          <a:ln w="28575" cap="flat" cmpd="sng">
            <a:solidFill>
              <a:schemeClr val="bg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0" name="Google Shape;151;p26"/>
          <p:cNvCxnSpPr/>
          <p:nvPr/>
        </p:nvCxnSpPr>
        <p:spPr>
          <a:xfrm flipV="1">
            <a:off x="-5459" y="4565811"/>
            <a:ext cx="9144000" cy="1195"/>
          </a:xfrm>
          <a:prstGeom prst="straightConnector1">
            <a:avLst/>
          </a:prstGeom>
          <a:noFill/>
          <a:ln w="28575" cap="flat" cmpd="sng">
            <a:solidFill>
              <a:schemeClr val="bg1"/>
            </a:solidFill>
            <a:prstDash val="solid"/>
            <a:miter lim="800000"/>
            <a:headEnd type="none" w="sm" len="sm"/>
            <a:tailEnd type="none" w="sm" len="sm"/>
          </a:ln>
        </p:spPr>
      </p:cxn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9218855"/>
              </p:ext>
            </p:extLst>
          </p:nvPr>
        </p:nvGraphicFramePr>
        <p:xfrm>
          <a:off x="13923" y="1583645"/>
          <a:ext cx="5237557" cy="3087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97048" y="2783267"/>
            <a:ext cx="1474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pc="300" dirty="0" smtClean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1-1,5 мес.</a:t>
            </a:r>
            <a:endParaRPr lang="en-US" sz="2000" spc="3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75774" y="2328244"/>
            <a:ext cx="1474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pc="300" dirty="0" smtClean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5 мес.</a:t>
            </a:r>
            <a:endParaRPr lang="en-US" sz="2000" spc="3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798042" y="1877575"/>
            <a:ext cx="1474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pc="300" dirty="0" smtClean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1,5-2 мес.</a:t>
            </a:r>
            <a:endParaRPr lang="en-US" sz="2000" spc="3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6868489" y="2428761"/>
            <a:ext cx="2005361" cy="1786731"/>
          </a:xfrm>
          <a:prstGeom prst="rect">
            <a:avLst/>
          </a:prstGeom>
          <a:solidFill>
            <a:srgbClr val="0070C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318686" y="3322126"/>
            <a:ext cx="2005361" cy="1786731"/>
          </a:xfrm>
          <a:prstGeom prst="rect">
            <a:avLst/>
          </a:prstGeom>
          <a:solidFill>
            <a:srgbClr val="0070C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21409" y="2437958"/>
            <a:ext cx="2005361" cy="1786731"/>
          </a:xfrm>
          <a:prstGeom prst="rect">
            <a:avLst/>
          </a:prstGeom>
          <a:solidFill>
            <a:srgbClr val="0070C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5" name="Google Shape;275;p32"/>
          <p:cNvCxnSpPr/>
          <p:nvPr/>
        </p:nvCxnSpPr>
        <p:spPr>
          <a:xfrm rot="10800000" flipH="1">
            <a:off x="295132" y="683191"/>
            <a:ext cx="7669800" cy="14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6" name="Google Shape;276;p32"/>
          <p:cNvSpPr txBox="1"/>
          <p:nvPr/>
        </p:nvSpPr>
        <p:spPr>
          <a:xfrm>
            <a:off x="267192" y="152161"/>
            <a:ext cx="65085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sz="1100"/>
          </a:p>
        </p:txBody>
      </p:sp>
      <p:pic>
        <p:nvPicPr>
          <p:cNvPr id="280" name="Google Shape;280;p32"/>
          <p:cNvPicPr preferRelativeResize="0"/>
          <p:nvPr/>
        </p:nvPicPr>
        <p:blipFill rotWithShape="1">
          <a:blip r:embed="rId3">
            <a:alphaModFix/>
          </a:blip>
          <a:srcRect l="26143" t="11762" r="26648" b="38267"/>
          <a:stretch/>
        </p:blipFill>
        <p:spPr>
          <a:xfrm>
            <a:off x="7331994" y="36253"/>
            <a:ext cx="1764344" cy="10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2"/>
          <p:cNvSpPr/>
          <p:nvPr/>
        </p:nvSpPr>
        <p:spPr>
          <a:xfrm>
            <a:off x="408459" y="1532916"/>
            <a:ext cx="2160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32625" rIns="65300" bIns="326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solidFill>
                  <a:srgbClr val="0070C0"/>
                </a:solidFill>
              </a:rPr>
              <a:t>Шишкова Наталья</a:t>
            </a:r>
            <a:r>
              <a:rPr lang="ru" b="1" dirty="0">
                <a:solidFill>
                  <a:srgbClr val="003462"/>
                </a:solidFill>
              </a:rPr>
              <a:t/>
            </a:r>
            <a:br>
              <a:rPr lang="ru" b="1" dirty="0">
                <a:solidFill>
                  <a:srgbClr val="003462"/>
                </a:solidFill>
              </a:rPr>
            </a:br>
            <a:r>
              <a:rPr lang="ru" b="1" dirty="0">
                <a:solidFill>
                  <a:srgbClr val="0C0C0C"/>
                </a:solidFill>
              </a:rPr>
              <a:t>Капитан, </a:t>
            </a:r>
            <a:r>
              <a:rPr lang="ru-RU" b="1" dirty="0" smtClean="0">
                <a:solidFill>
                  <a:srgbClr val="0C0C0C"/>
                </a:solidFill>
              </a:rPr>
              <a:t>спикер</a:t>
            </a:r>
            <a:endParaRPr b="1" dirty="0">
              <a:solidFill>
                <a:srgbClr val="0C0C0C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0C0C0C"/>
                </a:solidFill>
              </a:rPr>
              <a:t>Принятие решений по проекту</a:t>
            </a:r>
            <a:endParaRPr dirty="0">
              <a:solidFill>
                <a:srgbClr val="0C0C0C"/>
              </a:solidFill>
            </a:endParaRPr>
          </a:p>
        </p:txBody>
      </p:sp>
      <p:sp>
        <p:nvSpPr>
          <p:cNvPr id="282" name="Google Shape;282;p32"/>
          <p:cNvSpPr/>
          <p:nvPr/>
        </p:nvSpPr>
        <p:spPr>
          <a:xfrm>
            <a:off x="3462945" y="1532916"/>
            <a:ext cx="2160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32625" rIns="65300" bIns="32625" anchor="t" anchorCtr="0">
            <a:noAutofit/>
          </a:bodyPr>
          <a:lstStyle/>
          <a:p>
            <a:pPr lvl="0" algn="ctr"/>
            <a:r>
              <a:rPr lang="ru" b="1" dirty="0" smtClean="0">
                <a:solidFill>
                  <a:srgbClr val="0070C0"/>
                </a:solidFill>
              </a:rPr>
              <a:t>Иванова Светлана</a:t>
            </a:r>
            <a:r>
              <a:rPr lang="ru" b="1" dirty="0">
                <a:solidFill>
                  <a:srgbClr val="003462"/>
                </a:solidFill>
              </a:rPr>
              <a:t/>
            </a:r>
            <a:br>
              <a:rPr lang="ru" b="1" dirty="0">
                <a:solidFill>
                  <a:srgbClr val="003462"/>
                </a:solidFill>
              </a:rPr>
            </a:br>
            <a:r>
              <a:rPr lang="ru-RU" b="1" dirty="0">
                <a:solidFill>
                  <a:srgbClr val="0C0C0C"/>
                </a:solidFill>
              </a:rPr>
              <a:t>Исследователь</a:t>
            </a:r>
          </a:p>
          <a:p>
            <a:pPr lvl="0" algn="ctr">
              <a:buClr>
                <a:schemeClr val="dk1"/>
              </a:buClr>
            </a:pPr>
            <a:r>
              <a:rPr lang="ru-RU" dirty="0">
                <a:solidFill>
                  <a:srgbClr val="0C0C0C"/>
                </a:solidFill>
              </a:rPr>
              <a:t>Анализ внешнего и внутреннего рынка</a:t>
            </a:r>
          </a:p>
          <a:p>
            <a:pPr lvl="0" algn="ctr"/>
            <a:endParaRPr lang="ru-RU" dirty="0">
              <a:solidFill>
                <a:srgbClr val="0C0C0C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solidFill>
                  <a:srgbClr val="0C0C0C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1" dirty="0">
              <a:solidFill>
                <a:srgbClr val="0C0C0C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C0C0C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3" name="Google Shape;283;p32"/>
          <p:cNvSpPr/>
          <p:nvPr/>
        </p:nvSpPr>
        <p:spPr>
          <a:xfrm>
            <a:off x="6365806" y="1535715"/>
            <a:ext cx="2304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32625" rIns="65300" bIns="326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70C0"/>
                </a:solidFill>
              </a:rPr>
              <a:t>Матвеева Светлана</a:t>
            </a:r>
            <a:endParaRPr b="1" dirty="0">
              <a:solidFill>
                <a:srgbClr val="003462"/>
              </a:solidFill>
            </a:endParaRPr>
          </a:p>
          <a:p>
            <a:pPr lvl="0" algn="ctr"/>
            <a:r>
              <a:rPr lang="ru-RU" b="1" dirty="0" err="1">
                <a:solidFill>
                  <a:srgbClr val="0C0C0C"/>
                </a:solidFill>
              </a:rPr>
              <a:t>Реализатор</a:t>
            </a:r>
            <a:endParaRPr lang="ru-RU" b="1" dirty="0">
              <a:solidFill>
                <a:srgbClr val="0C0C0C"/>
              </a:solidFill>
            </a:endParaRPr>
          </a:p>
          <a:p>
            <a:pPr lvl="0" algn="ctr"/>
            <a:r>
              <a:rPr lang="ru-RU" dirty="0">
                <a:solidFill>
                  <a:srgbClr val="0C0C0C"/>
                </a:solidFill>
              </a:rPr>
              <a:t>Разработка технического задания</a:t>
            </a:r>
            <a:endParaRPr lang="ru-RU" dirty="0">
              <a:solidFill>
                <a:srgbClr val="0C0C0C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4370" t="24277" r="16440" b="10277"/>
          <a:stretch/>
        </p:blipFill>
        <p:spPr>
          <a:xfrm>
            <a:off x="525453" y="2658054"/>
            <a:ext cx="2043006" cy="2251228"/>
          </a:xfrm>
          <a:prstGeom prst="rect">
            <a:avLst/>
          </a:prstGeom>
        </p:spPr>
      </p:pic>
      <p:pic>
        <p:nvPicPr>
          <p:cNvPr id="2050" name="Picture 2" descr="https://sun9-27.userapi.com/impg/3V64OtbZysgEBBetlv3clHW0Tw5rvpibHxIdLw/P3EZrdXdyX4.jpg?size=1620x2160&amp;quality=95&amp;sign=47e233f38c6c195e57ae872e8d8e6a52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2"/>
          <a:stretch/>
        </p:blipFill>
        <p:spPr bwMode="auto">
          <a:xfrm>
            <a:off x="3521442" y="2661683"/>
            <a:ext cx="2043006" cy="224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350" t="324" r="7366" b="-324"/>
          <a:stretch/>
        </p:blipFill>
        <p:spPr>
          <a:xfrm>
            <a:off x="6618916" y="2663371"/>
            <a:ext cx="2050890" cy="224059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95133" y="945361"/>
            <a:ext cx="421758" cy="3847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77627" y="1023180"/>
            <a:ext cx="3143815" cy="34748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BD5547F-A1DF-4294-8829-C944B70188E3}"/>
              </a:ext>
            </a:extLst>
          </p:cNvPr>
          <p:cNvSpPr txBox="1"/>
          <p:nvPr/>
        </p:nvSpPr>
        <p:spPr>
          <a:xfrm>
            <a:off x="326191" y="966090"/>
            <a:ext cx="3287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spc="300" dirty="0" smtClean="0">
                <a:solidFill>
                  <a:srgbClr val="002060"/>
                </a:solidFill>
                <a:latin typeface="Montserrat" charset="0"/>
                <a:ea typeface="Montserrat" charset="0"/>
                <a:cs typeface="Montserrat" charset="0"/>
              </a:rPr>
              <a:t>Команда проекта</a:t>
            </a:r>
            <a:endParaRPr lang="en-US" sz="3600" spc="300" dirty="0">
              <a:solidFill>
                <a:srgbClr val="00206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618</Words>
  <Application>Microsoft Office PowerPoint</Application>
  <PresentationFormat>Экран (16:9)</PresentationFormat>
  <Paragraphs>89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Calibri</vt:lpstr>
      <vt:lpstr>Gill Sans</vt:lpstr>
      <vt:lpstr>Montserrat</vt:lpstr>
      <vt:lpstr>Montserrat Light</vt:lpstr>
      <vt:lpstr>Verdana</vt:lpstr>
      <vt:lpstr>Wingdings</vt:lpstr>
      <vt:lpstr>Simple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 Ивин</dc:creator>
  <cp:lastModifiedBy>Учетная запись Майкрософт</cp:lastModifiedBy>
  <cp:revision>26</cp:revision>
  <dcterms:modified xsi:type="dcterms:W3CDTF">2023-11-02T16:03:32Z</dcterms:modified>
</cp:coreProperties>
</file>