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4"/>
  </p:notesMasterIdLst>
  <p:sldIdLst>
    <p:sldId id="256" r:id="rId2"/>
    <p:sldId id="260" r:id="rId3"/>
    <p:sldId id="263" r:id="rId4"/>
    <p:sldId id="329" r:id="rId5"/>
    <p:sldId id="274" r:id="rId6"/>
    <p:sldId id="321" r:id="rId7"/>
    <p:sldId id="323" r:id="rId8"/>
    <p:sldId id="324" r:id="rId9"/>
    <p:sldId id="322" r:id="rId10"/>
    <p:sldId id="267" r:id="rId11"/>
    <p:sldId id="326" r:id="rId12"/>
    <p:sldId id="327" r:id="rId13"/>
  </p:sldIdLst>
  <p:sldSz cx="9144000" cy="5143500" type="screen16x9"/>
  <p:notesSz cx="6858000" cy="9144000"/>
  <p:embeddedFontLst>
    <p:embeddedFont>
      <p:font typeface="Josefin Sans" panose="020B0604020202020204" charset="0"/>
      <p:regular r:id="rId15"/>
      <p:bold r:id="rId16"/>
      <p:italic r:id="rId17"/>
      <p:boldItalic r:id="rId18"/>
    </p:embeddedFont>
    <p:embeddedFont>
      <p:font typeface="Josefin Sans ExtraLight" panose="020B0604020202020204" charset="0"/>
      <p:regular r:id="rId19"/>
      <p:bold r:id="rId20"/>
      <p:italic r:id="rId21"/>
      <p:boldItalic r:id="rId22"/>
    </p:embeddedFont>
    <p:embeddedFont>
      <p:font typeface="Josefin Sans Light" panose="020B0604020202020204" charset="0"/>
      <p:regular r:id="rId23"/>
      <p:bold r:id="rId24"/>
      <p:italic r:id="rId25"/>
      <p:boldItalic r:id="rId26"/>
    </p:embeddedFont>
    <p:embeddedFont>
      <p:font typeface="Josefin Sans Medium" panose="020B0604020202020204" charset="0"/>
      <p:regular r:id="rId27"/>
      <p:bold r:id="rId28"/>
      <p:italic r:id="rId29"/>
      <p:boldItalic r:id="rId30"/>
    </p:embeddedFont>
    <p:embeddedFont>
      <p:font typeface="Josefin Sans SemiBold" panose="020B0604020202020204" charset="0"/>
      <p:regular r:id="rId31"/>
      <p:bold r:id="rId32"/>
      <p:italic r:id="rId33"/>
      <p:boldItalic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Roboto Condensed Light" panose="020B0604020202020204" charset="0"/>
      <p:regular r:id="rId39"/>
      <p: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8193E5D-C7D6-44D9-B2C2-69DA4DD435C7}">
  <a:tblStyle styleId="{38193E5D-C7D6-44D9-B2C2-69DA4DD435C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font" Target="fonts/font25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font" Target="fonts/font23.fntdata"/><Relationship Id="rId40" Type="http://schemas.openxmlformats.org/officeDocument/2006/relationships/font" Target="fonts/font26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font" Target="fonts/font2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76513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7735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c788e9a590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c788e9a590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13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c95f375b38_3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c95f375b38_3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4315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c788e9a590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c788e9a590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5702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c788e9a590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c788e9a590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8009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c788e9a590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c788e9a590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3365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cab08de558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cab08de558_2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6734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cab08de558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cab08de558_2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6734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788e9a590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788e9a590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5176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c95f375b38_3_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c95f375b38_3_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324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788e9a590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788e9a590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5176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c788e9a590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c788e9a590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2684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94500" y="588600"/>
            <a:ext cx="5392800" cy="1983300"/>
          </a:xfrm>
          <a:prstGeom prst="rect">
            <a:avLst/>
          </a:prstGeom>
        </p:spPr>
        <p:txBody>
          <a:bodyPr spcFirstLastPara="1" wrap="square" lIns="91425" tIns="201150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Josefin Sans"/>
              <a:buNone/>
              <a:defRPr sz="52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94500" y="2499325"/>
            <a:ext cx="3335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 Light"/>
              <a:buNone/>
              <a:defRPr sz="18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542275" y="758250"/>
            <a:ext cx="0" cy="2878500"/>
          </a:xfrm>
          <a:prstGeom prst="straightConnector1">
            <a:avLst/>
          </a:prstGeom>
          <a:noFill/>
          <a:ln w="1143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25750" y="2130662"/>
            <a:ext cx="3173400" cy="11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Josefin Sans"/>
              <a:buNone/>
              <a:defRPr sz="36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925751" y="1640525"/>
            <a:ext cx="1724100" cy="8418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Josefin Sans"/>
              <a:buNone/>
              <a:defRPr sz="6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925750" y="3471400"/>
            <a:ext cx="3027300" cy="5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 Light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7" name="Google Shape;17;p3"/>
          <p:cNvCxnSpPr/>
          <p:nvPr/>
        </p:nvCxnSpPr>
        <p:spPr>
          <a:xfrm>
            <a:off x="542275" y="1625200"/>
            <a:ext cx="0" cy="29613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18;p3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19;p3"/>
          <p:cNvSpPr txBox="1"/>
          <p:nvPr/>
        </p:nvSpPr>
        <p:spPr>
          <a:xfrm>
            <a:off x="8439900" y="4609950"/>
            <a:ext cx="585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rPr>
              <a:t>‹#›</a:t>
            </a:fld>
            <a:endParaRPr sz="1100" b="1">
              <a:solidFill>
                <a:schemeClr val="accen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146725" y="4789139"/>
            <a:ext cx="3027300" cy="2292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Font typeface="Josefin Sans"/>
              <a:buNone/>
              <a:defRPr sz="8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title" idx="2" hasCustomPrompt="1"/>
          </p:nvPr>
        </p:nvSpPr>
        <p:spPr>
          <a:xfrm>
            <a:off x="146725" y="4719850"/>
            <a:ext cx="1689000" cy="1605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Josefin Sans"/>
              <a:buNone/>
              <a:defRPr sz="19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t>xx%</a:t>
            </a:r>
          </a:p>
        </p:txBody>
      </p:sp>
      <p:cxnSp>
        <p:nvCxnSpPr>
          <p:cNvPr id="39" name="Google Shape;39;p6"/>
          <p:cNvCxnSpPr/>
          <p:nvPr/>
        </p:nvCxnSpPr>
        <p:spPr>
          <a:xfrm rot="10800000">
            <a:off x="241206" y="4608973"/>
            <a:ext cx="1209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Google Shape;40;p6"/>
          <p:cNvSpPr txBox="1">
            <a:spLocks noGrp="1"/>
          </p:cNvSpPr>
          <p:nvPr>
            <p:ph type="title" idx="3"/>
          </p:nvPr>
        </p:nvSpPr>
        <p:spPr>
          <a:xfrm>
            <a:off x="1470900" y="476534"/>
            <a:ext cx="620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Josefin Sans"/>
              <a:buNone/>
              <a:defRPr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41" name="Google Shape;41;p6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Google Shape;42;p6"/>
          <p:cNvSpPr txBox="1"/>
          <p:nvPr/>
        </p:nvSpPr>
        <p:spPr>
          <a:xfrm>
            <a:off x="8439900" y="4609950"/>
            <a:ext cx="585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rPr>
              <a:t>‹#›</a:t>
            </a:fld>
            <a:endParaRPr sz="1100" b="1">
              <a:solidFill>
                <a:schemeClr val="accen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692450" y="913800"/>
            <a:ext cx="3796500" cy="490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Josefin Sans"/>
              <a:buNone/>
              <a:defRPr sz="36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ubTitle" idx="1"/>
          </p:nvPr>
        </p:nvSpPr>
        <p:spPr>
          <a:xfrm>
            <a:off x="3644450" y="1652275"/>
            <a:ext cx="3384000" cy="235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AutoNum type="arabicPeriod"/>
              <a:defRPr sz="16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title" idx="2"/>
          </p:nvPr>
        </p:nvSpPr>
        <p:spPr>
          <a:xfrm>
            <a:off x="146725" y="4789139"/>
            <a:ext cx="3027300" cy="2292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Font typeface="Josefin Sans"/>
              <a:buNone/>
              <a:defRPr sz="8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title" idx="3" hasCustomPrompt="1"/>
          </p:nvPr>
        </p:nvSpPr>
        <p:spPr>
          <a:xfrm>
            <a:off x="146725" y="4719850"/>
            <a:ext cx="1689000" cy="1605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Josefin Sans"/>
              <a:buNone/>
              <a:defRPr sz="19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t>xx%</a:t>
            </a:r>
          </a:p>
        </p:txBody>
      </p:sp>
      <p:cxnSp>
        <p:nvCxnSpPr>
          <p:cNvPr id="65" name="Google Shape;65;p9"/>
          <p:cNvCxnSpPr/>
          <p:nvPr/>
        </p:nvCxnSpPr>
        <p:spPr>
          <a:xfrm rot="10800000">
            <a:off x="241206" y="4608973"/>
            <a:ext cx="1209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66;p9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" name="Google Shape;67;p9"/>
          <p:cNvSpPr txBox="1"/>
          <p:nvPr/>
        </p:nvSpPr>
        <p:spPr>
          <a:xfrm>
            <a:off x="8439900" y="4609950"/>
            <a:ext cx="585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rPr>
              <a:t>‹#›</a:t>
            </a:fld>
            <a:endParaRPr sz="1100" b="1">
              <a:solidFill>
                <a:schemeClr val="accen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cxnSp>
        <p:nvCxnSpPr>
          <p:cNvPr id="68" name="Google Shape;68;p9"/>
          <p:cNvCxnSpPr/>
          <p:nvPr/>
        </p:nvCxnSpPr>
        <p:spPr>
          <a:xfrm>
            <a:off x="737600" y="701450"/>
            <a:ext cx="2710500" cy="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2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p13"/>
          <p:cNvCxnSpPr/>
          <p:nvPr/>
        </p:nvCxnSpPr>
        <p:spPr>
          <a:xfrm>
            <a:off x="-14031" y="1217264"/>
            <a:ext cx="35949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1697700" y="1738964"/>
            <a:ext cx="2963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18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86" name="Google Shape;86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1121625" y="1673264"/>
            <a:ext cx="576000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1697700" y="2264648"/>
            <a:ext cx="27123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3"/>
          </p:nvPr>
        </p:nvSpPr>
        <p:spPr>
          <a:xfrm>
            <a:off x="1697700" y="3185564"/>
            <a:ext cx="2963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18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4" hasCustomPrompt="1"/>
          </p:nvPr>
        </p:nvSpPr>
        <p:spPr>
          <a:xfrm>
            <a:off x="1121600" y="3119864"/>
            <a:ext cx="576000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5"/>
          </p:nvPr>
        </p:nvSpPr>
        <p:spPr>
          <a:xfrm>
            <a:off x="1697700" y="3711255"/>
            <a:ext cx="2712300" cy="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6"/>
          </p:nvPr>
        </p:nvSpPr>
        <p:spPr>
          <a:xfrm>
            <a:off x="5662500" y="1738964"/>
            <a:ext cx="2963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18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7" hasCustomPrompt="1"/>
          </p:nvPr>
        </p:nvSpPr>
        <p:spPr>
          <a:xfrm>
            <a:off x="5086400" y="1673264"/>
            <a:ext cx="576000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8"/>
          </p:nvPr>
        </p:nvSpPr>
        <p:spPr>
          <a:xfrm>
            <a:off x="5662500" y="2264648"/>
            <a:ext cx="27123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9"/>
          </p:nvPr>
        </p:nvSpPr>
        <p:spPr>
          <a:xfrm>
            <a:off x="5662500" y="3185564"/>
            <a:ext cx="2963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18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Josefin Sans"/>
              <a:buNone/>
              <a:defRPr sz="2400" b="1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13" hasCustomPrompt="1"/>
          </p:nvPr>
        </p:nvSpPr>
        <p:spPr>
          <a:xfrm>
            <a:off x="5087456" y="3119864"/>
            <a:ext cx="576000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Josefin Sans"/>
              <a:buNone/>
              <a:defRPr sz="3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14"/>
          </p:nvPr>
        </p:nvSpPr>
        <p:spPr>
          <a:xfrm>
            <a:off x="5662500" y="3711255"/>
            <a:ext cx="2712300" cy="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15"/>
          </p:nvPr>
        </p:nvSpPr>
        <p:spPr>
          <a:xfrm>
            <a:off x="1470900" y="476534"/>
            <a:ext cx="620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Josefin Sans"/>
              <a:buNone/>
              <a:defRPr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8" name="Google Shape;98;p13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Google Shape;99;p13"/>
          <p:cNvSpPr txBox="1"/>
          <p:nvPr/>
        </p:nvSpPr>
        <p:spPr>
          <a:xfrm>
            <a:off x="8439900" y="4609950"/>
            <a:ext cx="585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rPr>
              <a:t>‹#›</a:t>
            </a:fld>
            <a:endParaRPr sz="1100" b="1">
              <a:solidFill>
                <a:schemeClr val="accen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TITLE_AND_DESCRIPTION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title"/>
          </p:nvPr>
        </p:nvSpPr>
        <p:spPr>
          <a:xfrm>
            <a:off x="5292000" y="2212804"/>
            <a:ext cx="3173400" cy="5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Josefin Sans"/>
              <a:buNone/>
              <a:defRPr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title" idx="2" hasCustomPrompt="1"/>
          </p:nvPr>
        </p:nvSpPr>
        <p:spPr>
          <a:xfrm>
            <a:off x="5292001" y="1625200"/>
            <a:ext cx="1724100" cy="8418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Josefin Sans"/>
              <a:buNone/>
              <a:defRPr sz="60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6000"/>
              <a:buFont typeface="Josefin Sans"/>
              <a:buNone/>
              <a:defRPr sz="6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>
            <a:spLocks noGrp="1"/>
          </p:cNvSpPr>
          <p:nvPr>
            <p:ph type="subTitle" idx="1"/>
          </p:nvPr>
        </p:nvSpPr>
        <p:spPr>
          <a:xfrm>
            <a:off x="5292000" y="3455823"/>
            <a:ext cx="3027300" cy="5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 Light"/>
              <a:buNone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13" name="Google Shape;113;p15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5"/>
          <p:cNvSpPr txBox="1"/>
          <p:nvPr/>
        </p:nvSpPr>
        <p:spPr>
          <a:xfrm>
            <a:off x="8439900" y="4609950"/>
            <a:ext cx="585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rPr>
              <a:t>‹#›</a:t>
            </a:fld>
            <a:endParaRPr sz="1100" b="1">
              <a:solidFill>
                <a:schemeClr val="accen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CUSTOM_2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>
            <a:spLocks noGrp="1"/>
          </p:cNvSpPr>
          <p:nvPr>
            <p:ph type="subTitle" idx="1"/>
          </p:nvPr>
        </p:nvSpPr>
        <p:spPr>
          <a:xfrm>
            <a:off x="973570" y="3307149"/>
            <a:ext cx="22635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 Light"/>
              <a:buNone/>
              <a:defRPr sz="14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subTitle" idx="2"/>
          </p:nvPr>
        </p:nvSpPr>
        <p:spPr>
          <a:xfrm>
            <a:off x="3440245" y="3307149"/>
            <a:ext cx="22635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 Light"/>
              <a:buNone/>
              <a:defRPr sz="14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subTitle" idx="3"/>
          </p:nvPr>
        </p:nvSpPr>
        <p:spPr>
          <a:xfrm>
            <a:off x="5906920" y="3307149"/>
            <a:ext cx="22635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 Light"/>
              <a:buNone/>
              <a:defRPr sz="14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subTitle" idx="4"/>
          </p:nvPr>
        </p:nvSpPr>
        <p:spPr>
          <a:xfrm>
            <a:off x="973570" y="1543141"/>
            <a:ext cx="22635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8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subTitle" idx="5"/>
          </p:nvPr>
        </p:nvSpPr>
        <p:spPr>
          <a:xfrm>
            <a:off x="3440245" y="1543141"/>
            <a:ext cx="22635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8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9pPr>
          </a:lstStyle>
          <a:p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subTitle" idx="6"/>
          </p:nvPr>
        </p:nvSpPr>
        <p:spPr>
          <a:xfrm>
            <a:off x="5906920" y="1543141"/>
            <a:ext cx="22635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8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title"/>
          </p:nvPr>
        </p:nvSpPr>
        <p:spPr>
          <a:xfrm>
            <a:off x="146725" y="4789139"/>
            <a:ext cx="3027300" cy="2292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Font typeface="Josefin Sans"/>
              <a:buNone/>
              <a:defRPr sz="8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title" idx="7" hasCustomPrompt="1"/>
          </p:nvPr>
        </p:nvSpPr>
        <p:spPr>
          <a:xfrm>
            <a:off x="146725" y="4719850"/>
            <a:ext cx="1689000" cy="1605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Josefin Sans"/>
              <a:buNone/>
              <a:defRPr sz="19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D0000"/>
              </a:buClr>
              <a:buSzPts val="4000"/>
              <a:buFont typeface="Josefin Sans"/>
              <a:buNone/>
              <a:defRPr sz="4000" b="1">
                <a:solidFill>
                  <a:srgbClr val="FD0000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t>xx%</a:t>
            </a:r>
          </a:p>
        </p:txBody>
      </p:sp>
      <p:cxnSp>
        <p:nvCxnSpPr>
          <p:cNvPr id="150" name="Google Shape;150;p19"/>
          <p:cNvCxnSpPr/>
          <p:nvPr/>
        </p:nvCxnSpPr>
        <p:spPr>
          <a:xfrm rot="10800000">
            <a:off x="241206" y="4608973"/>
            <a:ext cx="1209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1" name="Google Shape;151;p19"/>
          <p:cNvSpPr txBox="1">
            <a:spLocks noGrp="1"/>
          </p:cNvSpPr>
          <p:nvPr>
            <p:ph type="title" idx="8"/>
          </p:nvPr>
        </p:nvSpPr>
        <p:spPr>
          <a:xfrm>
            <a:off x="1470900" y="476534"/>
            <a:ext cx="620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Josefin Sans"/>
              <a:buNone/>
              <a:defRPr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52" name="Google Shape;152;p19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3" name="Google Shape;153;p19"/>
          <p:cNvSpPr txBox="1"/>
          <p:nvPr/>
        </p:nvSpPr>
        <p:spPr>
          <a:xfrm>
            <a:off x="8439900" y="4609950"/>
            <a:ext cx="585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rPr>
              <a:t>‹#›</a:t>
            </a:fld>
            <a:endParaRPr sz="1100" b="1">
              <a:solidFill>
                <a:schemeClr val="accen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_ONLY_1_2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"/>
          <p:cNvSpPr txBox="1">
            <a:spLocks noGrp="1"/>
          </p:cNvSpPr>
          <p:nvPr>
            <p:ph type="title"/>
          </p:nvPr>
        </p:nvSpPr>
        <p:spPr>
          <a:xfrm>
            <a:off x="5289800" y="752100"/>
            <a:ext cx="2810100" cy="18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Font typeface="Josefin Sans"/>
              <a:buNone/>
              <a:defRPr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32"/>
          <p:cNvSpPr txBox="1">
            <a:spLocks noGrp="1"/>
          </p:cNvSpPr>
          <p:nvPr>
            <p:ph type="subTitle" idx="1"/>
          </p:nvPr>
        </p:nvSpPr>
        <p:spPr>
          <a:xfrm>
            <a:off x="5781275" y="2763700"/>
            <a:ext cx="2318700" cy="109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Josefin Sans"/>
              <a:buNone/>
              <a:defRPr sz="14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281" name="Google Shape;281;p32"/>
          <p:cNvCxnSpPr/>
          <p:nvPr/>
        </p:nvCxnSpPr>
        <p:spPr>
          <a:xfrm>
            <a:off x="8288525" y="915600"/>
            <a:ext cx="1800" cy="15810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" name="Google Shape;282;p32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3" name="Google Shape;283;p32"/>
          <p:cNvSpPr txBox="1"/>
          <p:nvPr/>
        </p:nvSpPr>
        <p:spPr>
          <a:xfrm>
            <a:off x="8439900" y="4609950"/>
            <a:ext cx="585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 b="1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rPr>
              <a:t>‹#›</a:t>
            </a:fld>
            <a:endParaRPr sz="1100" b="1">
              <a:solidFill>
                <a:schemeClr val="accen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"/>
          <p:cNvSpPr/>
          <p:nvPr/>
        </p:nvSpPr>
        <p:spPr>
          <a:xfrm>
            <a:off x="6481100" y="-39600"/>
            <a:ext cx="2701200" cy="25374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0000"/>
              </a:solidFill>
            </a:endParaRPr>
          </a:p>
        </p:txBody>
      </p:sp>
      <p:cxnSp>
        <p:nvCxnSpPr>
          <p:cNvPr id="304" name="Google Shape;304;p36"/>
          <p:cNvCxnSpPr/>
          <p:nvPr/>
        </p:nvCxnSpPr>
        <p:spPr>
          <a:xfrm>
            <a:off x="525225" y="441500"/>
            <a:ext cx="0" cy="27105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5" name="Google Shape;305;p36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/>
          <p:nvPr/>
        </p:nvSpPr>
        <p:spPr>
          <a:xfrm>
            <a:off x="-159275" y="1563300"/>
            <a:ext cx="1591500" cy="3962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0000"/>
              </a:solidFill>
            </a:endParaRPr>
          </a:p>
        </p:txBody>
      </p:sp>
      <p:cxnSp>
        <p:nvCxnSpPr>
          <p:cNvPr id="308" name="Google Shape;308;p37"/>
          <p:cNvCxnSpPr/>
          <p:nvPr/>
        </p:nvCxnSpPr>
        <p:spPr>
          <a:xfrm rot="10800000">
            <a:off x="986725" y="1327650"/>
            <a:ext cx="445500" cy="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" name="Google Shape;309;p37"/>
          <p:cNvCxnSpPr/>
          <p:nvPr/>
        </p:nvCxnSpPr>
        <p:spPr>
          <a:xfrm>
            <a:off x="6481100" y="4609950"/>
            <a:ext cx="25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7920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84225" y="11593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18287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efin Sans Medium"/>
              <a:buChar char="●"/>
              <a:defRPr sz="1800"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○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Light"/>
              <a:buChar char="■"/>
              <a:defRPr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Char char="●"/>
              <a:defRPr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4pPr>
            <a:lvl5pPr marL="2286000" lvl="4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Josefin Sans ExtraLight"/>
              <a:buChar char="○"/>
              <a:defRPr sz="1300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ans ExtraLight"/>
              <a:buChar char="■"/>
              <a:defRPr sz="1200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ans ExtraLight"/>
              <a:buChar char="●"/>
              <a:defRPr sz="1200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ans ExtraLight"/>
              <a:buChar char="○"/>
              <a:defRPr sz="1200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ans ExtraLight"/>
              <a:buChar char="■"/>
              <a:defRPr sz="1200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5" r:id="rId4"/>
    <p:sldLayoutId id="2147483658" r:id="rId5"/>
    <p:sldLayoutId id="2147483659" r:id="rId6"/>
    <p:sldLayoutId id="2147483661" r:id="rId7"/>
    <p:sldLayoutId id="2147483665" r:id="rId8"/>
    <p:sldLayoutId id="2147483678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4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73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4000" b="-4000"/>
          </a:stretch>
        </a:blip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2"/>
          <p:cNvSpPr txBox="1">
            <a:spLocks noGrp="1"/>
          </p:cNvSpPr>
          <p:nvPr>
            <p:ph type="ctrTitle"/>
          </p:nvPr>
        </p:nvSpPr>
        <p:spPr>
          <a:xfrm>
            <a:off x="791896" y="1455996"/>
            <a:ext cx="5632030" cy="2571750"/>
          </a:xfrm>
          <a:prstGeom prst="rect">
            <a:avLst/>
          </a:prstGeom>
        </p:spPr>
        <p:txBody>
          <a:bodyPr spcFirstLastPara="1" wrap="square" lIns="91425" tIns="20115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FAS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4000" i="1" dirty="0">
                <a:solidFill>
                  <a:schemeClr val="accent1"/>
                </a:solidFill>
              </a:rPr>
              <a:t>Fire alarm sensor</a:t>
            </a:r>
            <a:br>
              <a:rPr lang="ru-RU" sz="4000" i="1" dirty="0">
                <a:solidFill>
                  <a:schemeClr val="bg2">
                    <a:lumMod val="75000"/>
                  </a:schemeClr>
                </a:solidFill>
              </a:rPr>
            </a:br>
            <a:br>
              <a:rPr lang="ru-RU" sz="4000" i="1" dirty="0">
                <a:solidFill>
                  <a:schemeClr val="bg2">
                    <a:lumMod val="75000"/>
                  </a:schemeClr>
                </a:solidFill>
              </a:rPr>
            </a:br>
            <a:br>
              <a:rPr lang="ru-RU" sz="4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2000" i="1" dirty="0">
                <a:solidFill>
                  <a:schemeClr val="accent2">
                    <a:lumMod val="25000"/>
                  </a:schemeClr>
                </a:solidFill>
              </a:rPr>
              <a:t>Ставропольский Государственный Аграрный Университет</a:t>
            </a:r>
            <a:endParaRPr i="1" dirty="0">
              <a:solidFill>
                <a:schemeClr val="accent2">
                  <a:lumMod val="2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49D577-B523-4C85-8159-E9CA2E45E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5723" y="2477799"/>
            <a:ext cx="5303532" cy="33336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D6F809-1637-4D40-B5A0-CAD052F7F9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3926" y="-32562"/>
            <a:ext cx="3317358" cy="18660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2" name="Google Shape;372;p46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3" name="Google Shape;373;p46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74" name="Google Shape;374;p46"/>
          <p:cNvSpPr/>
          <p:nvPr/>
        </p:nvSpPr>
        <p:spPr>
          <a:xfrm>
            <a:off x="5475765" y="868668"/>
            <a:ext cx="3668235" cy="35358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0000"/>
              </a:solidFill>
            </a:endParaRPr>
          </a:p>
        </p:txBody>
      </p:sp>
      <p:pic>
        <p:nvPicPr>
          <p:cNvPr id="375" name="Google Shape;375;p46"/>
          <p:cNvPicPr preferRelativeResize="0"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"/>
                    </a14:imgEffect>
                    <a14:imgEffect>
                      <a14:colorTemperature colorTemp="7390"/>
                    </a14:imgEffect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r="22942"/>
          <a:stretch/>
        </p:blipFill>
        <p:spPr>
          <a:xfrm>
            <a:off x="5721470" y="1018069"/>
            <a:ext cx="3422530" cy="3223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77" name="Google Shape;377;p46"/>
          <p:cNvSpPr txBox="1">
            <a:spLocks noGrp="1"/>
          </p:cNvSpPr>
          <p:nvPr>
            <p:ph type="title"/>
          </p:nvPr>
        </p:nvSpPr>
        <p:spPr>
          <a:xfrm>
            <a:off x="1846466" y="195263"/>
            <a:ext cx="6220047" cy="11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dirty="0"/>
              <a:t>Пользователь и его проблема</a:t>
            </a:r>
            <a:endParaRPr sz="2800" b="0" dirty="0"/>
          </a:p>
        </p:txBody>
      </p:sp>
      <p:sp>
        <p:nvSpPr>
          <p:cNvPr id="378" name="Google Shape;378;p46"/>
          <p:cNvSpPr txBox="1">
            <a:spLocks noGrp="1"/>
          </p:cNvSpPr>
          <p:nvPr>
            <p:ph type="subTitle" idx="1"/>
          </p:nvPr>
        </p:nvSpPr>
        <p:spPr>
          <a:xfrm>
            <a:off x="783695" y="910799"/>
            <a:ext cx="4692070" cy="5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/>
              <a:t>Наши пользователи, </a:t>
            </a:r>
            <a:r>
              <a:rPr lang="ru-RU" sz="1500" b="1" dirty="0"/>
              <a:t>сельскохозяйственные производства, </a:t>
            </a:r>
            <a:r>
              <a:rPr lang="ru-RU" sz="1500" dirty="0"/>
              <a:t>хотят предотвратить появление пожаров на предприятии, чтобы минимизировать потери урожая и увеличить объемы производства, </a:t>
            </a:r>
            <a:r>
              <a:rPr lang="ru-RU" sz="1500" b="1" dirty="0"/>
              <a:t>но не могут</a:t>
            </a:r>
            <a:r>
              <a:rPr lang="ru-RU" sz="1500" dirty="0"/>
              <a:t>, </a:t>
            </a:r>
            <a:r>
              <a:rPr lang="ru-RU" sz="1500" b="1" dirty="0"/>
              <a:t>потому что им сложно определить источник возгорания, </a:t>
            </a:r>
            <a:r>
              <a:rPr lang="ru-RU" sz="1500" dirty="0"/>
              <a:t>а существующие решения, такие как соблюдение правил пожарной безопасности, а также спутники которые делают снимки земной поверхности и отправляют их в специализированные центры </a:t>
            </a:r>
            <a:r>
              <a:rPr lang="ru-RU" sz="1500" b="1" i="1" u="sng" dirty="0"/>
              <a:t>имеют свои недостатки: </a:t>
            </a:r>
            <a:endParaRPr lang="en-US" sz="1500" b="1" i="1" u="sng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500" dirty="0"/>
              <a:t>сотрудники иногда игнорируют установленные правила безопасности</a:t>
            </a:r>
            <a:endParaRPr lang="en-US" sz="15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500" dirty="0"/>
              <a:t>спутники могут давать ложные показание из-за облачности или не учитывать слабые пожары при низкой температуре.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0619D3-19FA-49BE-AA2B-D14D5B106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790" y="4095769"/>
            <a:ext cx="2655850" cy="16698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9"/>
          <p:cNvSpPr txBox="1">
            <a:spLocks noGrp="1"/>
          </p:cNvSpPr>
          <p:nvPr>
            <p:ph type="title"/>
          </p:nvPr>
        </p:nvSpPr>
        <p:spPr>
          <a:xfrm>
            <a:off x="4801151" y="-50669"/>
            <a:ext cx="2810100" cy="4706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/>
              <a:t>Решение</a:t>
            </a:r>
            <a:endParaRPr b="0" dirty="0"/>
          </a:p>
        </p:txBody>
      </p:sp>
      <p:sp>
        <p:nvSpPr>
          <p:cNvPr id="406" name="Google Shape;406;p49"/>
          <p:cNvSpPr/>
          <p:nvPr/>
        </p:nvSpPr>
        <p:spPr>
          <a:xfrm>
            <a:off x="1910708" y="1294189"/>
            <a:ext cx="2337000" cy="31029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0000"/>
              </a:solidFill>
            </a:endParaRPr>
          </a:p>
        </p:txBody>
      </p:sp>
      <p:pic>
        <p:nvPicPr>
          <p:cNvPr id="407" name="Google Shape;407;p49"/>
          <p:cNvPicPr preferRelativeResize="0"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8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60569" y="539638"/>
            <a:ext cx="3573681" cy="36208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08" name="Google Shape;408;p49"/>
          <p:cNvSpPr txBox="1">
            <a:spLocks noGrp="1"/>
          </p:cNvSpPr>
          <p:nvPr>
            <p:ph type="subTitle" idx="1"/>
          </p:nvPr>
        </p:nvSpPr>
        <p:spPr>
          <a:xfrm>
            <a:off x="4342850" y="419975"/>
            <a:ext cx="4572001" cy="2825072"/>
          </a:xfrm>
          <a:prstGeom prst="rect">
            <a:avLst/>
          </a:prstGeom>
        </p:spPr>
        <p:txBody>
          <a:bodyPr spcFirstLastPara="1" wrap="square" lIns="91425" tIns="91425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Для сельскохозяйственных производств, которым нужно предотвратить появление пожаров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 производстве, чтобы минимизировать потери урожая и увеличить объемы производства.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Наше решение по установке датчиков опознания пожара лучше тем, что в это устройство будет встроена видео-аналитика, с помощью которой камера сможет распознать дым и огонь, а в ночное время суток также будет активен тепловой детектор, реагирующий на движение в зоне видимости камеры.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При возникновении дыма и огня, датчик будет посылать информацию об источнике возгорания на экраны наблюдателей.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 </a:t>
            </a:r>
            <a:endParaRPr dirty="0"/>
          </a:p>
        </p:txBody>
      </p:sp>
      <p:cxnSp>
        <p:nvCxnSpPr>
          <p:cNvPr id="409" name="Google Shape;409;p49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0" name="Google Shape;410;p49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B77AC8-F722-468F-905A-505C716BD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04773" y="3632077"/>
            <a:ext cx="3084700" cy="19394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83A0F2-8DCF-48F7-9A5E-901E73221927}"/>
              </a:ext>
            </a:extLst>
          </p:cNvPr>
          <p:cNvSpPr txBox="1"/>
          <p:nvPr/>
        </p:nvSpPr>
        <p:spPr>
          <a:xfrm>
            <a:off x="4470440" y="3632077"/>
            <a:ext cx="4572001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В отличие от авиационной охраны и спутников, которые передают снимки с земной </a:t>
            </a:r>
          </a:p>
          <a:p>
            <a:r>
              <a:rPr lang="ru-RU" dirty="0"/>
              <a:t>поверхности в специализированные центры, наше устройство лучше тем, что оно сразу будет </a:t>
            </a:r>
          </a:p>
          <a:p>
            <a:r>
              <a:rPr lang="ru-RU" dirty="0"/>
              <a:t>посылать информацию в МЧС о возникновении пожара.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8"/>
          <p:cNvSpPr txBox="1">
            <a:spLocks noGrp="1"/>
          </p:cNvSpPr>
          <p:nvPr>
            <p:ph type="title"/>
          </p:nvPr>
        </p:nvSpPr>
        <p:spPr>
          <a:xfrm>
            <a:off x="2621487" y="2081250"/>
            <a:ext cx="7698894" cy="4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dirty="0">
                <a:solidFill>
                  <a:schemeClr val="tx1"/>
                </a:solidFill>
              </a:rPr>
              <a:t>Демонстрация решения</a:t>
            </a:r>
            <a:endParaRPr sz="2800" b="0" dirty="0">
              <a:solidFill>
                <a:schemeClr val="tx1"/>
              </a:solidFill>
            </a:endParaRPr>
          </a:p>
        </p:txBody>
      </p:sp>
      <p:cxnSp>
        <p:nvCxnSpPr>
          <p:cNvPr id="397" name="Google Shape;397;p48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8" name="Google Shape;398;p48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40B2367-F768-4BBD-A930-B85E3D705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013" y="3976496"/>
            <a:ext cx="2916504" cy="18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01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0"/>
          <p:cNvSpPr txBox="1">
            <a:spLocks noGrp="1"/>
          </p:cNvSpPr>
          <p:nvPr>
            <p:ph type="title"/>
          </p:nvPr>
        </p:nvSpPr>
        <p:spPr>
          <a:xfrm>
            <a:off x="5292001" y="2397351"/>
            <a:ext cx="3173400" cy="5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Экономика проекта: предположения и вопросы</a:t>
            </a:r>
            <a:br>
              <a:rPr lang="ru-RU" dirty="0"/>
            </a:br>
            <a:endParaRPr dirty="0"/>
          </a:p>
        </p:txBody>
      </p:sp>
      <p:sp>
        <p:nvSpPr>
          <p:cNvPr id="777" name="Google Shape;777;p60"/>
          <p:cNvSpPr txBox="1">
            <a:spLocks noGrp="1"/>
          </p:cNvSpPr>
          <p:nvPr>
            <p:ph type="title" idx="2"/>
          </p:nvPr>
        </p:nvSpPr>
        <p:spPr>
          <a:xfrm>
            <a:off x="5292001" y="1625200"/>
            <a:ext cx="1724100" cy="8418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78" name="Google Shape;778;p60"/>
          <p:cNvSpPr/>
          <p:nvPr/>
        </p:nvSpPr>
        <p:spPr>
          <a:xfrm>
            <a:off x="-75425" y="1582600"/>
            <a:ext cx="4267800" cy="2764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0000"/>
              </a:solidFill>
            </a:endParaRPr>
          </a:p>
        </p:txBody>
      </p:sp>
      <p:pic>
        <p:nvPicPr>
          <p:cNvPr id="779" name="Google Shape;779;p60"/>
          <p:cNvPicPr preferRelativeResize="0"/>
          <p:nvPr/>
        </p:nvPicPr>
        <p:blipFill rotWithShape="1">
          <a:blip r:embed="rId3">
            <a:alphaModFix/>
          </a:blip>
          <a:srcRect l="7505" r="3351"/>
          <a:stretch/>
        </p:blipFill>
        <p:spPr>
          <a:xfrm>
            <a:off x="0" y="1026500"/>
            <a:ext cx="3777700" cy="3027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0" name="Google Shape;780;p60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81" name="Google Shape;781;p60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83" name="Google Shape;783;p60"/>
          <p:cNvCxnSpPr/>
          <p:nvPr/>
        </p:nvCxnSpPr>
        <p:spPr>
          <a:xfrm>
            <a:off x="5039175" y="1625200"/>
            <a:ext cx="0" cy="29613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8"/>
          <p:cNvSpPr txBox="1">
            <a:spLocks noGrp="1"/>
          </p:cNvSpPr>
          <p:nvPr>
            <p:ph type="title"/>
          </p:nvPr>
        </p:nvSpPr>
        <p:spPr>
          <a:xfrm>
            <a:off x="1207256" y="-12458"/>
            <a:ext cx="7698894" cy="4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dirty="0">
                <a:solidFill>
                  <a:schemeClr val="tx1"/>
                </a:solidFill>
              </a:rPr>
              <a:t>Экономика проекта</a:t>
            </a:r>
            <a:endParaRPr sz="2800" b="0" dirty="0">
              <a:solidFill>
                <a:schemeClr val="tx1"/>
              </a:solidFill>
            </a:endParaRPr>
          </a:p>
        </p:txBody>
      </p:sp>
      <p:sp>
        <p:nvSpPr>
          <p:cNvPr id="396" name="Google Shape;396;p48"/>
          <p:cNvSpPr txBox="1">
            <a:spLocks noGrp="1"/>
          </p:cNvSpPr>
          <p:nvPr>
            <p:ph type="subTitle" idx="1"/>
          </p:nvPr>
        </p:nvSpPr>
        <p:spPr>
          <a:xfrm>
            <a:off x="102620" y="478042"/>
            <a:ext cx="5803010" cy="32186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b="1" u="sng" dirty="0">
                <a:solidFill>
                  <a:schemeClr val="tx1"/>
                </a:solidFill>
                <a:highlight>
                  <a:schemeClr val="lt1"/>
                </a:highlight>
              </a:rPr>
              <a:t>Наше устройство будет состоять из: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highlight>
                <a:schemeClr val="lt1"/>
              </a:highlight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tx1"/>
                </a:solidFill>
                <a:highlight>
                  <a:schemeClr val="lt1"/>
                </a:highlight>
              </a:rPr>
              <a:t>Широкоугольной камеры (3 </a:t>
            </a:r>
            <a:r>
              <a:rPr lang="ru-RU" sz="1700" dirty="0" err="1">
                <a:solidFill>
                  <a:schemeClr val="tx1"/>
                </a:solidFill>
                <a:highlight>
                  <a:schemeClr val="lt1"/>
                </a:highlight>
              </a:rPr>
              <a:t>шт</a:t>
            </a:r>
            <a:r>
              <a:rPr lang="ru-RU" sz="1700" dirty="0">
                <a:solidFill>
                  <a:schemeClr val="tx1"/>
                </a:solidFill>
                <a:highlight>
                  <a:schemeClr val="lt1"/>
                </a:highlight>
              </a:rPr>
              <a:t>)  6 000 </a:t>
            </a:r>
            <a:r>
              <a:rPr lang="ru-RU" sz="1700" dirty="0" err="1">
                <a:solidFill>
                  <a:schemeClr val="tx1"/>
                </a:solidFill>
                <a:highlight>
                  <a:schemeClr val="lt1"/>
                </a:highlight>
              </a:rPr>
              <a:t>руб</a:t>
            </a:r>
            <a:endParaRPr lang="ru-RU" sz="1700" dirty="0">
              <a:solidFill>
                <a:schemeClr val="tx1"/>
              </a:solidFill>
              <a:highlight>
                <a:schemeClr val="lt1"/>
              </a:highlight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tx1"/>
                </a:solidFill>
                <a:highlight>
                  <a:schemeClr val="lt1"/>
                </a:highlight>
              </a:rPr>
              <a:t>Солнечной батареи   2 000 </a:t>
            </a:r>
            <a:r>
              <a:rPr lang="ru-RU" sz="1700" dirty="0" err="1">
                <a:solidFill>
                  <a:schemeClr val="tx1"/>
                </a:solidFill>
                <a:highlight>
                  <a:schemeClr val="lt1"/>
                </a:highlight>
              </a:rPr>
              <a:t>руб</a:t>
            </a:r>
            <a:endParaRPr lang="ru-RU" sz="1700" dirty="0">
              <a:solidFill>
                <a:schemeClr val="tx1"/>
              </a:solidFill>
              <a:highlight>
                <a:schemeClr val="lt1"/>
              </a:highlight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tx1"/>
                </a:solidFill>
                <a:highlight>
                  <a:schemeClr val="lt1"/>
                </a:highlight>
              </a:rPr>
              <a:t>GPS – </a:t>
            </a:r>
            <a:r>
              <a:rPr lang="ru-RU" sz="1700" dirty="0" err="1">
                <a:solidFill>
                  <a:schemeClr val="tx1"/>
                </a:solidFill>
                <a:highlight>
                  <a:schemeClr val="lt1"/>
                </a:highlight>
              </a:rPr>
              <a:t>трекера</a:t>
            </a:r>
            <a:r>
              <a:rPr lang="ru-RU" sz="1700" dirty="0">
                <a:solidFill>
                  <a:schemeClr val="tx1"/>
                </a:solidFill>
                <a:highlight>
                  <a:schemeClr val="lt1"/>
                </a:highlight>
              </a:rPr>
              <a:t>   300 </a:t>
            </a:r>
            <a:r>
              <a:rPr lang="ru-RU" sz="1700" dirty="0" err="1">
                <a:solidFill>
                  <a:schemeClr val="tx1"/>
                </a:solidFill>
                <a:highlight>
                  <a:schemeClr val="lt1"/>
                </a:highlight>
              </a:rPr>
              <a:t>руб</a:t>
            </a:r>
            <a:endParaRPr lang="ru-RU" sz="1700" dirty="0">
              <a:solidFill>
                <a:schemeClr val="tx1"/>
              </a:solidFill>
              <a:highlight>
                <a:schemeClr val="lt1"/>
              </a:highlight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tx1"/>
                </a:solidFill>
                <a:highlight>
                  <a:schemeClr val="lt1"/>
                </a:highlight>
              </a:rPr>
              <a:t>Кронштейн для камеры видеонаблюдения 1 500 </a:t>
            </a:r>
            <a:r>
              <a:rPr lang="ru-RU" sz="1700" dirty="0" err="1">
                <a:solidFill>
                  <a:schemeClr val="tx1"/>
                </a:solidFill>
                <a:highlight>
                  <a:schemeClr val="lt1"/>
                </a:highlight>
              </a:rPr>
              <a:t>руб</a:t>
            </a:r>
            <a:endParaRPr lang="ru-RU" sz="1700" dirty="0">
              <a:solidFill>
                <a:schemeClr val="tx1"/>
              </a:solidFill>
              <a:highlight>
                <a:schemeClr val="lt1"/>
              </a:highlight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tx1"/>
                </a:solidFill>
                <a:highlight>
                  <a:schemeClr val="lt1"/>
                </a:highlight>
              </a:rPr>
              <a:t>3G – модем 4 000 </a:t>
            </a:r>
            <a:r>
              <a:rPr lang="ru-RU" sz="1700" dirty="0" err="1">
                <a:solidFill>
                  <a:schemeClr val="tx1"/>
                </a:solidFill>
                <a:highlight>
                  <a:schemeClr val="lt1"/>
                </a:highlight>
              </a:rPr>
              <a:t>руб</a:t>
            </a:r>
            <a:endParaRPr lang="ru-RU" sz="1700" dirty="0">
              <a:solidFill>
                <a:schemeClr val="tx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tx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u="sng" dirty="0">
                <a:solidFill>
                  <a:schemeClr val="accent1">
                    <a:lumMod val="50000"/>
                  </a:schemeClr>
                </a:solidFill>
                <a:highlight>
                  <a:schemeClr val="lt1"/>
                </a:highlight>
              </a:rPr>
              <a:t>Итог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highlight>
                  <a:schemeClr val="lt1"/>
                </a:highlight>
              </a:rPr>
              <a:t>:   </a:t>
            </a:r>
            <a:r>
              <a:rPr lang="ru-RU" sz="2000" dirty="0">
                <a:solidFill>
                  <a:schemeClr val="accent1"/>
                </a:solidFill>
                <a:highlight>
                  <a:schemeClr val="lt1"/>
                </a:highlight>
              </a:rPr>
              <a:t>13 800 </a:t>
            </a:r>
            <a:r>
              <a:rPr lang="ru-RU" i="1" dirty="0">
                <a:solidFill>
                  <a:schemeClr val="tx1"/>
                </a:solidFill>
                <a:highlight>
                  <a:schemeClr val="lt1"/>
                </a:highlight>
              </a:rPr>
              <a:t>Без ПО и крепления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accent1"/>
                </a:solidFill>
                <a:highlight>
                  <a:schemeClr val="lt1"/>
                </a:highlight>
              </a:rPr>
              <a:t>            18 800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highlight>
                  <a:schemeClr val="lt1"/>
                </a:highlight>
              </a:rPr>
              <a:t>На 14 тыс.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highlight>
                  <a:schemeClr val="lt1"/>
                </a:highlight>
              </a:rPr>
              <a:t>гА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highlight>
                  <a:schemeClr val="lt1"/>
                </a:highlight>
              </a:rPr>
              <a:t> необходимо 178 установок, так как 1 установка снимает радиусом в 78,5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highlight>
                  <a:schemeClr val="lt1"/>
                </a:highlight>
              </a:rPr>
              <a:t>гА</a:t>
            </a:r>
            <a:endParaRPr lang="ru-RU" sz="2000" dirty="0">
              <a:solidFill>
                <a:schemeClr val="accent1">
                  <a:lumMod val="50000"/>
                </a:schemeClr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chemeClr val="tx1"/>
                </a:solidFill>
                <a:highlight>
                  <a:schemeClr val="lt1"/>
                </a:highlight>
              </a:rPr>
              <a:t>Обслуживание камер видеонаблюдения в Ставропольском крае (1 камера) – 550 </a:t>
            </a:r>
            <a:r>
              <a:rPr lang="ru-RU" sz="1800" i="1" dirty="0" err="1">
                <a:solidFill>
                  <a:schemeClr val="tx1"/>
                </a:solidFill>
                <a:highlight>
                  <a:schemeClr val="lt1"/>
                </a:highlight>
              </a:rPr>
              <a:t>руб</a:t>
            </a:r>
            <a:endParaRPr lang="ru-RU" sz="1800" i="1" dirty="0">
              <a:solidFill>
                <a:schemeClr val="tx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accent1"/>
              </a:solidFill>
              <a:highlight>
                <a:schemeClr val="lt1"/>
              </a:highlight>
            </a:endParaRPr>
          </a:p>
        </p:txBody>
      </p:sp>
      <p:cxnSp>
        <p:nvCxnSpPr>
          <p:cNvPr id="397" name="Google Shape;397;p48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8" name="Google Shape;398;p48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40B2367-F768-4BBD-A930-B85E3D705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013" y="3976496"/>
            <a:ext cx="2916504" cy="183290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342B31-7054-4BEF-AC8F-8F74695E1B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895" t="11623" r="48816" b="12495"/>
          <a:stretch/>
        </p:blipFill>
        <p:spPr>
          <a:xfrm>
            <a:off x="5905630" y="0"/>
            <a:ext cx="3238371" cy="518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2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0"/>
          <p:cNvSpPr txBox="1">
            <a:spLocks noGrp="1"/>
          </p:cNvSpPr>
          <p:nvPr>
            <p:ph type="title" idx="3"/>
          </p:nvPr>
        </p:nvSpPr>
        <p:spPr>
          <a:xfrm>
            <a:off x="483476" y="98546"/>
            <a:ext cx="817704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0" dirty="0"/>
              <a:t>Способы организации доступа к системе видеонаблюдения</a:t>
            </a:r>
            <a:endParaRPr b="0" dirty="0"/>
          </a:p>
        </p:txBody>
      </p:sp>
      <p:cxnSp>
        <p:nvCxnSpPr>
          <p:cNvPr id="440" name="Google Shape;440;p50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1" name="Google Shape;441;p50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2955FB-7462-431C-BBAD-598AC7EBD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483" y="4047287"/>
            <a:ext cx="2570213" cy="1615272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283779" y="1096213"/>
            <a:ext cx="8713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Что можно сделать если в распоряжении есть только ненадежный канал в Интернет (3G модем, </a:t>
            </a:r>
            <a:r>
              <a:rPr lang="ru-RU" dirty="0" err="1"/>
              <a:t>Wi-Fi</a:t>
            </a:r>
            <a:r>
              <a:rPr lang="ru-RU" dirty="0"/>
              <a:t> сеть, доступ через местную локальную сеть и т.п.) без выделенного IP-адреса.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199697" y="1618592"/>
            <a:ext cx="876562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721935" y="1651364"/>
            <a:ext cx="6422065" cy="289310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ru-RU" dirty="0"/>
              <a:t>Самый оптимальный способ – VPN-туннель в офис, где расположен пост наблюдения.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Несмотря на то, что коммуникации осуществляются по публичным сетям с использованием небезопасных протоколов, за счёт шифрования создаются закрытые от посторонних каналы обмена информацией. </a:t>
            </a:r>
          </a:p>
          <a:p>
            <a:r>
              <a:rPr lang="ru-RU" dirty="0"/>
              <a:t>VPN позволяет объединить, например, несколько офисов организации в единую сеть с использованием для связи между ними неподконтрольных каналов. При правильных настройках доступ к системе видеонаблюдения будет прозрачным, как и к компьютерам локальной сети, но доступа к соединению/данным/оборудованию извне не будет.</a:t>
            </a:r>
          </a:p>
        </p:txBody>
      </p:sp>
      <p:sp>
        <p:nvSpPr>
          <p:cNvPr id="29" name="Овал 28"/>
          <p:cNvSpPr/>
          <p:nvPr/>
        </p:nvSpPr>
        <p:spPr>
          <a:xfrm>
            <a:off x="578069" y="2007475"/>
            <a:ext cx="1986456" cy="1965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0" b="1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C3457A-9230-4DDB-B088-E16227D39EF5}"/>
              </a:ext>
            </a:extLst>
          </p:cNvPr>
          <p:cNvSpPr txBox="1"/>
          <p:nvPr/>
        </p:nvSpPr>
        <p:spPr>
          <a:xfrm>
            <a:off x="2809863" y="2176154"/>
            <a:ext cx="6186991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VPN (англ. </a:t>
            </a:r>
            <a:r>
              <a:rPr lang="ru-RU" dirty="0" err="1"/>
              <a:t>Virtual</a:t>
            </a:r>
            <a:r>
              <a:rPr lang="ru-RU" dirty="0"/>
              <a:t> </a:t>
            </a:r>
            <a:r>
              <a:rPr lang="ru-RU" dirty="0" err="1"/>
              <a:t>Private</a:t>
            </a:r>
            <a:r>
              <a:rPr lang="ru-RU" dirty="0"/>
              <a:t> </a:t>
            </a:r>
            <a:r>
              <a:rPr lang="ru-RU" dirty="0" err="1"/>
              <a:t>Network</a:t>
            </a:r>
            <a:r>
              <a:rPr lang="ru-RU" dirty="0"/>
              <a:t> - виртуальная частная сеть) - логическая сеть, создаваемая поверх другой сети, например </a:t>
            </a:r>
            <a:r>
              <a:rPr lang="ru-RU" dirty="0" err="1"/>
              <a:t>Internet</a:t>
            </a:r>
            <a:r>
              <a:rPr lang="ru-RU" dirty="0"/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0"/>
          <p:cNvSpPr txBox="1">
            <a:spLocks noGrp="1"/>
          </p:cNvSpPr>
          <p:nvPr>
            <p:ph type="title" idx="3"/>
          </p:nvPr>
        </p:nvSpPr>
        <p:spPr>
          <a:xfrm>
            <a:off x="483476" y="98546"/>
            <a:ext cx="817704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0" dirty="0"/>
              <a:t>Способы организации доступа к системе видеонаблюдения</a:t>
            </a:r>
            <a:endParaRPr b="0" dirty="0"/>
          </a:p>
        </p:txBody>
      </p:sp>
      <p:cxnSp>
        <p:nvCxnSpPr>
          <p:cNvPr id="440" name="Google Shape;440;p50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1" name="Google Shape;441;p50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2955FB-7462-431C-BBAD-598AC7EBD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231" y="4065821"/>
            <a:ext cx="2570213" cy="1615272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283779" y="1096213"/>
            <a:ext cx="8713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Что можно сделать если в распоряжении есть только ненадежный канал в Интернет (3G модем, </a:t>
            </a:r>
            <a:r>
              <a:rPr lang="ru-RU" dirty="0" err="1"/>
              <a:t>Wi-Fi</a:t>
            </a:r>
            <a:r>
              <a:rPr lang="ru-RU" dirty="0"/>
              <a:t> сеть, доступ через местную локальную сеть и т.п.) без выделенного IP-адреса.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199697" y="1618592"/>
            <a:ext cx="876562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578069" y="2007475"/>
            <a:ext cx="1986456" cy="1965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0" b="1" dirty="0"/>
              <a:t>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69965" y="2189973"/>
            <a:ext cx="619535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Второй способ – сторонний сервис VPN с статическим IP. </a:t>
            </a:r>
          </a:p>
          <a:p>
            <a:r>
              <a:rPr lang="ru-RU" dirty="0"/>
              <a:t>Данный способ отличается от предыдущего тем, что вместо сети офиса пост наблюдения соединен с сторонним сервисом VPN через тот же Интернет. </a:t>
            </a:r>
          </a:p>
          <a:p>
            <a:endParaRPr lang="ru-RU" dirty="0"/>
          </a:p>
          <a:p>
            <a:r>
              <a:rPr lang="ru-RU" i="1" u="sng" dirty="0"/>
              <a:t>Достоинства данного способа: </a:t>
            </a:r>
            <a:r>
              <a:rPr lang="ru-RU" dirty="0"/>
              <a:t>не требуется иметь собственный VPN-сервер и статический/серый IP-адрес.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5"/>
          <p:cNvSpPr txBox="1">
            <a:spLocks noGrp="1"/>
          </p:cNvSpPr>
          <p:nvPr>
            <p:ph type="title" idx="15"/>
          </p:nvPr>
        </p:nvSpPr>
        <p:spPr>
          <a:xfrm>
            <a:off x="-141969" y="100393"/>
            <a:ext cx="942793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Перспективы развития проекта за пределами </a:t>
            </a:r>
            <a:br>
              <a:rPr lang="ru-RU" sz="2000" dirty="0"/>
            </a:br>
            <a:r>
              <a:rPr lang="ru-RU" sz="2000" dirty="0"/>
              <a:t>интенсива / Перспективы внедрения и итоги </a:t>
            </a:r>
            <a:br>
              <a:rPr lang="ru-RU" sz="2000" dirty="0"/>
            </a:br>
            <a:r>
              <a:rPr lang="ru-RU" sz="2000" dirty="0"/>
              <a:t>тестирования с заказчиком</a:t>
            </a:r>
          </a:p>
        </p:txBody>
      </p:sp>
      <p:sp>
        <p:nvSpPr>
          <p:cNvPr id="351" name="Google Shape;351;p45">
            <a:hlinkClick r:id="rId3" action="ppaction://hlinksldjump"/>
          </p:cNvPr>
          <p:cNvSpPr txBox="1">
            <a:spLocks noGrp="1"/>
          </p:cNvSpPr>
          <p:nvPr>
            <p:ph type="title" idx="2"/>
          </p:nvPr>
        </p:nvSpPr>
        <p:spPr>
          <a:xfrm>
            <a:off x="1015834" y="1652554"/>
            <a:ext cx="576000" cy="5934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52" name="Google Shape;352;p45"/>
          <p:cNvSpPr txBox="1">
            <a:spLocks noGrp="1"/>
          </p:cNvSpPr>
          <p:nvPr>
            <p:ph type="subTitle" idx="1"/>
          </p:nvPr>
        </p:nvSpPr>
        <p:spPr>
          <a:xfrm>
            <a:off x="1591834" y="1439438"/>
            <a:ext cx="6951856" cy="6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Мы собираемся реализовать наш проект и пустить его в производство.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Понять, как работает командная работа, и научиться пользоваться этим и  другими навыками, которые приобретем в ходе работы над нашим проектом.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/>
          </a:p>
        </p:txBody>
      </p:sp>
      <p:sp>
        <p:nvSpPr>
          <p:cNvPr id="354" name="Google Shape;354;p45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1001291" y="2501111"/>
            <a:ext cx="576000" cy="5934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2</a:t>
            </a:r>
            <a:endParaRPr dirty="0"/>
          </a:p>
        </p:txBody>
      </p:sp>
      <p:cxnSp>
        <p:nvCxnSpPr>
          <p:cNvPr id="366" name="Google Shape;366;p45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67" name="Google Shape;367;p45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429BE9-084A-45B8-B603-4F7C6AB71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557" y="4109186"/>
            <a:ext cx="2572735" cy="161558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C6EFB8-2926-49D9-9C05-98AA6F7838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66" y="2602479"/>
            <a:ext cx="79255" cy="4694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70D6E3-67EC-43E5-AD0A-F1339DCE2D68}"/>
              </a:ext>
            </a:extLst>
          </p:cNvPr>
          <p:cNvSpPr txBox="1"/>
          <p:nvPr/>
        </p:nvSpPr>
        <p:spPr>
          <a:xfrm>
            <a:off x="968942" y="4103299"/>
            <a:ext cx="6697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Josefin Sans" pitchFamily="2" charset="0"/>
              </a:rPr>
              <a:t>04</a:t>
            </a:r>
            <a:endParaRPr lang="ru-RU" sz="3000" b="1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1AEA95B-E9F0-44BD-86C6-EC88E68F9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67" y="3281535"/>
            <a:ext cx="79255" cy="4694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FA862B6-A68C-4038-91FC-D2B75E126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66" y="4198577"/>
            <a:ext cx="79255" cy="4694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B224BD2-FB15-40D9-A63A-A55EA9EAAB39}"/>
              </a:ext>
            </a:extLst>
          </p:cNvPr>
          <p:cNvSpPr txBox="1"/>
          <p:nvPr/>
        </p:nvSpPr>
        <p:spPr>
          <a:xfrm>
            <a:off x="952495" y="3254641"/>
            <a:ext cx="8322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Josefin Sans" pitchFamily="2" charset="0"/>
              </a:rPr>
              <a:t>03</a:t>
            </a:r>
            <a:endParaRPr lang="ru-RU" sz="30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3D56F13-5B0E-4B33-8891-D45ECD44B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66" y="1743108"/>
            <a:ext cx="79255" cy="469433"/>
          </a:xfrm>
          <a:prstGeom prst="rect">
            <a:avLst/>
          </a:prstGeom>
        </p:spPr>
      </p:pic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2B8F23F4-96CA-49F3-8F8A-283A60BA1A50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472816" y="2525353"/>
            <a:ext cx="8516769" cy="649200"/>
          </a:xfrm>
        </p:spPr>
        <p:txBody>
          <a:bodyPr/>
          <a:lstStyle/>
          <a:p>
            <a:r>
              <a:rPr lang="ru-RU" sz="1600" dirty="0"/>
              <a:t>Проект будет зарабатывать на поштучной продаже датчиков пожарной </a:t>
            </a:r>
          </a:p>
          <a:p>
            <a:r>
              <a:rPr lang="ru-RU" sz="1600" dirty="0"/>
              <a:t>сигнализации сельскохозяйственным производствам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A30D3E1-2291-418E-A3ED-7C0E23A52E00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1472816" y="3224056"/>
            <a:ext cx="7632660" cy="649200"/>
          </a:xfrm>
        </p:spPr>
        <p:txBody>
          <a:bodyPr/>
          <a:lstStyle/>
          <a:p>
            <a:r>
              <a:rPr lang="ru-RU" sz="1600" dirty="0"/>
              <a:t>Датчик пожарной сигнализации будет продаваться через собственный сайт, </a:t>
            </a:r>
          </a:p>
          <a:p>
            <a:r>
              <a:rPr lang="ru-RU" sz="1600" dirty="0"/>
              <a:t>где есть возможность просмотра модели.</a:t>
            </a:r>
          </a:p>
        </p:txBody>
      </p:sp>
      <p:sp>
        <p:nvSpPr>
          <p:cNvPr id="24" name="Подзаголовок 8">
            <a:extLst>
              <a:ext uri="{FF2B5EF4-FFF2-40B4-BE49-F238E27FC236}">
                <a16:creationId xmlns:a16="http://schemas.microsoft.com/office/drawing/2014/main" id="{E96AEB6A-575A-4095-9B53-0DC4CADA751F}"/>
              </a:ext>
            </a:extLst>
          </p:cNvPr>
          <p:cNvSpPr txBox="1">
            <a:spLocks/>
          </p:cNvSpPr>
          <p:nvPr/>
        </p:nvSpPr>
        <p:spPr>
          <a:xfrm>
            <a:off x="1472816" y="4165367"/>
            <a:ext cx="7632660" cy="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3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2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2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2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2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ru-RU" sz="1600" dirty="0"/>
              <a:t>Также возможна продажа через крупные магазины</a:t>
            </a:r>
          </a:p>
        </p:txBody>
      </p:sp>
    </p:spTree>
    <p:extLst>
      <p:ext uri="{BB962C8B-B14F-4D97-AF65-F5344CB8AC3E}">
        <p14:creationId xmlns:p14="http://schemas.microsoft.com/office/powerpoint/2010/main" val="1342887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3"/>
          <p:cNvSpPr txBox="1">
            <a:spLocks noGrp="1"/>
          </p:cNvSpPr>
          <p:nvPr>
            <p:ph type="title" idx="8"/>
          </p:nvPr>
        </p:nvSpPr>
        <p:spPr>
          <a:xfrm>
            <a:off x="1481555" y="91906"/>
            <a:ext cx="620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</a:t>
            </a:r>
            <a:br>
              <a:rPr lang="ru-RU" dirty="0"/>
            </a:br>
            <a:endParaRPr dirty="0"/>
          </a:p>
        </p:txBody>
      </p:sp>
      <p:sp>
        <p:nvSpPr>
          <p:cNvPr id="511" name="Google Shape;511;p53"/>
          <p:cNvSpPr txBox="1">
            <a:spLocks noGrp="1"/>
          </p:cNvSpPr>
          <p:nvPr>
            <p:ph type="subTitle" idx="1"/>
          </p:nvPr>
        </p:nvSpPr>
        <p:spPr>
          <a:xfrm>
            <a:off x="5857983" y="2351940"/>
            <a:ext cx="1743286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Проведение экономических расчетов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Создание промо видео.</a:t>
            </a:r>
            <a:endParaRPr dirty="0"/>
          </a:p>
        </p:txBody>
      </p:sp>
      <p:sp>
        <p:nvSpPr>
          <p:cNvPr id="513" name="Google Shape;513;p53"/>
          <p:cNvSpPr txBox="1">
            <a:spLocks noGrp="1"/>
          </p:cNvSpPr>
          <p:nvPr>
            <p:ph type="subTitle" idx="4"/>
          </p:nvPr>
        </p:nvSpPr>
        <p:spPr>
          <a:xfrm>
            <a:off x="49958" y="1346341"/>
            <a:ext cx="22635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Прокопова Анастасия Евгеньевна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4" name="Google Shape;514;p53"/>
          <p:cNvSpPr txBox="1">
            <a:spLocks noGrp="1"/>
          </p:cNvSpPr>
          <p:nvPr>
            <p:ph type="subTitle" idx="5"/>
          </p:nvPr>
        </p:nvSpPr>
        <p:spPr>
          <a:xfrm>
            <a:off x="1626846" y="1361876"/>
            <a:ext cx="165275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Руденко Екатерина Викторовна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8" name="Google Shape;518;p53"/>
          <p:cNvSpPr txBox="1">
            <a:spLocks noGrp="1"/>
          </p:cNvSpPr>
          <p:nvPr>
            <p:ph type="subTitle" idx="6"/>
          </p:nvPr>
        </p:nvSpPr>
        <p:spPr>
          <a:xfrm>
            <a:off x="3119354" y="1372065"/>
            <a:ext cx="22635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Груднева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Юлия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Сергеевна</a:t>
            </a:r>
            <a:endParaRPr dirty="0"/>
          </a:p>
        </p:txBody>
      </p:sp>
      <p:cxnSp>
        <p:nvCxnSpPr>
          <p:cNvPr id="519" name="Google Shape;519;p53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0" name="Google Shape;520;p53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1" name="Google Shape;521;p53"/>
          <p:cNvCxnSpPr/>
          <p:nvPr/>
        </p:nvCxnSpPr>
        <p:spPr>
          <a:xfrm rot="10800000">
            <a:off x="494975" y="1330937"/>
            <a:ext cx="312900" cy="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2" name="Google Shape;522;p53"/>
          <p:cNvCxnSpPr/>
          <p:nvPr/>
        </p:nvCxnSpPr>
        <p:spPr>
          <a:xfrm rot="10800000">
            <a:off x="2045737" y="1309049"/>
            <a:ext cx="312900" cy="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3" name="Google Shape;523;p53"/>
          <p:cNvCxnSpPr/>
          <p:nvPr/>
        </p:nvCxnSpPr>
        <p:spPr>
          <a:xfrm rot="10800000">
            <a:off x="3546707" y="1322248"/>
            <a:ext cx="312900" cy="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523;p53">
            <a:extLst>
              <a:ext uri="{FF2B5EF4-FFF2-40B4-BE49-F238E27FC236}">
                <a16:creationId xmlns:a16="http://schemas.microsoft.com/office/drawing/2014/main" id="{BDCDC7A4-EE35-45F5-9F8D-DE53F0FAE131}"/>
              </a:ext>
            </a:extLst>
          </p:cNvPr>
          <p:cNvCxnSpPr/>
          <p:nvPr/>
        </p:nvCxnSpPr>
        <p:spPr>
          <a:xfrm rot="10800000">
            <a:off x="4986925" y="1282620"/>
            <a:ext cx="312900" cy="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CEC705-86C4-4ADD-8D21-D1C8DA4E0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142" y="1261070"/>
            <a:ext cx="353599" cy="7925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65D2E2-01C5-451E-9CBC-5C82CEB81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256" y="1282620"/>
            <a:ext cx="353599" cy="79255"/>
          </a:xfrm>
          <a:prstGeom prst="rect">
            <a:avLst/>
          </a:prstGeom>
        </p:spPr>
      </p:pic>
      <p:sp>
        <p:nvSpPr>
          <p:cNvPr id="22" name="Google Shape;514;p53">
            <a:extLst>
              <a:ext uri="{FF2B5EF4-FFF2-40B4-BE49-F238E27FC236}">
                <a16:creationId xmlns:a16="http://schemas.microsoft.com/office/drawing/2014/main" id="{D89F0716-0F27-4162-BF24-1D9391E8DA6E}"/>
              </a:ext>
            </a:extLst>
          </p:cNvPr>
          <p:cNvSpPr txBox="1">
            <a:spLocks/>
          </p:cNvSpPr>
          <p:nvPr/>
        </p:nvSpPr>
        <p:spPr>
          <a:xfrm>
            <a:off x="6057896" y="1381802"/>
            <a:ext cx="165275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8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9pPr>
          </a:lstStyle>
          <a:p>
            <a:pPr marL="0" indent="0"/>
            <a:r>
              <a:rPr lang="ru-RU" dirty="0" err="1"/>
              <a:t>Сапичев</a:t>
            </a:r>
            <a:endParaRPr lang="ru-RU" dirty="0"/>
          </a:p>
          <a:p>
            <a:pPr marL="0" indent="0"/>
            <a:r>
              <a:rPr lang="ru-RU" dirty="0"/>
              <a:t>Анатолий</a:t>
            </a:r>
          </a:p>
          <a:p>
            <a:pPr marL="0" indent="0"/>
            <a:r>
              <a:rPr lang="ru-RU" dirty="0"/>
              <a:t>Анатольевич</a:t>
            </a:r>
          </a:p>
        </p:txBody>
      </p:sp>
      <p:sp>
        <p:nvSpPr>
          <p:cNvPr id="23" name="Google Shape;514;p53">
            <a:extLst>
              <a:ext uri="{FF2B5EF4-FFF2-40B4-BE49-F238E27FC236}">
                <a16:creationId xmlns:a16="http://schemas.microsoft.com/office/drawing/2014/main" id="{AFE7233C-72FC-4DD0-B332-0654B0BA7F52}"/>
              </a:ext>
            </a:extLst>
          </p:cNvPr>
          <p:cNvSpPr txBox="1">
            <a:spLocks/>
          </p:cNvSpPr>
          <p:nvPr/>
        </p:nvSpPr>
        <p:spPr>
          <a:xfrm>
            <a:off x="4458873" y="1379857"/>
            <a:ext cx="165275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8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9pPr>
          </a:lstStyle>
          <a:p>
            <a:pPr marL="0" indent="0"/>
            <a:r>
              <a:rPr lang="ru-RU" dirty="0"/>
              <a:t>Ляпах Валерия Анатольевна</a:t>
            </a:r>
          </a:p>
        </p:txBody>
      </p:sp>
      <p:sp>
        <p:nvSpPr>
          <p:cNvPr id="24" name="Google Shape;514;p53">
            <a:extLst>
              <a:ext uri="{FF2B5EF4-FFF2-40B4-BE49-F238E27FC236}">
                <a16:creationId xmlns:a16="http://schemas.microsoft.com/office/drawing/2014/main" id="{83320606-A77B-4BE0-9F78-4F71CC58493F}"/>
              </a:ext>
            </a:extLst>
          </p:cNvPr>
          <p:cNvSpPr txBox="1">
            <a:spLocks/>
          </p:cNvSpPr>
          <p:nvPr/>
        </p:nvSpPr>
        <p:spPr>
          <a:xfrm>
            <a:off x="7656919" y="1387265"/>
            <a:ext cx="165275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8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Josefin Sans SemiBold"/>
              <a:buNone/>
              <a:defRPr sz="1500" b="0" i="0" u="none" strike="noStrike" cap="none">
                <a:solidFill>
                  <a:schemeClr val="accent1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9pPr>
          </a:lstStyle>
          <a:p>
            <a:pPr marL="0" indent="0"/>
            <a:r>
              <a:rPr lang="ru-RU" dirty="0" err="1"/>
              <a:t>Сирицан</a:t>
            </a:r>
            <a:endParaRPr lang="ru-RU" dirty="0"/>
          </a:p>
          <a:p>
            <a:pPr marL="0" indent="0"/>
            <a:r>
              <a:rPr lang="ru-RU" dirty="0"/>
              <a:t>Анастасия</a:t>
            </a:r>
          </a:p>
          <a:p>
            <a:pPr marL="0" indent="0"/>
            <a:r>
              <a:rPr lang="ru-RU" dirty="0"/>
              <a:t>Евгеньевна</a:t>
            </a:r>
          </a:p>
        </p:txBody>
      </p:sp>
      <p:sp>
        <p:nvSpPr>
          <p:cNvPr id="33" name="Google Shape;511;p53">
            <a:extLst>
              <a:ext uri="{FF2B5EF4-FFF2-40B4-BE49-F238E27FC236}">
                <a16:creationId xmlns:a16="http://schemas.microsoft.com/office/drawing/2014/main" id="{22183256-DCB0-4598-AC00-4A5615535F55}"/>
              </a:ext>
            </a:extLst>
          </p:cNvPr>
          <p:cNvSpPr txBox="1">
            <a:spLocks/>
          </p:cNvSpPr>
          <p:nvPr/>
        </p:nvSpPr>
        <p:spPr>
          <a:xfrm>
            <a:off x="2823658" y="2351940"/>
            <a:ext cx="1758997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4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3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9pPr>
          </a:lstStyle>
          <a:p>
            <a:pPr marL="285750" indent="-285750"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Оформление презентации</a:t>
            </a:r>
          </a:p>
          <a:p>
            <a:pPr marL="285750" indent="-285750"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Создание тестового прототипа</a:t>
            </a:r>
          </a:p>
        </p:txBody>
      </p:sp>
      <p:sp>
        <p:nvSpPr>
          <p:cNvPr id="34" name="Google Shape;511;p53">
            <a:extLst>
              <a:ext uri="{FF2B5EF4-FFF2-40B4-BE49-F238E27FC236}">
                <a16:creationId xmlns:a16="http://schemas.microsoft.com/office/drawing/2014/main" id="{F8D06F6F-6EF6-43A7-AC82-466C428276C6}"/>
              </a:ext>
            </a:extLst>
          </p:cNvPr>
          <p:cNvSpPr txBox="1">
            <a:spLocks/>
          </p:cNvSpPr>
          <p:nvPr/>
        </p:nvSpPr>
        <p:spPr>
          <a:xfrm>
            <a:off x="1312812" y="2351940"/>
            <a:ext cx="165275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4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3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9pPr>
          </a:lstStyle>
          <a:p>
            <a:pPr marL="285750" indent="-285750"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Оформление презентации</a:t>
            </a:r>
          </a:p>
        </p:txBody>
      </p:sp>
      <p:sp>
        <p:nvSpPr>
          <p:cNvPr id="35" name="Google Shape;511;p53">
            <a:extLst>
              <a:ext uri="{FF2B5EF4-FFF2-40B4-BE49-F238E27FC236}">
                <a16:creationId xmlns:a16="http://schemas.microsoft.com/office/drawing/2014/main" id="{6C099479-34C4-4D44-B8F9-A8B516017621}"/>
              </a:ext>
            </a:extLst>
          </p:cNvPr>
          <p:cNvSpPr txBox="1">
            <a:spLocks/>
          </p:cNvSpPr>
          <p:nvPr/>
        </p:nvSpPr>
        <p:spPr>
          <a:xfrm>
            <a:off x="49957" y="2331912"/>
            <a:ext cx="1758997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4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3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9pPr>
          </a:lstStyle>
          <a:p>
            <a:pPr marL="285750" indent="-285750"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Лидер команды</a:t>
            </a:r>
          </a:p>
          <a:p>
            <a:pPr marL="285750" indent="-285750"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Идея проекта</a:t>
            </a:r>
          </a:p>
          <a:p>
            <a:pPr marL="285750" indent="-285750"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Проведение исследований/ опросов</a:t>
            </a:r>
          </a:p>
        </p:txBody>
      </p:sp>
      <p:sp>
        <p:nvSpPr>
          <p:cNvPr id="36" name="Google Shape;511;p53">
            <a:extLst>
              <a:ext uri="{FF2B5EF4-FFF2-40B4-BE49-F238E27FC236}">
                <a16:creationId xmlns:a16="http://schemas.microsoft.com/office/drawing/2014/main" id="{C2B08212-9541-4DF9-B03A-BDC0039BD6A0}"/>
              </a:ext>
            </a:extLst>
          </p:cNvPr>
          <p:cNvSpPr txBox="1">
            <a:spLocks/>
          </p:cNvSpPr>
          <p:nvPr/>
        </p:nvSpPr>
        <p:spPr>
          <a:xfrm>
            <a:off x="7434280" y="2343683"/>
            <a:ext cx="1743286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4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3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9pPr>
          </a:lstStyle>
          <a:p>
            <a:pPr marL="285750" indent="-285750"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Проведение исследований/ опросов</a:t>
            </a:r>
          </a:p>
        </p:txBody>
      </p:sp>
      <p:sp>
        <p:nvSpPr>
          <p:cNvPr id="37" name="Google Shape;511;p53">
            <a:extLst>
              <a:ext uri="{FF2B5EF4-FFF2-40B4-BE49-F238E27FC236}">
                <a16:creationId xmlns:a16="http://schemas.microsoft.com/office/drawing/2014/main" id="{D703D8F6-2940-4808-A1CF-4796BB8E93AA}"/>
              </a:ext>
            </a:extLst>
          </p:cNvPr>
          <p:cNvSpPr txBox="1">
            <a:spLocks/>
          </p:cNvSpPr>
          <p:nvPr/>
        </p:nvSpPr>
        <p:spPr>
          <a:xfrm>
            <a:off x="4296540" y="2359732"/>
            <a:ext cx="1743286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Light"/>
              <a:buNone/>
              <a:defRPr sz="1400" b="0" i="0" u="none" strike="noStrike" cap="none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4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3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ExtraLight"/>
              <a:buNone/>
              <a:defRPr sz="1200" b="0" i="0" u="none" strike="noStrike" cap="none">
                <a:solidFill>
                  <a:schemeClr val="dk1"/>
                </a:solidFill>
                <a:latin typeface="Josefin Sans ExtraLight"/>
                <a:ea typeface="Josefin Sans ExtraLight"/>
                <a:cs typeface="Josefin Sans ExtraLight"/>
                <a:sym typeface="Josefin Sans ExtraLight"/>
              </a:defRPr>
            </a:lvl9pPr>
          </a:lstStyle>
          <a:p>
            <a:pPr marL="285750" indent="-285750">
              <a:buSzPts val="1100"/>
              <a:buFont typeface="Arial" panose="020B0604020202020204" pitchFamily="34" charset="0"/>
              <a:buChar char="•"/>
            </a:pPr>
            <a:r>
              <a:rPr lang="ru-RU" dirty="0"/>
              <a:t>Проведение исследований/ опросов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CD20F7A-E7A5-4A16-A258-DAD35AC1A427}"/>
              </a:ext>
            </a:extLst>
          </p:cNvPr>
          <p:cNvCxnSpPr>
            <a:cxnSpLocks/>
          </p:cNvCxnSpPr>
          <p:nvPr/>
        </p:nvCxnSpPr>
        <p:spPr>
          <a:xfrm>
            <a:off x="651424" y="712585"/>
            <a:ext cx="76066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3F82AD7-D2AA-4F6F-91E2-949067662454}"/>
              </a:ext>
            </a:extLst>
          </p:cNvPr>
          <p:cNvCxnSpPr>
            <a:cxnSpLocks/>
          </p:cNvCxnSpPr>
          <p:nvPr/>
        </p:nvCxnSpPr>
        <p:spPr>
          <a:xfrm flipH="1">
            <a:off x="651424" y="701748"/>
            <a:ext cx="2838" cy="418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D1B20165-181E-4B27-9578-7D894D171995}"/>
              </a:ext>
            </a:extLst>
          </p:cNvPr>
          <p:cNvCxnSpPr>
            <a:cxnSpLocks/>
          </p:cNvCxnSpPr>
          <p:nvPr/>
        </p:nvCxnSpPr>
        <p:spPr>
          <a:xfrm>
            <a:off x="2171537" y="712585"/>
            <a:ext cx="0" cy="308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CA62842-2177-4398-812E-EA40287DE2B5}"/>
              </a:ext>
            </a:extLst>
          </p:cNvPr>
          <p:cNvCxnSpPr>
            <a:cxnSpLocks/>
          </p:cNvCxnSpPr>
          <p:nvPr/>
        </p:nvCxnSpPr>
        <p:spPr>
          <a:xfrm>
            <a:off x="3703156" y="723013"/>
            <a:ext cx="0" cy="457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ADC257E4-7280-4556-9741-BA8E8A6D6A27}"/>
              </a:ext>
            </a:extLst>
          </p:cNvPr>
          <p:cNvCxnSpPr>
            <a:cxnSpLocks/>
          </p:cNvCxnSpPr>
          <p:nvPr/>
        </p:nvCxnSpPr>
        <p:spPr>
          <a:xfrm>
            <a:off x="5143375" y="723013"/>
            <a:ext cx="0" cy="404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D64BB2B-B190-49AA-A299-91D2EEDC44C1}"/>
              </a:ext>
            </a:extLst>
          </p:cNvPr>
          <p:cNvCxnSpPr>
            <a:cxnSpLocks/>
          </p:cNvCxnSpPr>
          <p:nvPr/>
        </p:nvCxnSpPr>
        <p:spPr>
          <a:xfrm>
            <a:off x="6594430" y="720843"/>
            <a:ext cx="1" cy="399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689B7262-5C99-4C37-9E3D-78145BC63ACF}"/>
              </a:ext>
            </a:extLst>
          </p:cNvPr>
          <p:cNvCxnSpPr>
            <a:cxnSpLocks/>
          </p:cNvCxnSpPr>
          <p:nvPr/>
        </p:nvCxnSpPr>
        <p:spPr>
          <a:xfrm>
            <a:off x="8249318" y="729701"/>
            <a:ext cx="8737" cy="450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9A021BB-B78B-4E6B-AB83-02FAEAEE4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9555" y="4032260"/>
            <a:ext cx="2572735" cy="16155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5"/>
          <p:cNvSpPr txBox="1">
            <a:spLocks noGrp="1"/>
          </p:cNvSpPr>
          <p:nvPr>
            <p:ph type="title" idx="15"/>
          </p:nvPr>
        </p:nvSpPr>
        <p:spPr>
          <a:xfrm>
            <a:off x="1026763" y="546879"/>
            <a:ext cx="748677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Подведение итогов работы в интенсиве</a:t>
            </a:r>
            <a:endParaRPr dirty="0"/>
          </a:p>
        </p:txBody>
      </p:sp>
      <p:sp>
        <p:nvSpPr>
          <p:cNvPr id="351" name="Google Shape;351;p45">
            <a:hlinkClick r:id="rId3" action="ppaction://hlinksldjump"/>
          </p:cNvPr>
          <p:cNvSpPr txBox="1">
            <a:spLocks noGrp="1"/>
          </p:cNvSpPr>
          <p:nvPr>
            <p:ph type="title" idx="2"/>
          </p:nvPr>
        </p:nvSpPr>
        <p:spPr>
          <a:xfrm>
            <a:off x="968942" y="1288229"/>
            <a:ext cx="576000" cy="5934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52" name="Google Shape;352;p45"/>
          <p:cNvSpPr txBox="1">
            <a:spLocks noGrp="1"/>
          </p:cNvSpPr>
          <p:nvPr>
            <p:ph type="subTitle" idx="1"/>
          </p:nvPr>
        </p:nvSpPr>
        <p:spPr>
          <a:xfrm>
            <a:off x="1608089" y="1282968"/>
            <a:ext cx="6951856" cy="6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Наша главная цель – это обезопасить леса и поля от пожаров, из-за которых люди могут потерять много урожая. Благодаря нашей разработке мы можем этого избежать.</a:t>
            </a:r>
          </a:p>
        </p:txBody>
      </p:sp>
      <p:sp>
        <p:nvSpPr>
          <p:cNvPr id="354" name="Google Shape;354;p45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968942" y="2192962"/>
            <a:ext cx="576000" cy="5934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2</a:t>
            </a:r>
            <a:endParaRPr dirty="0"/>
          </a:p>
        </p:txBody>
      </p:sp>
      <p:sp>
        <p:nvSpPr>
          <p:cNvPr id="361" name="Google Shape;361;p45"/>
          <p:cNvSpPr txBox="1">
            <a:spLocks noGrp="1"/>
          </p:cNvSpPr>
          <p:nvPr>
            <p:ph type="subTitle" idx="14"/>
          </p:nvPr>
        </p:nvSpPr>
        <p:spPr>
          <a:xfrm>
            <a:off x="1608089" y="3715748"/>
            <a:ext cx="7122774" cy="18220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Главным нашим достижением является то, что мы (экономисты и менеджеры), никогда не работавшие в сельхоз направлении, разработали такой проект, создали </a:t>
            </a:r>
            <a:r>
              <a:rPr lang="en-US" sz="1600" dirty="0"/>
              <a:t>3D </a:t>
            </a:r>
            <a:r>
              <a:rPr lang="ru-RU" sz="1600" dirty="0"/>
              <a:t>модель устройства.</a:t>
            </a:r>
            <a:endParaRPr dirty="0"/>
          </a:p>
        </p:txBody>
      </p:sp>
      <p:cxnSp>
        <p:nvCxnSpPr>
          <p:cNvPr id="366" name="Google Shape;366;p45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67" name="Google Shape;367;p45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429BE9-084A-45B8-B603-4F7C6AB71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557" y="4109186"/>
            <a:ext cx="2572735" cy="161558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C6EFB8-2926-49D9-9C05-98AA6F7838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640" y="2261251"/>
            <a:ext cx="79255" cy="4694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70D6E3-67EC-43E5-AD0A-F1339DCE2D68}"/>
              </a:ext>
            </a:extLst>
          </p:cNvPr>
          <p:cNvSpPr txBox="1"/>
          <p:nvPr/>
        </p:nvSpPr>
        <p:spPr>
          <a:xfrm>
            <a:off x="875158" y="3803084"/>
            <a:ext cx="6697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Josefin Sans" pitchFamily="2" charset="0"/>
              </a:rPr>
              <a:t>04</a:t>
            </a:r>
            <a:endParaRPr lang="ru-RU" sz="3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2AF9B1-D2CB-4777-959C-25C58F649F7D}"/>
              </a:ext>
            </a:extLst>
          </p:cNvPr>
          <p:cNvSpPr txBox="1"/>
          <p:nvPr/>
        </p:nvSpPr>
        <p:spPr>
          <a:xfrm>
            <a:off x="1608088" y="2832821"/>
            <a:ext cx="6951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Josefin Sans" pitchFamily="2" charset="0"/>
              </a:rPr>
              <a:t>В начале проекта мы столкнулись с различными техническими проблемами (крепление камер, их кража, сеть для передачи видео). Благодаря совместным усилиям команды, нам удалось их решить.</a:t>
            </a:r>
            <a:endParaRPr lang="ru-RU" sz="1600" dirty="0"/>
          </a:p>
        </p:txBody>
      </p:sp>
      <p:sp>
        <p:nvSpPr>
          <p:cNvPr id="13" name="Подзаголовок 12">
            <a:extLst>
              <a:ext uri="{FF2B5EF4-FFF2-40B4-BE49-F238E27FC236}">
                <a16:creationId xmlns:a16="http://schemas.microsoft.com/office/drawing/2014/main" id="{8CD0D9D9-E8FF-46C3-A197-3B8F1B43EB4C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1472816" y="2165062"/>
            <a:ext cx="6951856" cy="649200"/>
          </a:xfrm>
        </p:spPr>
        <p:txBody>
          <a:bodyPr/>
          <a:lstStyle/>
          <a:p>
            <a:r>
              <a:rPr lang="ru-RU" sz="1600" dirty="0"/>
              <a:t>В нашей команде все работали слаженно, у каждого было</a:t>
            </a:r>
          </a:p>
          <a:p>
            <a:r>
              <a:rPr lang="ru-RU" sz="1600" dirty="0"/>
              <a:t>своё задание.</a:t>
            </a:r>
          </a:p>
          <a:p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1AEA95B-E9F0-44BD-86C6-EC88E68F9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34" y="2950502"/>
            <a:ext cx="79255" cy="4694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FA862B6-A68C-4038-91FC-D2B75E126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33" y="3874469"/>
            <a:ext cx="79255" cy="4694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B224BD2-FB15-40D9-A63A-A55EA9EAAB39}"/>
              </a:ext>
            </a:extLst>
          </p:cNvPr>
          <p:cNvSpPr txBox="1"/>
          <p:nvPr/>
        </p:nvSpPr>
        <p:spPr>
          <a:xfrm>
            <a:off x="875158" y="2924188"/>
            <a:ext cx="59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Josefin Sans" pitchFamily="2" charset="0"/>
              </a:rPr>
              <a:t>03</a:t>
            </a:r>
            <a:endParaRPr lang="ru-RU" sz="28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3D56F13-5B0E-4B33-8891-D45ECD44B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33" y="1379264"/>
            <a:ext cx="79255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33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7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7" name="Google Shape;397;p48">
            <a:hlinkClick r:id="" action="ppaction://hlinkshowjump?jump=nextslide"/>
          </p:cNvPr>
          <p:cNvCxnSpPr/>
          <p:nvPr/>
        </p:nvCxnSpPr>
        <p:spPr>
          <a:xfrm>
            <a:off x="8643950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8" name="Google Shape;398;p48">
            <a:hlinkClick r:id="" action="ppaction://hlinkshowjump?jump=previousslide"/>
          </p:cNvPr>
          <p:cNvCxnSpPr/>
          <p:nvPr/>
        </p:nvCxnSpPr>
        <p:spPr>
          <a:xfrm rot="10800000">
            <a:off x="232775" y="303450"/>
            <a:ext cx="262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AB120F-3C42-4698-BC56-A5D7C5557A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797" y="326609"/>
            <a:ext cx="6064919" cy="4490281"/>
          </a:xfrm>
          <a:prstGeom prst="diamond">
            <a:avLst/>
          </a:prstGeom>
        </p:spPr>
      </p:pic>
    </p:spTree>
    <p:extLst>
      <p:ext uri="{BB962C8B-B14F-4D97-AF65-F5344CB8AC3E}">
        <p14:creationId xmlns:p14="http://schemas.microsoft.com/office/powerpoint/2010/main" val="1026401912"/>
      </p:ext>
    </p:extLst>
  </p:cSld>
  <p:clrMapOvr>
    <a:masterClrMapping/>
  </p:clrMapOvr>
</p:sld>
</file>

<file path=ppt/theme/theme1.xml><?xml version="1.0" encoding="utf-8"?>
<a:theme xmlns:a="http://schemas.openxmlformats.org/drawingml/2006/main" name="Macari Company Profile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D9D9D9"/>
      </a:lt2>
      <a:accent1>
        <a:srgbClr val="FD0000"/>
      </a:accent1>
      <a:accent2>
        <a:srgbClr val="F5F5F5"/>
      </a:accent2>
      <a:accent3>
        <a:srgbClr val="BBBBBB"/>
      </a:accent3>
      <a:accent4>
        <a:srgbClr val="000000"/>
      </a:accent4>
      <a:accent5>
        <a:srgbClr val="FD0000"/>
      </a:accent5>
      <a:accent6>
        <a:srgbClr val="FF8D8D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805</Words>
  <Application>Microsoft Office PowerPoint</Application>
  <PresentationFormat>Экран (16:9)</PresentationFormat>
  <Paragraphs>94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Open Sans</vt:lpstr>
      <vt:lpstr>Roboto Condensed Light</vt:lpstr>
      <vt:lpstr>Josefin Sans ExtraLight</vt:lpstr>
      <vt:lpstr>Josefin Sans SemiBold</vt:lpstr>
      <vt:lpstr>Josefin Sans</vt:lpstr>
      <vt:lpstr>Josefin Sans Light</vt:lpstr>
      <vt:lpstr>Wingdings</vt:lpstr>
      <vt:lpstr>Josefin Sans Medium</vt:lpstr>
      <vt:lpstr>Arial</vt:lpstr>
      <vt:lpstr>Macari Company Profile by Slidesgo</vt:lpstr>
      <vt:lpstr>FAS Fire alarm sensor   Ставропольский Государственный Аграрный Университет</vt:lpstr>
      <vt:lpstr>Пользователь и его проблема</vt:lpstr>
      <vt:lpstr>Решение</vt:lpstr>
      <vt:lpstr>Демонстрация решения</vt:lpstr>
      <vt:lpstr>Экономика проекта: предположения и вопросы </vt:lpstr>
      <vt:lpstr>Экономика проекта</vt:lpstr>
      <vt:lpstr>Способы организации доступа к системе видеонаблюдения</vt:lpstr>
      <vt:lpstr>Способы организации доступа к системе видеонаблюдения</vt:lpstr>
      <vt:lpstr>Перспективы развития проекта за пределами  интенсива / Перспективы внедрения и итоги  тестирования с заказчиком</vt:lpstr>
      <vt:lpstr>Команда </vt:lpstr>
      <vt:lpstr>Подведение итогов работы в интенсиве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 Fire alarm sensor   Ставропольский Государственный Аграрный Университет</dc:title>
  <dc:creator>Роман Бердин</dc:creator>
  <cp:lastModifiedBy>Julia</cp:lastModifiedBy>
  <cp:revision>14</cp:revision>
  <dcterms:modified xsi:type="dcterms:W3CDTF">2022-12-05T20:13:59Z</dcterms:modified>
</cp:coreProperties>
</file>