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6" r:id="rId9"/>
    <p:sldId id="262" r:id="rId10"/>
    <p:sldId id="263" r:id="rId11"/>
    <p:sldId id="268" r:id="rId12"/>
    <p:sldId id="267" r:id="rId13"/>
    <p:sldId id="264" r:id="rId14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60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5827" autoAdjust="0"/>
  </p:normalViewPr>
  <p:slideViewPr>
    <p:cSldViewPr snapToGrid="0" snapToObjects="1">
      <p:cViewPr>
        <p:scale>
          <a:sx n="70" d="100"/>
          <a:sy n="70" d="100"/>
        </p:scale>
        <p:origin x="-442" y="-31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91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4830473-49BE-1E45-94D8-DA1EA4BE25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6AE8A11-227B-D94F-9A84-12649BC1EE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7819383-9663-5D41-A206-3D4080614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E6AE-01A9-A74A-B1D7-C2089B7C5377}" type="datetimeFigureOut">
              <a:rPr lang="x-none" smtClean="0"/>
              <a:t>18.10.2023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2666777-1324-8544-A023-A6B4B6FA3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B183E0A-378E-4942-B8CB-6F87D4590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302C5-8D36-0F44-BEF2-C830A3849888}" type="slidenum">
              <a:rPr lang="x-none" smtClean="0"/>
              <a:t>‹#›</a:t>
            </a:fld>
            <a:endParaRPr lang="x-non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901ACB5-1A64-574B-BE23-279F250A9E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96D83055-2836-454C-B682-690C46239CAD}"/>
              </a:ext>
            </a:extLst>
          </p:cNvPr>
          <p:cNvSpPr/>
          <p:nvPr userDrawn="1"/>
        </p:nvSpPr>
        <p:spPr>
          <a:xfrm>
            <a:off x="324592" y="293914"/>
            <a:ext cx="11542816" cy="6270172"/>
          </a:xfrm>
          <a:prstGeom prst="rect">
            <a:avLst/>
          </a:prstGeom>
          <a:noFill/>
          <a:ln w="76200">
            <a:gradFill flip="none" rotWithShape="1">
              <a:gsLst>
                <a:gs pos="61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79379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C944CD-A23D-1044-BD8B-8DA9938A8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5ABBC31-F886-124B-A287-AC00A8F2F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AE74D41-03A5-5D44-A35D-EF7735A92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E6AE-01A9-A74A-B1D7-C2089B7C5377}" type="datetimeFigureOut">
              <a:rPr lang="x-none" smtClean="0"/>
              <a:t>18.10.2023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EBD00D6-CEF4-6B49-8988-F1EEF1E11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859169F-22E7-A74A-81D1-D404D9421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302C5-8D36-0F44-BEF2-C830A384988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21802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282D02-CCE3-7C4B-93FC-5722BED73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F911F25-D9A9-6C4B-A308-200AF4999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CB6E750-97A9-EF4C-B3C4-9AE0CF613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E6AE-01A9-A74A-B1D7-C2089B7C5377}" type="datetimeFigureOut">
              <a:rPr lang="x-none" smtClean="0"/>
              <a:t>18.10.2023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622A809-D6FE-114C-9E37-6605D5616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3B3BC39-60EE-6541-9CEA-7CE44E51B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302C5-8D36-0F44-BEF2-C830A384988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65717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C9AFC1-0217-DF4C-A881-26569023B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FD5E82-CB21-9243-A530-CB85D548E0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134E7C1-59AC-CF4E-A7CE-2FCC559311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BE31B3A-F840-2547-871D-C0853D278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E6AE-01A9-A74A-B1D7-C2089B7C5377}" type="datetimeFigureOut">
              <a:rPr lang="x-none" smtClean="0"/>
              <a:t>18.10.2023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7BC0941-7CBD-454C-99C6-D41B0B2B1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CB605B1-904F-3D49-99F4-5445BD534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302C5-8D36-0F44-BEF2-C830A384988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03799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B66086-AFFD-464F-AA8A-2613A2D70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AD5D80E-CE28-0F46-A088-29DB913723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E996F42-2EF0-FA43-BDBD-CA79AA439F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565D8F3-7289-244A-91B6-7FF90AC9A5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EF9429C-E9E2-594A-8CE9-C7A121BC7B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7EFC7A92-DD0D-5B47-8B8B-0CF45E651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E6AE-01A9-A74A-B1D7-C2089B7C5377}" type="datetimeFigureOut">
              <a:rPr lang="x-none" smtClean="0"/>
              <a:t>18.10.2023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7AE3607-B018-944B-9A51-E7F133B67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4C0A760A-45EF-E840-B36E-25C53A3F7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302C5-8D36-0F44-BEF2-C830A384988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94709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E34010-DDE5-FE46-8DA4-FF1E53E5B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0ADEF88-8060-3341-8335-E16DEEF31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E6AE-01A9-A74A-B1D7-C2089B7C5377}" type="datetimeFigureOut">
              <a:rPr lang="x-none" smtClean="0"/>
              <a:t>18.10.2023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CA08427-4820-0345-AD97-CA0ADCEEC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55F4577-4B9F-E64D-A65F-065EF99F1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302C5-8D36-0F44-BEF2-C830A384988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28732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4EBC71F-FDB9-704C-A4B8-6CD9C580C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E6AE-01A9-A74A-B1D7-C2089B7C5377}" type="datetimeFigureOut">
              <a:rPr lang="x-none" smtClean="0"/>
              <a:t>18.10.2023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139863C-A286-624E-81B3-401E0AC80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F47DBA5-1A2A-B243-B98C-2FC0277F9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302C5-8D36-0F44-BEF2-C830A384988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15601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FE552F-32FA-8A48-85C8-E0AB639DE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71EB25A-4D03-C341-AD6F-02A186BDF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444C998-181F-C74B-B385-2F81128FF0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0F7024C-82A9-044D-8C7D-80A804EF0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E6AE-01A9-A74A-B1D7-C2089B7C5377}" type="datetimeFigureOut">
              <a:rPr lang="x-none" smtClean="0"/>
              <a:t>18.10.2023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0D5E389-EF2C-D949-874E-4C7DFAFB3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41AD569-D514-2046-8534-12D51E1E0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302C5-8D36-0F44-BEF2-C830A384988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91560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E63E514-C8FB-E346-8A4C-0490B633B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95F7890-B1F4-8945-A1B0-85FCBF2EF1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3FE0025-16A0-A945-BFE2-02C08FCDA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71A65DD-0676-F545-99EF-DDA5F50C9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E6AE-01A9-A74A-B1D7-C2089B7C5377}" type="datetimeFigureOut">
              <a:rPr lang="x-none" smtClean="0"/>
              <a:t>18.10.2023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317119E-9036-904E-96B9-83C11899B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BC30F6A-052E-E44D-96E6-67FD651C2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302C5-8D36-0F44-BEF2-C830A384988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53076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F7071B-E8FE-1D40-9AB4-473313EE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54C9CBE-5F72-124F-B65A-66B84E1133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F0A25DC-2711-0B44-8732-EF82AC634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E6AE-01A9-A74A-B1D7-C2089B7C5377}" type="datetimeFigureOut">
              <a:rPr lang="x-none" smtClean="0"/>
              <a:t>18.10.2023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4D83B1D-0D95-A945-AC84-0C87C94AE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B6F517C-573B-BD44-A742-86FB22C00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302C5-8D36-0F44-BEF2-C830A384988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3036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A377C84-2636-6740-9F4E-337F4154C9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0601029-0491-C94F-81AC-9245BCE217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C1A17D9-4094-D146-8B23-F5F371C3B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E6AE-01A9-A74A-B1D7-C2089B7C5377}" type="datetimeFigureOut">
              <a:rPr lang="x-none" smtClean="0"/>
              <a:t>18.10.2023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CD0C455-A443-444C-A918-15CFC643E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B5B952B-1983-2F4D-8BCA-7BF27A852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302C5-8D36-0F44-BEF2-C830A384988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40166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168AE6F-7146-624A-928A-F995B3ECC4F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79D4F83A-0193-4842-9805-F32CC9159B36}"/>
              </a:ext>
            </a:extLst>
          </p:cNvPr>
          <p:cNvSpPr/>
          <p:nvPr/>
        </p:nvSpPr>
        <p:spPr>
          <a:xfrm>
            <a:off x="324592" y="293914"/>
            <a:ext cx="11542816" cy="6270172"/>
          </a:xfrm>
          <a:prstGeom prst="rect">
            <a:avLst/>
          </a:prstGeom>
          <a:solidFill>
            <a:schemeClr val="tx1">
              <a:alpha val="54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189D0B8-4C50-B649-9702-EA405D844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733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8CE2C9E-3F08-374F-B36D-CE78441D2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98124FC-D013-6C49-8FAD-4A5DE4288F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DE6AE-01A9-A74A-B1D7-C2089B7C5377}" type="datetimeFigureOut">
              <a:rPr lang="x-none" smtClean="0"/>
              <a:t>18.10.2023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77A94B9-D52C-504A-8A36-832BABF4A4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F7F1E39-2E14-AC47-BAD1-D296893A11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302C5-8D36-0F44-BEF2-C830A384988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436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17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2FCC0D-B94D-DF4D-ABBC-C029709574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2820" y="412709"/>
            <a:ext cx="9195202" cy="2417433"/>
          </a:xfrm>
          <a:solidFill>
            <a:srgbClr val="A8608B">
              <a:alpha val="54000"/>
            </a:srgbClr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6600" b="1" dirty="0" err="1" smtClean="0">
                <a:solidFill>
                  <a:schemeClr val="bg1"/>
                </a:solidFill>
                <a:latin typeface="Seravek" panose="020B0503040000020004" pitchFamily="34" charset="0"/>
              </a:rPr>
              <a:t>Дрон</a:t>
            </a:r>
            <a:r>
              <a:rPr lang="ru-RU" sz="6600" b="1" dirty="0" smtClean="0">
                <a:solidFill>
                  <a:schemeClr val="bg1"/>
                </a:solidFill>
                <a:latin typeface="Seravek" panose="020B0503040000020004" pitchFamily="34" charset="0"/>
              </a:rPr>
              <a:t>:</a:t>
            </a:r>
            <a:r>
              <a:rPr lang="ru-RU" sz="6600" b="1" dirty="0" smtClean="0">
                <a:latin typeface="Seravek" panose="020B0503040000020004" pitchFamily="34" charset="0"/>
              </a:rPr>
              <a:t> </a:t>
            </a:r>
            <a:r>
              <a:rPr lang="ru-RU" sz="6600" b="1" dirty="0">
                <a:latin typeface="Seravek" panose="020B0503040000020004" pitchFamily="34" charset="0"/>
              </a:rPr>
              <a:t>туристическая аэросъемка </a:t>
            </a:r>
            <a:r>
              <a:rPr lang="ru-RU" sz="6600" b="1" dirty="0" smtClean="0">
                <a:latin typeface="Seravek" panose="020B0503040000020004" pitchFamily="34" charset="0"/>
              </a:rPr>
              <a:t>«</a:t>
            </a:r>
            <a:r>
              <a:rPr lang="ru-RU" sz="6600" b="1" dirty="0" err="1" smtClean="0">
                <a:latin typeface="Seravek" panose="020B0503040000020004" pitchFamily="34" charset="0"/>
              </a:rPr>
              <a:t>Смайл</a:t>
            </a:r>
            <a:r>
              <a:rPr lang="ru-RU" sz="6600" b="1" dirty="0" smtClean="0">
                <a:latin typeface="Seravek" panose="020B0503040000020004" pitchFamily="34" charset="0"/>
              </a:rPr>
              <a:t> </a:t>
            </a:r>
            <a:r>
              <a:rPr lang="ru-RU" sz="6600" b="1" dirty="0" err="1">
                <a:latin typeface="Seravek" panose="020B0503040000020004" pitchFamily="34" charset="0"/>
              </a:rPr>
              <a:t>фейс</a:t>
            </a:r>
            <a:r>
              <a:rPr lang="ru-RU" sz="6600" b="1" dirty="0">
                <a:latin typeface="Seravek" panose="020B0503040000020004" pitchFamily="34" charset="0"/>
              </a:rPr>
              <a:t>»</a:t>
            </a:r>
            <a:endParaRPr lang="x-none" sz="6600" b="1" dirty="0">
              <a:solidFill>
                <a:schemeClr val="bg1"/>
              </a:solidFill>
              <a:latin typeface="Seravek" panose="020B05030400000200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A276660-102B-654F-B1E4-B09C6C6EC6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2820" y="3103606"/>
            <a:ext cx="6147460" cy="1655762"/>
          </a:xfrm>
          <a:solidFill>
            <a:srgbClr val="A8608B">
              <a:alpha val="51000"/>
            </a:srgbClr>
          </a:solidFill>
        </p:spPr>
        <p:txBody>
          <a:bodyPr/>
          <a:lstStyle/>
          <a:p>
            <a:pPr algn="l"/>
            <a:r>
              <a:rPr lang="ru-RU" dirty="0" err="1" smtClean="0"/>
              <a:t>Кабайкина</a:t>
            </a:r>
            <a:r>
              <a:rPr lang="ru-RU" dirty="0" smtClean="0"/>
              <a:t> Екатерина, Иванова Василиса, Борисова Татьяна, Керимова </a:t>
            </a:r>
            <a:r>
              <a:rPr lang="ru-RU" dirty="0" err="1" smtClean="0"/>
              <a:t>Сафие</a:t>
            </a:r>
            <a:r>
              <a:rPr lang="ru-RU" dirty="0" smtClean="0"/>
              <a:t>, </a:t>
            </a:r>
            <a:r>
              <a:rPr lang="ru-RU" dirty="0" err="1" smtClean="0"/>
              <a:t>Хомюк</a:t>
            </a:r>
            <a:r>
              <a:rPr lang="ru-RU" dirty="0" smtClean="0"/>
              <a:t> Александра, </a:t>
            </a:r>
            <a:r>
              <a:rPr lang="ru-RU" dirty="0" err="1" smtClean="0"/>
              <a:t>Карапыш</a:t>
            </a:r>
            <a:r>
              <a:rPr lang="ru-RU" dirty="0" smtClean="0"/>
              <a:t> Алина </a:t>
            </a:r>
            <a:endParaRPr lang="x-none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7872" y="5484412"/>
            <a:ext cx="2640012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123" y="5543343"/>
            <a:ext cx="1849497" cy="110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940" y="5630585"/>
            <a:ext cx="923183" cy="933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371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1288" y="1680346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/>
              <a:t>Мы создаем проект, который позволит туристам из разных уголков станы сохранить воспоминания о посещении города Севастополя и его окрестностей посредством предоставляемых нами услуг </a:t>
            </a:r>
            <a:r>
              <a:rPr lang="ru-RU" sz="3600" dirty="0" err="1" smtClean="0"/>
              <a:t>аэро</a:t>
            </a:r>
            <a:r>
              <a:rPr lang="ru-RU" sz="3600" dirty="0" smtClean="0"/>
              <a:t> фото и видео съемки. </a:t>
            </a:r>
            <a:endParaRPr lang="ru-RU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5831" y="5624557"/>
            <a:ext cx="2391873" cy="1110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9678" y="5808199"/>
            <a:ext cx="735095" cy="743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0145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906585" y="3287720"/>
            <a:ext cx="3623418" cy="2655464"/>
          </a:xfrm>
          <a:prstGeom prst="rect">
            <a:avLst/>
          </a:prstGeom>
          <a:solidFill>
            <a:srgbClr val="A8608B">
              <a:alpha val="6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347379" y="3287720"/>
            <a:ext cx="4657458" cy="2655464"/>
          </a:xfrm>
          <a:prstGeom prst="rect">
            <a:avLst/>
          </a:prstGeom>
          <a:solidFill>
            <a:srgbClr val="A8608B">
              <a:alpha val="6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01028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smtClean="0"/>
              <a:t>Наши услуги позволять увидеть красоты местности и достопримечательности с высоты птичьего полета, рассмотреть детали, недоступные глазу человека, запечатлеть картину в целом. Для туристов такие фото и видеоряд с их участием станут прекрасным сувениром и воспоминанием о проведенном в Севастополе времени. </a:t>
            </a:r>
            <a:endParaRPr lang="ru-RU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877" y="3382705"/>
            <a:ext cx="4412462" cy="2465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890" y="3382705"/>
            <a:ext cx="3380808" cy="2465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AutoShape 5" descr="https://www.airpano.ru/photogallery/images_1550/142_35684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3480" y="5744632"/>
            <a:ext cx="2050040" cy="951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1815" y="5848199"/>
            <a:ext cx="738188" cy="74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318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0805" y="564022"/>
            <a:ext cx="6989748" cy="968483"/>
          </a:xfrm>
          <a:solidFill>
            <a:srgbClr val="A8608B">
              <a:alpha val="56000"/>
            </a:srgbClr>
          </a:solidFill>
        </p:spPr>
        <p:txBody>
          <a:bodyPr>
            <a:noAutofit/>
          </a:bodyPr>
          <a:lstStyle/>
          <a:p>
            <a:r>
              <a:rPr lang="ru-RU" sz="5400" b="1" u="sng" dirty="0" smtClean="0"/>
              <a:t>Бизнес-модель проекта</a:t>
            </a:r>
            <a:endParaRPr lang="ru-RU" sz="5400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723075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Наша </a:t>
            </a:r>
            <a:r>
              <a:rPr lang="ru-RU" dirty="0"/>
              <a:t>цель - вдохновить вас на новые приключения и открытия, позволяя вам увидеть мир с высоты, которую раньше можно было представить только в </a:t>
            </a:r>
            <a:r>
              <a:rPr lang="ru-RU" dirty="0" smtClean="0"/>
              <a:t>мечтах.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Потребительские сегменты: </a:t>
            </a:r>
          </a:p>
          <a:p>
            <a:pPr marL="0" indent="0">
              <a:buNone/>
            </a:pPr>
            <a:r>
              <a:rPr lang="ru-RU" dirty="0" smtClean="0"/>
              <a:t>- Любители </a:t>
            </a:r>
            <a:r>
              <a:rPr lang="ru-RU" dirty="0"/>
              <a:t>провести экстремальный отдых на природе.</a:t>
            </a:r>
          </a:p>
          <a:p>
            <a:r>
              <a:rPr lang="ru-RU" dirty="0"/>
              <a:t>Каналы сбыта: </a:t>
            </a:r>
          </a:p>
          <a:p>
            <a:pPr marL="0" indent="0">
              <a:buNone/>
            </a:pPr>
            <a:r>
              <a:rPr lang="ru-RU" dirty="0" smtClean="0"/>
              <a:t>- Туристические </a:t>
            </a:r>
            <a:r>
              <a:rPr lang="ru-RU" dirty="0"/>
              <a:t>агентства </a:t>
            </a:r>
          </a:p>
          <a:p>
            <a:pPr marL="0" indent="0">
              <a:buNone/>
            </a:pPr>
            <a:r>
              <a:rPr lang="ru-RU" dirty="0" smtClean="0"/>
              <a:t>- Местные туристические организации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6566" y="5732938"/>
            <a:ext cx="2047875" cy="950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6566" y="5836125"/>
            <a:ext cx="738188" cy="74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6565" y="5732938"/>
            <a:ext cx="2047875" cy="950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245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2049" y="586485"/>
            <a:ext cx="4247259" cy="2703646"/>
          </a:xfrm>
        </p:spPr>
        <p:txBody>
          <a:bodyPr/>
          <a:lstStyle/>
          <a:p>
            <a:pPr marL="0" indent="0" algn="ctr">
              <a:buNone/>
            </a:pPr>
            <a:r>
              <a:rPr lang="ru-RU" u="sng" dirty="0"/>
              <a:t>Потоки поступления доходов: </a:t>
            </a:r>
          </a:p>
          <a:p>
            <a:pPr marL="0" indent="0" algn="ctr">
              <a:buNone/>
            </a:pPr>
            <a:r>
              <a:rPr lang="ru-RU" dirty="0" smtClean="0"/>
              <a:t>- Реклама </a:t>
            </a:r>
            <a:endParaRPr lang="ru-RU" dirty="0"/>
          </a:p>
          <a:p>
            <a:pPr marL="0" indent="0" algn="ctr">
              <a:buNone/>
            </a:pPr>
            <a:r>
              <a:rPr lang="ru-RU" dirty="0" smtClean="0"/>
              <a:t>- Плата </a:t>
            </a:r>
            <a:r>
              <a:rPr lang="ru-RU" dirty="0"/>
              <a:t>за услуги фото и видео съемки</a:t>
            </a:r>
          </a:p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6050422" y="586485"/>
            <a:ext cx="4698762" cy="2703646"/>
          </a:xfrm>
          <a:prstGeom prst="rect">
            <a:avLst/>
          </a:prstGeom>
          <a:noFill/>
          <a:ln w="47625">
            <a:solidFill>
              <a:schemeClr val="accent1">
                <a:lumMod val="60000"/>
                <a:lumOff val="40000"/>
                <a:alpha val="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u="sng" dirty="0" smtClean="0"/>
              <a:t>Структура </a:t>
            </a:r>
            <a:r>
              <a:rPr lang="ru-RU" u="sng" dirty="0"/>
              <a:t>издержек: </a:t>
            </a:r>
          </a:p>
          <a:p>
            <a:pPr marL="0" indent="0" algn="ctr">
              <a:buNone/>
            </a:pPr>
            <a:r>
              <a:rPr lang="ru-RU" dirty="0" smtClean="0"/>
              <a:t>- Деньги </a:t>
            </a:r>
            <a:r>
              <a:rPr lang="ru-RU" dirty="0"/>
              <a:t>на покупку </a:t>
            </a:r>
            <a:r>
              <a:rPr lang="ru-RU" dirty="0" err="1"/>
              <a:t>дронов</a:t>
            </a:r>
            <a:r>
              <a:rPr lang="ru-RU" dirty="0"/>
              <a:t>  </a:t>
            </a:r>
          </a:p>
          <a:p>
            <a:pPr marL="0" indent="0" algn="ctr">
              <a:buNone/>
            </a:pPr>
            <a:r>
              <a:rPr lang="ru-RU" dirty="0" smtClean="0"/>
              <a:t>- На </a:t>
            </a:r>
            <a:r>
              <a:rPr lang="ru-RU" dirty="0"/>
              <a:t>содержание команды </a:t>
            </a:r>
          </a:p>
          <a:p>
            <a:pPr marL="0" indent="0" algn="ctr">
              <a:buNone/>
            </a:pPr>
            <a:r>
              <a:rPr lang="ru-RU" dirty="0" smtClean="0"/>
              <a:t>- На </a:t>
            </a:r>
            <a:r>
              <a:rPr lang="ru-RU" dirty="0"/>
              <a:t>закупку материалов</a:t>
            </a:r>
          </a:p>
          <a:p>
            <a:pPr marL="0" indent="0" algn="ctr">
              <a:buNone/>
            </a:pPr>
            <a:r>
              <a:rPr lang="ru-RU" dirty="0" smtClean="0"/>
              <a:t>- На </a:t>
            </a:r>
            <a:r>
              <a:rPr lang="ru-RU" dirty="0"/>
              <a:t>маркетинг продажи 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35693" y="586485"/>
            <a:ext cx="3948157" cy="2575458"/>
          </a:xfrm>
          <a:prstGeom prst="rect">
            <a:avLst/>
          </a:prstGeom>
          <a:noFill/>
          <a:ln w="50800">
            <a:solidFill>
              <a:srgbClr val="A860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187155" y="586484"/>
            <a:ext cx="4477996" cy="2575459"/>
          </a:xfrm>
          <a:prstGeom prst="rect">
            <a:avLst/>
          </a:prstGeom>
          <a:noFill/>
          <a:ln w="50800">
            <a:solidFill>
              <a:srgbClr val="A860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546789" y="3558997"/>
            <a:ext cx="9118362" cy="2703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u="sng" dirty="0" smtClean="0"/>
              <a:t>Ключевые </a:t>
            </a:r>
            <a:r>
              <a:rPr lang="ru-RU" u="sng" dirty="0"/>
              <a:t>ресурсы: </a:t>
            </a:r>
            <a:endParaRPr lang="ru-RU" u="sng" dirty="0" smtClean="0"/>
          </a:p>
          <a:p>
            <a:pPr marL="0" indent="0" algn="ctr">
              <a:buNone/>
            </a:pPr>
            <a:endParaRPr lang="ru-RU" u="sng" dirty="0"/>
          </a:p>
          <a:p>
            <a:pPr marL="0" indent="0" algn="ctr">
              <a:buNone/>
            </a:pPr>
            <a:r>
              <a:rPr lang="ru-RU" dirty="0"/>
              <a:t>Финансовые (оборотные средства, кредиты, инвестиции) </a:t>
            </a:r>
          </a:p>
          <a:p>
            <a:pPr marL="0" indent="0" algn="ctr">
              <a:buNone/>
            </a:pPr>
            <a:r>
              <a:rPr lang="ru-RU" dirty="0"/>
              <a:t>Интеллектуальные (технологии, знания) </a:t>
            </a:r>
          </a:p>
          <a:p>
            <a:pPr marL="0" indent="0" algn="ctr">
              <a:buNone/>
            </a:pPr>
            <a:r>
              <a:rPr lang="ru-RU" dirty="0"/>
              <a:t>Персонал (операторы, маркетологи  и т.д.) 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ru-RU" u="sng" dirty="0" smtClean="0"/>
          </a:p>
          <a:p>
            <a:pPr marL="0" indent="0" algn="ctr"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435694" y="3558997"/>
            <a:ext cx="9229458" cy="2703646"/>
          </a:xfrm>
          <a:prstGeom prst="rect">
            <a:avLst/>
          </a:prstGeom>
          <a:noFill/>
          <a:ln w="50800">
            <a:solidFill>
              <a:srgbClr val="A860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475" y="5723546"/>
            <a:ext cx="2047875" cy="95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5678" y="5826733"/>
            <a:ext cx="738188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341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82" y="1194067"/>
            <a:ext cx="4496779" cy="4496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067" b="40441"/>
          <a:stretch/>
        </p:blipFill>
        <p:spPr bwMode="auto">
          <a:xfrm>
            <a:off x="435683" y="418743"/>
            <a:ext cx="4496779" cy="632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5" t="72777" r="66185" b="23319"/>
          <a:stretch/>
        </p:blipFill>
        <p:spPr bwMode="auto">
          <a:xfrm>
            <a:off x="435683" y="5870960"/>
            <a:ext cx="1427148" cy="444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57" r="23847" b="40307"/>
          <a:stretch/>
        </p:blipFill>
        <p:spPr bwMode="auto">
          <a:xfrm>
            <a:off x="5287353" y="418742"/>
            <a:ext cx="2853357" cy="4025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38" b="15308"/>
          <a:stretch/>
        </p:blipFill>
        <p:spPr bwMode="auto">
          <a:xfrm>
            <a:off x="8238146" y="2748848"/>
            <a:ext cx="3548931" cy="3114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14" b="66817"/>
          <a:stretch/>
        </p:blipFill>
        <p:spPr bwMode="auto">
          <a:xfrm>
            <a:off x="8238145" y="2113706"/>
            <a:ext cx="3548931" cy="635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196" y="5870960"/>
            <a:ext cx="671983" cy="676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337" y="5733796"/>
            <a:ext cx="2043112" cy="95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296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2921" y="385025"/>
            <a:ext cx="10515600" cy="1073377"/>
          </a:xfrm>
        </p:spPr>
        <p:txBody>
          <a:bodyPr/>
          <a:lstStyle/>
          <a:p>
            <a:pPr algn="ctr"/>
            <a:r>
              <a:rPr lang="en-US" b="1" u="sng" dirty="0" err="1"/>
              <a:t>Swot</a:t>
            </a:r>
            <a:r>
              <a:rPr lang="en-US" b="1" u="sng" dirty="0"/>
              <a:t>-</a:t>
            </a:r>
            <a:r>
              <a:rPr lang="ru-RU" b="1" u="sng" dirty="0"/>
              <a:t>анализ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4228981"/>
              </p:ext>
            </p:extLst>
          </p:nvPr>
        </p:nvGraphicFramePr>
        <p:xfrm>
          <a:off x="838200" y="1458399"/>
          <a:ext cx="10515600" cy="4754394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5257800"/>
                <a:gridCol w="5257800"/>
              </a:tblGrid>
              <a:tr h="2377197">
                <a:tc>
                  <a:txBody>
                    <a:bodyPr/>
                    <a:lstStyle/>
                    <a:p>
                      <a:pPr algn="ctr"/>
                      <a:r>
                        <a:rPr lang="ru-RU" b="1" i="0" u="sng" dirty="0" smtClean="0">
                          <a:solidFill>
                            <a:schemeClr val="bg1"/>
                          </a:solidFill>
                          <a:latin typeface="+mj-lt"/>
                        </a:rPr>
                        <a:t>СИЛЬНЫЕ СТОРОНЫ:</a:t>
                      </a:r>
                    </a:p>
                    <a:p>
                      <a:pPr algn="ctr"/>
                      <a:endParaRPr lang="ru-RU" b="1" i="0" u="sng" dirty="0" smtClean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b="1" i="0" u="none" dirty="0" smtClean="0">
                          <a:solidFill>
                            <a:schemeClr val="bg1"/>
                          </a:solidFill>
                          <a:latin typeface="+mj-lt"/>
                        </a:rPr>
                        <a:t>Высокий</a:t>
                      </a:r>
                      <a:r>
                        <a:rPr lang="ru-RU" b="1" i="0" u="none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 спрос на туристические услуги;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b="1" i="0" u="none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Наличие потенциальных клиентов;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b="1" i="0" u="none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Эффективный интернет-маркетинг;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b="1" i="0" u="none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Быстрое внедрение новых технологий;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b="1" i="0" u="none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Поддержка государство и сотрудничество с частными предприятиями ;</a:t>
                      </a:r>
                      <a:endParaRPr lang="ru-RU" b="1" i="0" u="none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A8608B">
                        <a:alpha val="5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u="sng" dirty="0" smtClean="0">
                          <a:solidFill>
                            <a:schemeClr val="bg1"/>
                          </a:solidFill>
                          <a:latin typeface="+mj-lt"/>
                        </a:rPr>
                        <a:t>СЛАБЫЕ СТОРОНЫ:</a:t>
                      </a:r>
                    </a:p>
                    <a:p>
                      <a:pPr algn="ctr"/>
                      <a:endParaRPr lang="ru-RU" b="1" u="sng" dirty="0" smtClean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b="1" u="none" dirty="0" smtClean="0">
                          <a:solidFill>
                            <a:schemeClr val="bg1"/>
                          </a:solidFill>
                          <a:latin typeface="+mj-lt"/>
                        </a:rPr>
                        <a:t>Высокие</a:t>
                      </a:r>
                      <a:r>
                        <a:rPr lang="ru-RU" b="1" u="none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 затраты;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b="1" u="none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Необходимость в сервисном обслуживании;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b="1" u="none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Влияние погодных условий на работу </a:t>
                      </a:r>
                      <a:r>
                        <a:rPr lang="ru-RU" b="1" u="none" baseline="0" dirty="0" err="1" smtClean="0">
                          <a:solidFill>
                            <a:schemeClr val="bg1"/>
                          </a:solidFill>
                          <a:latin typeface="+mj-lt"/>
                        </a:rPr>
                        <a:t>дрона</a:t>
                      </a:r>
                      <a:r>
                        <a:rPr lang="ru-RU" b="1" u="none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b="1" u="none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Риск поломки оборудования;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ru-RU" b="1" u="none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A8608B">
                        <a:alpha val="54000"/>
                      </a:srgbClr>
                    </a:solidFill>
                  </a:tcPr>
                </a:tc>
              </a:tr>
              <a:tr h="2377197">
                <a:tc>
                  <a:txBody>
                    <a:bodyPr/>
                    <a:lstStyle/>
                    <a:p>
                      <a:pPr algn="ctr"/>
                      <a:r>
                        <a:rPr lang="ru-RU" b="1" u="sng" dirty="0" smtClean="0">
                          <a:solidFill>
                            <a:schemeClr val="bg1"/>
                          </a:solidFill>
                          <a:latin typeface="+mj-lt"/>
                        </a:rPr>
                        <a:t>ВОЗМОЖНОСТИ: </a:t>
                      </a:r>
                    </a:p>
                    <a:p>
                      <a:pPr algn="l"/>
                      <a:endParaRPr lang="ru-RU" b="1" u="sng" dirty="0" smtClean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b="1" u="none" dirty="0" smtClean="0">
                          <a:solidFill>
                            <a:schemeClr val="bg1"/>
                          </a:solidFill>
                          <a:latin typeface="+mj-lt"/>
                        </a:rPr>
                        <a:t>Освоение новых отраслевых технологий;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b="1" u="none" dirty="0" smtClean="0">
                          <a:solidFill>
                            <a:schemeClr val="bg1"/>
                          </a:solidFill>
                          <a:latin typeface="+mj-lt"/>
                        </a:rPr>
                        <a:t>Маневренность</a:t>
                      </a:r>
                      <a:r>
                        <a:rPr lang="ru-RU" b="1" u="none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 и мобильность;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b="1" u="none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Превосходство над возможностями человека;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b="1" u="none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SEO</a:t>
                      </a:r>
                      <a:r>
                        <a:rPr lang="ru-RU" b="1" u="none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 – продвижение и </a:t>
                      </a:r>
                      <a:r>
                        <a:rPr lang="ru-RU" b="1" u="none" baseline="0" dirty="0" err="1" smtClean="0">
                          <a:solidFill>
                            <a:schemeClr val="bg1"/>
                          </a:solidFill>
                          <a:latin typeface="+mj-lt"/>
                        </a:rPr>
                        <a:t>д.т</a:t>
                      </a:r>
                      <a:r>
                        <a:rPr lang="ru-RU" b="1" u="none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. </a:t>
                      </a:r>
                      <a:endParaRPr lang="ru-RU" b="1" u="none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A8608B">
                        <a:alpha val="5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u="sng" dirty="0" smtClean="0">
                          <a:solidFill>
                            <a:schemeClr val="bg1"/>
                          </a:solidFill>
                          <a:latin typeface="+mj-lt"/>
                        </a:rPr>
                        <a:t>УГРОЗЫ</a:t>
                      </a:r>
                      <a:r>
                        <a:rPr lang="ru-RU" b="1" u="sng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: </a:t>
                      </a:r>
                    </a:p>
                    <a:p>
                      <a:pPr algn="ctr"/>
                      <a:endParaRPr lang="ru-RU" b="1" u="sng" baseline="0" dirty="0" smtClean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b="1" u="none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Выход на рынок новых конкурентов;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b="1" u="none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Риск столкновения </a:t>
                      </a:r>
                      <a:r>
                        <a:rPr lang="ru-RU" b="1" u="none" baseline="0" dirty="0" err="1" smtClean="0">
                          <a:solidFill>
                            <a:schemeClr val="bg1"/>
                          </a:solidFill>
                          <a:latin typeface="+mj-lt"/>
                        </a:rPr>
                        <a:t>дрона</a:t>
                      </a:r>
                      <a:r>
                        <a:rPr lang="ru-RU" b="1" u="none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 с другими объектами;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b="1" u="none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Нехватка навыков для управления </a:t>
                      </a:r>
                      <a:r>
                        <a:rPr lang="ru-RU" b="1" u="none" baseline="0" dirty="0" err="1" smtClean="0">
                          <a:solidFill>
                            <a:schemeClr val="bg1"/>
                          </a:solidFill>
                          <a:latin typeface="+mj-lt"/>
                        </a:rPr>
                        <a:t>дронами</a:t>
                      </a:r>
                      <a:r>
                        <a:rPr lang="ru-RU" b="1" u="none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;</a:t>
                      </a:r>
                    </a:p>
                  </a:txBody>
                  <a:tcPr>
                    <a:solidFill>
                      <a:srgbClr val="A8608B">
                        <a:alpha val="5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337" y="5840524"/>
            <a:ext cx="738188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337" y="5737336"/>
            <a:ext cx="2043112" cy="95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991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ahah\Desktop\IMG_682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18" y="288212"/>
            <a:ext cx="7758870" cy="6237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7403" y="349547"/>
            <a:ext cx="3537248" cy="2027697"/>
          </a:xfrm>
        </p:spPr>
        <p:txBody>
          <a:bodyPr/>
          <a:lstStyle/>
          <a:p>
            <a:r>
              <a:rPr lang="ru-RU" b="1" u="sng" dirty="0" smtClean="0"/>
              <a:t>Календарный план</a:t>
            </a:r>
            <a:endParaRPr lang="ru-RU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7975" y="5767121"/>
            <a:ext cx="2043112" cy="950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573" y="5817611"/>
            <a:ext cx="756774" cy="761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227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595" y="3531566"/>
            <a:ext cx="4435268" cy="2570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376" y="395258"/>
            <a:ext cx="4495088" cy="3040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36041"/>
            <a:ext cx="4802024" cy="581183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Наша идея полностью соответствует выбранному направлению. Человеческий интерес к истории, достопримечательностям не </a:t>
            </a:r>
            <a:r>
              <a:rPr lang="ru-RU" dirty="0" smtClean="0"/>
              <a:t>иссякает. Ровно так же многие туристы заинтересованы в получении качественных видео и фото материалов, как воспоминания о путешествии. Наш </a:t>
            </a:r>
            <a:r>
              <a:rPr lang="ru-RU" dirty="0" err="1" smtClean="0"/>
              <a:t>дрон</a:t>
            </a:r>
            <a:r>
              <a:rPr lang="ru-RU" dirty="0" smtClean="0"/>
              <a:t> </a:t>
            </a:r>
            <a:r>
              <a:rPr lang="ru-RU" dirty="0"/>
              <a:t>для туризма и экстремального отдыха поспособствует развитию данной сферы.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8869" y="536041"/>
            <a:ext cx="4195223" cy="2797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996" y="3620127"/>
            <a:ext cx="4195223" cy="2356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337" y="5766275"/>
            <a:ext cx="2043112" cy="95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3251" y="5867081"/>
            <a:ext cx="738188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433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4381" y="1367327"/>
            <a:ext cx="11323178" cy="4734370"/>
          </a:xfrm>
          <a:prstGeom prst="rect">
            <a:avLst/>
          </a:prstGeom>
          <a:solidFill>
            <a:srgbClr val="A8608B"/>
          </a:solidFill>
          <a:ln>
            <a:solidFill>
              <a:srgbClr val="A860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2742" y="365125"/>
            <a:ext cx="10515600" cy="1073377"/>
          </a:xfrm>
        </p:spPr>
        <p:txBody>
          <a:bodyPr/>
          <a:lstStyle/>
          <a:p>
            <a:pPr algn="ctr"/>
            <a:r>
              <a:rPr lang="ru-RU" b="1" u="sng" dirty="0"/>
              <a:t>Бизнес-модель </a:t>
            </a:r>
            <a:r>
              <a:rPr lang="ru-RU" b="1" u="sng" dirty="0" err="1"/>
              <a:t>О</a:t>
            </a:r>
            <a:r>
              <a:rPr lang="ru-RU" b="1" u="sng" dirty="0" err="1" smtClean="0"/>
              <a:t>стервальдера</a:t>
            </a:r>
            <a:endParaRPr lang="ru-RU" b="1" u="sng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389" y="1518318"/>
            <a:ext cx="11099162" cy="443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9429" y="5776096"/>
            <a:ext cx="2043112" cy="95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9429" y="5876902"/>
            <a:ext cx="738188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068082" y="2144994"/>
            <a:ext cx="3136307" cy="743485"/>
          </a:xfrm>
          <a:prstGeom prst="rect">
            <a:avLst/>
          </a:prstGeom>
          <a:solidFill>
            <a:srgbClr val="A8608B"/>
          </a:solidFill>
          <a:ln>
            <a:solidFill>
              <a:srgbClr val="A860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234299" y="2144994"/>
            <a:ext cx="1743342" cy="2085174"/>
          </a:xfrm>
          <a:prstGeom prst="rect">
            <a:avLst/>
          </a:prstGeom>
          <a:solidFill>
            <a:srgbClr val="A8608B"/>
          </a:solidFill>
          <a:ln>
            <a:solidFill>
              <a:srgbClr val="A860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459196" y="5508067"/>
            <a:ext cx="5103264" cy="268029"/>
          </a:xfrm>
          <a:prstGeom prst="rect">
            <a:avLst/>
          </a:prstGeom>
          <a:solidFill>
            <a:srgbClr val="A8608B"/>
          </a:solidFill>
          <a:ln>
            <a:solidFill>
              <a:srgbClr val="A860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068082" y="2079038"/>
            <a:ext cx="3136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Фото и видео сьемка, предоставление видео материалов клиентам.  </a:t>
            </a:r>
            <a:endParaRPr lang="ru-RU" sz="1600" b="1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98393" y="2144994"/>
            <a:ext cx="175188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Наши услуги видео и фото сьемке дают клиенту возможность запечатлеть свои эмоции от экскурсии, а так же увидеть </a:t>
            </a:r>
            <a:r>
              <a:rPr lang="ru-RU" sz="1600" b="1" dirty="0" err="1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достопримечатель-ности</a:t>
            </a:r>
            <a:r>
              <a:rPr lang="ru-RU" sz="1600" b="1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 с другого ракурса, в контексте окружающей среды</a:t>
            </a:r>
            <a:endParaRPr lang="ru-RU" sz="1600" b="1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59196" y="5437542"/>
            <a:ext cx="5103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Продажа видео и фото материалов. Рекламные проекты.</a:t>
            </a:r>
            <a:endParaRPr lang="ru-RU" sz="1600" b="1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08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4" t="10663" r="2838" b="5486"/>
          <a:stretch/>
        </p:blipFill>
        <p:spPr bwMode="auto">
          <a:xfrm>
            <a:off x="250370" y="718457"/>
            <a:ext cx="11712041" cy="4860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05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t="14596" r="3029" b="23616"/>
          <a:stretch/>
        </p:blipFill>
        <p:spPr bwMode="auto">
          <a:xfrm>
            <a:off x="129837" y="1569131"/>
            <a:ext cx="11866219" cy="3635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133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462" y="1946943"/>
            <a:ext cx="4801089" cy="3565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6566" y="510404"/>
            <a:ext cx="10515600" cy="1073377"/>
          </a:xfrm>
        </p:spPr>
        <p:txBody>
          <a:bodyPr>
            <a:normAutofit/>
          </a:bodyPr>
          <a:lstStyle/>
          <a:p>
            <a:r>
              <a:rPr lang="ru-RU" sz="6000" b="1" u="sng" dirty="0"/>
              <a:t>Наша </a:t>
            </a:r>
            <a:r>
              <a:rPr lang="ru-RU" sz="6000" b="1" u="sng" dirty="0" smtClean="0"/>
              <a:t>команда:</a:t>
            </a:r>
            <a:endParaRPr lang="ru-RU" sz="6000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56631"/>
            <a:ext cx="10515600" cy="4351338"/>
          </a:xfrm>
        </p:spPr>
        <p:txBody>
          <a:bodyPr/>
          <a:lstStyle/>
          <a:p>
            <a:r>
              <a:rPr lang="ru-RU" sz="4000" u="sng" dirty="0"/>
              <a:t>Борисова Татьяна</a:t>
            </a:r>
          </a:p>
          <a:p>
            <a:r>
              <a:rPr lang="ru-RU" sz="4000" u="sng" dirty="0"/>
              <a:t>Иванова Василиса</a:t>
            </a:r>
          </a:p>
          <a:p>
            <a:r>
              <a:rPr lang="ru-RU" sz="4000" u="sng" dirty="0" err="1"/>
              <a:t>Кабайкина</a:t>
            </a:r>
            <a:r>
              <a:rPr lang="ru-RU" sz="4000" u="sng" dirty="0"/>
              <a:t> Екатерина</a:t>
            </a:r>
          </a:p>
          <a:p>
            <a:r>
              <a:rPr lang="ru-RU" sz="4000" u="sng" dirty="0" err="1"/>
              <a:t>Карапыш</a:t>
            </a:r>
            <a:r>
              <a:rPr lang="ru-RU" sz="4000" u="sng" dirty="0"/>
              <a:t> Алина</a:t>
            </a:r>
          </a:p>
          <a:p>
            <a:r>
              <a:rPr lang="ru-RU" sz="4000" u="sng" dirty="0"/>
              <a:t>Керимова </a:t>
            </a:r>
            <a:r>
              <a:rPr lang="ru-RU" sz="4000" u="sng" dirty="0" err="1"/>
              <a:t>Сафие</a:t>
            </a:r>
            <a:endParaRPr lang="ru-RU" sz="4000" u="sng" dirty="0"/>
          </a:p>
          <a:p>
            <a:r>
              <a:rPr lang="ru-RU" sz="4000" u="sng" dirty="0" err="1"/>
              <a:t>Хомюк</a:t>
            </a:r>
            <a:r>
              <a:rPr lang="ru-RU" sz="4000" u="sng" dirty="0"/>
              <a:t> Александра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863" y="2089314"/>
            <a:ext cx="4516303" cy="3271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337" y="5732512"/>
            <a:ext cx="2043112" cy="95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7434" y="5835700"/>
            <a:ext cx="738188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352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3031</TotalTime>
  <Words>420</Words>
  <Application>Microsoft Office PowerPoint</Application>
  <PresentationFormat>Произвольный</PresentationFormat>
  <Paragraphs>63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Office Theme</vt:lpstr>
      <vt:lpstr>Дрон: туристическая аэросъемка «Смайл фейс»</vt:lpstr>
      <vt:lpstr>Презентация PowerPoint</vt:lpstr>
      <vt:lpstr>Презентация PowerPoint</vt:lpstr>
      <vt:lpstr>Бизнес-модель проекта</vt:lpstr>
      <vt:lpstr>Презентация PowerPoint</vt:lpstr>
      <vt:lpstr>Презентация PowerPoint</vt:lpstr>
      <vt:lpstr>Swot-анализ</vt:lpstr>
      <vt:lpstr>Календарный план</vt:lpstr>
      <vt:lpstr>Презентация PowerPoint</vt:lpstr>
      <vt:lpstr>Бизнес-модель Остервальдера</vt:lpstr>
      <vt:lpstr>Презентация PowerPoint</vt:lpstr>
      <vt:lpstr>Презентация PowerPoint</vt:lpstr>
      <vt:lpstr>Наша команда: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Saha Homuk</cp:lastModifiedBy>
  <cp:revision>20</cp:revision>
  <dcterms:created xsi:type="dcterms:W3CDTF">2023-07-08T06:57:39Z</dcterms:created>
  <dcterms:modified xsi:type="dcterms:W3CDTF">2023-10-18T12:49:30Z</dcterms:modified>
</cp:coreProperties>
</file>