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sgrrwmbob8F8KYsy2lhpi1Z6f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845E6C2D-4DC0-4E57-8B8C-C034422FA5C2}">
  <a:tblStyle styleId="{845E6C2D-4DC0-4E57-8B8C-C034422FA5C2}" styleName="Table_0">
    <a:wholeTbl>
      <a:tcTxStyle b="off" i="off">
        <a:font>
          <a:latin typeface="Gilroy"/>
          <a:ea typeface="Gilroy"/>
          <a:cs typeface="Gilroy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2F8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F8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E7F3A4-FA16-4D32-84D3-A6A2D1E2938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4.589540000000001E-2"/>
          <c:y val="3.4485800000000004E-2"/>
          <c:w val="0.93565600000000004"/>
          <c:h val="0.88434000000000013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63500" cap="flat">
              <a:solidFill>
                <a:srgbClr val="FD493D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CAF17"/>
              </a:solidFill>
              <a:ln w="6350" cap="flat">
                <a:solidFill>
                  <a:srgbClr val="FD493D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B2-42A2-9420-53705CB067A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Регион 2</c:v>
                </c:pt>
              </c:strCache>
            </c:strRef>
          </c:tx>
          <c:spPr>
            <a:ln w="63500" cap="flat">
              <a:solidFill>
                <a:srgbClr val="FCAF17"/>
              </a:solidFill>
              <a:prstDash val="solid"/>
              <a:miter lim="800000"/>
            </a:ln>
            <a:effectLst/>
          </c:spPr>
          <c:marker>
            <c:symbol val="circle"/>
            <c:size val="3"/>
            <c:spPr>
              <a:solidFill>
                <a:srgbClr val="FD493D"/>
              </a:solidFill>
              <a:ln w="6350" cap="flat">
                <a:solidFill>
                  <a:srgbClr val="FCAF17"/>
                </a:solidFill>
                <a:prstDash val="solid"/>
                <a:miter lim="8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B2-42A2-9420-53705CB067AA}"/>
            </c:ext>
          </c:extLst>
        </c:ser>
        <c:dLbls/>
        <c:marker val="1"/>
        <c:axId val="185042432"/>
        <c:axId val="185043968"/>
      </c:lineChart>
      <c:catAx>
        <c:axId val="185042432"/>
        <c:scaling>
          <c:orientation val="minMax"/>
        </c:scaling>
        <c:axPos val="b"/>
        <c:numFmt formatCode="General" sourceLinked="0"/>
        <c:tickLblPos val="low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185043968"/>
        <c:crosses val="autoZero"/>
        <c:auto val="1"/>
        <c:lblAlgn val="ctr"/>
        <c:lblOffset val="100"/>
        <c:noMultiLvlLbl val="1"/>
      </c:catAx>
      <c:valAx>
        <c:axId val="185043968"/>
        <c:scaling>
          <c:orientation val="minMax"/>
        </c:scaling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numFmt formatCode="0" sourceLinked="0"/>
        <c:tickLblPos val="nextTo"/>
        <c:spPr>
          <a:ln w="38100" cap="flat">
            <a:solidFill>
              <a:srgbClr val="FBB3C1"/>
            </a:solidFill>
            <a:prstDash val="solid"/>
            <a:miter lim="8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Gilroy-Light"/>
              </a:defRPr>
            </a:pPr>
            <a:endParaRPr lang="ru-RU"/>
          </a:p>
        </c:txPr>
        <c:crossAx val="18504243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Arial"/>
              <a:buNone/>
              <a:defRPr sz="5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  <a:defRPr sz="2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9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38"/>
              <a:buFont typeface="Arial"/>
              <a:buNone/>
              <a:defRPr sz="363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7" name="Google Shape;7;p21"/>
            <p:cNvSpPr/>
            <p:nvPr/>
          </p:nvSpPr>
          <p:spPr>
            <a:xfrm>
              <a:off x="-15875" y="6554788"/>
              <a:ext cx="1503363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1481138" y="6554788"/>
              <a:ext cx="1501775" cy="327025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2968625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444976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5951538" y="6554788"/>
              <a:ext cx="1501775" cy="3270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7419975" y="6554788"/>
              <a:ext cx="1501775" cy="327025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8920163" y="6554788"/>
              <a:ext cx="1503362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10234613" y="6554788"/>
              <a:ext cx="1503362" cy="3270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11731625" y="6554788"/>
              <a:ext cx="488950" cy="327025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1875" tIns="41875" rIns="41875" bIns="418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6;p21"/>
          <p:cNvSpPr/>
          <p:nvPr/>
        </p:nvSpPr>
        <p:spPr>
          <a:xfrm>
            <a:off x="11496718" y="-7697"/>
            <a:ext cx="696871" cy="176041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/>
          <p:nvPr/>
        </p:nvSpPr>
        <p:spPr>
          <a:xfrm>
            <a:off x="11496718" y="1751131"/>
            <a:ext cx="696871" cy="1760413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1"/>
          <p:cNvSpPr/>
          <p:nvPr/>
        </p:nvSpPr>
        <p:spPr>
          <a:xfrm>
            <a:off x="11496718" y="3505195"/>
            <a:ext cx="696871" cy="176041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/>
          <p:nvPr/>
        </p:nvSpPr>
        <p:spPr>
          <a:xfrm>
            <a:off x="11496718" y="5264021"/>
            <a:ext cx="696871" cy="1290547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375" tIns="25375" rIns="25375" bIns="25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E5E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/>
          <p:nvPr/>
        </p:nvSpPr>
        <p:spPr>
          <a:xfrm>
            <a:off x="8988425" y="6564183"/>
            <a:ext cx="2743200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t>‹#›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47" Type="http://schemas.openxmlformats.org/officeDocument/2006/relationships/image" Target="../media/image61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46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4" Type="http://schemas.openxmlformats.org/officeDocument/2006/relationships/image" Target="../media/image5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43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IMG_68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9892" y="240"/>
            <a:ext cx="12251465" cy="68924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/>
          <p:nvPr/>
        </p:nvSpPr>
        <p:spPr>
          <a:xfrm>
            <a:off x="227616" y="2123087"/>
            <a:ext cx="8820600" cy="124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ru-RU" sz="3638" dirty="0" smtClean="0">
                <a:solidFill>
                  <a:srgbClr val="FFFFFF"/>
                </a:solidFill>
              </a:rPr>
              <a:t>ПРИЦЕПНЫЕ ВАГОНЫ КРАСОТЫ «ЦАРИЦА»</a:t>
            </a:r>
            <a:endParaRPr sz="3638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36" y="186317"/>
            <a:ext cx="2104735" cy="1658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5920" y="4265874"/>
            <a:ext cx="1191625" cy="1971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/>
        </p:nvSpPr>
        <p:spPr>
          <a:xfrm>
            <a:off x="403172" y="384415"/>
            <a:ext cx="84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</p:txBody>
      </p:sp>
      <p:sp>
        <p:nvSpPr>
          <p:cNvPr id="56" name="Google Shape;56;p2"/>
          <p:cNvSpPr txBox="1"/>
          <p:nvPr/>
        </p:nvSpPr>
        <p:spPr>
          <a:xfrm>
            <a:off x="373173" y="612918"/>
            <a:ext cx="8028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</a:t>
            </a:r>
            <a:endParaRPr sz="5000" b="1" i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320" y="1570008"/>
            <a:ext cx="6003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Прицепные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вагоны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спа-салона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оборудованные для предоставления косметических и оздоровительных услуг. Это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Спа-программы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для пассажиров, желающих сэкономить свое время и получить процедуры не выходя из поезда и вагонов СВ. Пассажиры смогут получить все привычные для них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спа-программы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Заказ услуг может производится как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через чат бота,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так и через проводника.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September182017302pm7085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202" y="1242204"/>
            <a:ext cx="5101886" cy="32279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81175" y="1701117"/>
            <a:ext cx="9279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Пассажиры поездов дальнего следования часто сталкиваются с усталостью и дискомфортом во время поездки, также у них наблюдается избыток свободного времени, во время дальней поездки не всегда получается соблюдать привычный гигиенический уход.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70935" y="1802921"/>
            <a:ext cx="52534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Наши прицепные вагоны красоты "Царица" предоставят необходимые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услуги, для помощи пассажиров легче и комфортнее переносить длительные поездки. Для этого нашим клиентам мы предоставляем массаж и другие расслабляющие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процедуры не выходя из поезда.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25572189683671889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708" y="871268"/>
            <a:ext cx="3992593" cy="39925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pic>
        <p:nvPicPr>
          <p:cNvPr id="75" name="Google Shape;7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914400" y="1595887"/>
            <a:ext cx="8755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Наш продукт направлен на В2С рынок - это частные лица, которые предпочитают передвигаться поездом, ценят свое время, комфорт и любят следить за собой. Это пассажиры поездов мужчины и женщины от 18 до 60 лет.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pic>
        <p:nvPicPr>
          <p:cNvPr id="81" name="Google Shape;8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29728" y="1621765"/>
            <a:ext cx="9161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Арендуемые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ржд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вагоны,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переоборудуем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спа-салоны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прикрепляемся к составу поезда и оказываем услуги пассажирам. Оказывая услуги салона для клиентов мы получаем фиксированную оплату за процедуру в рамках разработанного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прайса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ТЕКУЩИЕ РЕЗУЛЬТАТЫ</a:t>
            </a:r>
            <a:endParaRPr/>
          </a:p>
        </p:txBody>
      </p:sp>
      <p:pic>
        <p:nvPicPr>
          <p:cNvPr id="88" name="Google Shape;8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70935" y="1578634"/>
            <a:ext cx="9092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концепцию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Определили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целевую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аудиторию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ценностное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предложение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бизнес модель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/>
          </a:p>
        </p:txBody>
      </p:sp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65827" y="1449237"/>
            <a:ext cx="332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Кузьменко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Дарина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35255984585479759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81" y="2286000"/>
            <a:ext cx="2907102" cy="2907102"/>
          </a:xfrm>
          <a:prstGeom prst="rect">
            <a:avLst/>
          </a:prstGeom>
        </p:spPr>
      </p:pic>
      <p:pic>
        <p:nvPicPr>
          <p:cNvPr id="6" name="Рисунок 5" descr="538432033443976817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8727" y="2182484"/>
            <a:ext cx="2984740" cy="2984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75917" y="1492369"/>
            <a:ext cx="314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Павленко Валерия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173" y="1466490"/>
            <a:ext cx="3165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Кравченко Ксения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526063299007623280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449" y="2133119"/>
            <a:ext cx="2544793" cy="33930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ПЛАНЫ РАЗВИТИЯ</a:t>
            </a:r>
            <a:endParaRPr/>
          </a:p>
        </p:txBody>
      </p:sp>
      <p:pic>
        <p:nvPicPr>
          <p:cNvPr id="100" name="Google Shape;10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70932" y="1285336"/>
            <a:ext cx="89542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Договориться о сотрудничестве 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ржд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Привлечь инвестиции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Разработать дизайн проект вагонов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спа-салонов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красоты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Набор команды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Разработка маркетинговой стратегии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Запуск проекта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Получение пользовательского опыта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Доработка продукта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/>
          <p:nvPr/>
        </p:nvSpPr>
        <p:spPr>
          <a:xfrm>
            <a:off x="-15875" y="5229200"/>
            <a:ext cx="1503363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1481138" y="5229200"/>
            <a:ext cx="1501775" cy="16526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2968625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44976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5951538" y="5229200"/>
            <a:ext cx="1501775" cy="165261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7419975" y="5229200"/>
            <a:ext cx="1501775" cy="165261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8920163" y="5229200"/>
            <a:ext cx="1503362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10234613" y="5229200"/>
            <a:ext cx="1503362" cy="165261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11731625" y="5229200"/>
            <a:ext cx="488950" cy="165261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540634" y="344699"/>
            <a:ext cx="6265607" cy="452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ru-RU" sz="69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 ЗА ВНИМАНИЕ</a:t>
            </a:r>
            <a:r>
              <a:rPr lang="en-US" sz="7200" b="0" i="0" u="none" strike="noStrike" cap="none" dirty="0" smtClean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 dirty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ru-RU" sz="2300" b="0" i="0" u="none" strike="noStrike" cap="none" dirty="0" smtClean="0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938 437 21 05</a:t>
            </a:r>
            <a:endParaRPr dirty="0"/>
          </a:p>
        </p:txBody>
      </p:sp>
      <p:pic>
        <p:nvPicPr>
          <p:cNvPr id="115" name="Google Shape;115;p10"/>
          <p:cNvPicPr preferRelativeResize="0"/>
          <p:nvPr/>
        </p:nvPicPr>
        <p:blipFill rotWithShape="1">
          <a:blip r:embed="rId8">
            <a:alphaModFix/>
          </a:blip>
          <a:srcRect t="3180" b="3180"/>
          <a:stretch/>
        </p:blipFill>
        <p:spPr>
          <a:xfrm>
            <a:off x="7539279" y="0"/>
            <a:ext cx="3970098" cy="52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688" y="4565448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 txBox="1"/>
          <p:nvPr/>
        </p:nvSpPr>
        <p:spPr>
          <a:xfrm>
            <a:off x="479376" y="1196752"/>
            <a:ext cx="8472264" cy="3066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РЕКОМЕНДАЦИИ 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ПО ОФОРМЛЕНИЮ </a:t>
            </a:r>
            <a:endParaRPr/>
          </a:p>
          <a:p>
            <a:pPr marL="7701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 ВЕРСТКЕ</a:t>
            </a:r>
            <a:endParaRPr/>
          </a:p>
        </p:txBody>
      </p:sp>
      <p:pic>
        <p:nvPicPr>
          <p:cNvPr id="122" name="Google Shape;12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2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sp>
        <p:nvSpPr>
          <p:cNvPr id="129" name="Google Shape;129;p12"/>
          <p:cNvSpPr txBox="1"/>
          <p:nvPr/>
        </p:nvSpPr>
        <p:spPr>
          <a:xfrm>
            <a:off x="609152" y="2636912"/>
            <a:ext cx="4989789" cy="21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30" name="Google Shape;130;p12"/>
          <p:cNvSpPr txBox="1"/>
          <p:nvPr/>
        </p:nvSpPr>
        <p:spPr>
          <a:xfrm>
            <a:off x="6337409" y="2636912"/>
            <a:ext cx="4989790" cy="21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pic>
        <p:nvPicPr>
          <p:cNvPr id="131" name="Google Shape;13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6123068" y="2298702"/>
            <a:ext cx="4345769" cy="113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139" name="Google Shape;139;p13"/>
          <p:cNvSpPr txBox="1"/>
          <p:nvPr/>
        </p:nvSpPr>
        <p:spPr>
          <a:xfrm>
            <a:off x="609152" y="2311896"/>
            <a:ext cx="4989789" cy="21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pic>
        <p:nvPicPr>
          <p:cNvPr id="140" name="Google Shape;14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graphicFrame>
        <p:nvGraphicFramePr>
          <p:cNvPr id="147" name="Google Shape;147;p14"/>
          <p:cNvGraphicFramePr/>
          <p:nvPr/>
        </p:nvGraphicFramePr>
        <p:xfrm>
          <a:off x="695400" y="1841183"/>
          <a:ext cx="10009125" cy="3813425"/>
        </p:xfrm>
        <a:graphic>
          <a:graphicData uri="http://schemas.openxmlformats.org/drawingml/2006/table">
            <a:tbl>
              <a:tblPr firstRow="1" bandRow="1">
                <a:noFill/>
                <a:tableStyleId>{845E6C2D-4DC0-4E57-8B8C-C034422FA5C2}</a:tableStyleId>
              </a:tblPr>
              <a:tblGrid>
                <a:gridCol w="1112125"/>
                <a:gridCol w="1112125"/>
                <a:gridCol w="1112125"/>
                <a:gridCol w="1112125"/>
                <a:gridCol w="1112125"/>
                <a:gridCol w="1112125"/>
                <a:gridCol w="1112125"/>
                <a:gridCol w="1112125"/>
                <a:gridCol w="1112125"/>
              </a:tblGrid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4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B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graphicFrame>
        <p:nvGraphicFramePr>
          <p:cNvPr id="154" name="Google Shape;154;p15"/>
          <p:cNvGraphicFramePr/>
          <p:nvPr/>
        </p:nvGraphicFramePr>
        <p:xfrm>
          <a:off x="360039" y="1569751"/>
          <a:ext cx="10704525" cy="4621875"/>
        </p:xfrm>
        <a:graphic>
          <a:graphicData uri="http://schemas.openxmlformats.org/drawingml/2006/table">
            <a:tbl>
              <a:tblPr>
                <a:noFill/>
                <a:tableStyleId>{CFE7F3A4-FA16-4D32-84D3-A6A2D1E29380}</a:tableStyleId>
              </a:tblPr>
              <a:tblGrid>
                <a:gridCol w="294675"/>
                <a:gridCol w="1635825"/>
                <a:gridCol w="2941350"/>
                <a:gridCol w="2086150"/>
                <a:gridCol w="2042025"/>
                <a:gridCol w="17045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</a:tr>
              <a:tr h="64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</a:t>
                      </a:r>
                      <a:endParaRPr sz="1100" b="0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4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L="56475" marR="564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6475" marR="564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graphicFrame>
        <p:nvGraphicFramePr>
          <p:cNvPr id="161" name="Google Shape;161;p16"/>
          <p:cNvGraphicFramePr/>
          <p:nvPr/>
        </p:nvGraphicFramePr>
        <p:xfrm>
          <a:off x="612408" y="1626134"/>
          <a:ext cx="10682357" cy="427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6096000" y="0"/>
            <a:ext cx="5400600" cy="652534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12424" y="3912844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572539" y="4562803"/>
            <a:ext cx="1565011" cy="77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6662525" y="1560522"/>
            <a:ext cx="1565011" cy="77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9718283" y="2977844"/>
            <a:ext cx="1565011" cy="77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10052050" y="5430318"/>
            <a:ext cx="1302117" cy="1077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75" name="Google Shape;175;p17"/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7"/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609152" y="2335220"/>
            <a:ext cx="4989789" cy="21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pic>
        <p:nvPicPr>
          <p:cNvPr id="181" name="Google Shape;18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8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6081" y="-18049"/>
            <a:ext cx="4704014" cy="6615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8"/>
          <p:cNvSpPr txBox="1"/>
          <p:nvPr/>
        </p:nvSpPr>
        <p:spPr>
          <a:xfrm>
            <a:off x="609152" y="2349501"/>
            <a:ext cx="4989789" cy="21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/>
          </a:p>
          <a:p>
            <a: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88" name="Google Shape;188;p18"/>
          <p:cNvSpPr txBox="1"/>
          <p:nvPr/>
        </p:nvSpPr>
        <p:spPr>
          <a:xfrm>
            <a:off x="365061" y="980728"/>
            <a:ext cx="2267983" cy="31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7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ПОДЗАГОЛОВОК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360040" y="332656"/>
            <a:ext cx="8472264" cy="4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НАЗВАНИЕ СЛАЙДА</a:t>
            </a:r>
            <a:endParaRPr/>
          </a:p>
        </p:txBody>
      </p:sp>
      <p:pic>
        <p:nvPicPr>
          <p:cNvPr id="190" name="Google Shape;19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030" y="5877272"/>
            <a:ext cx="1926490" cy="46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05" y="0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/>
        </p:nvSpPr>
        <p:spPr>
          <a:xfrm>
            <a:off x="551529" y="547639"/>
            <a:ext cx="6518934" cy="83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ПИКТОГРАММЫ</a:t>
            </a:r>
            <a:endParaRPr sz="4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63058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ВСЕРОССИЙСКИЙ ФОРУМ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СТАРТАП-СТУДИЙ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8054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9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9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9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9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9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9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9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9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9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9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9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/>
          <p:nvPr/>
        </p:nvSpPr>
        <p:spPr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7695479" y="4413787"/>
            <a:ext cx="1841914" cy="883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#FCAF17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4705575" y="0"/>
            <a:ext cx="4723506" cy="289104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0"/>
          <p:cNvSpPr txBox="1"/>
          <p:nvPr/>
        </p:nvSpPr>
        <p:spPr>
          <a:xfrm>
            <a:off x="110819" y="4426488"/>
            <a:ext cx="2916678" cy="883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#B5D8E1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0"/>
          <p:cNvSpPr txBox="1"/>
          <p:nvPr/>
        </p:nvSpPr>
        <p:spPr>
          <a:xfrm>
            <a:off x="4822933" y="122003"/>
            <a:ext cx="1623695" cy="883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#8F00FF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9424713" y="1510376"/>
            <a:ext cx="2767287" cy="137768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98036" y="122003"/>
            <a:ext cx="1841913" cy="883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#FBB3C1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0"/>
          <p:cNvSpPr txBox="1"/>
          <p:nvPr/>
        </p:nvSpPr>
        <p:spPr>
          <a:xfrm>
            <a:off x="9567036" y="1642209"/>
            <a:ext cx="1841914" cy="883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#1B1B1B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0"/>
          <p:cNvSpPr txBox="1"/>
          <p:nvPr/>
        </p:nvSpPr>
        <p:spPr>
          <a:xfrm>
            <a:off x="4822933" y="2983057"/>
            <a:ext cx="1623695" cy="883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#FD493D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0"/>
          <p:cNvSpPr txBox="1"/>
          <p:nvPr/>
        </p:nvSpPr>
        <p:spPr>
          <a:xfrm>
            <a:off x="9579736" y="129623"/>
            <a:ext cx="2100802" cy="3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#FFFFFF</a:t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573048" y="2476847"/>
            <a:ext cx="3928432" cy="163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ОСНОВНЫЕ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ЦВЕТА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652</Words>
  <Application>Microsoft Office PowerPoint</Application>
  <PresentationFormat>Произвольный</PresentationFormat>
  <Paragraphs>214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Mikely</dc:creator>
  <cp:lastModifiedBy>Admin</cp:lastModifiedBy>
  <cp:revision>4</cp:revision>
  <dcterms:created xsi:type="dcterms:W3CDTF">2022-11-28T09:29:04Z</dcterms:created>
  <dcterms:modified xsi:type="dcterms:W3CDTF">2024-10-28T17:00:52Z</dcterms:modified>
</cp:coreProperties>
</file>