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-434" y="2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722358" y="-5464421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7" y="0"/>
                </a:lnTo>
                <a:lnTo>
                  <a:pt x="17012157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69" t="-430" b="-43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04407" y="1219086"/>
            <a:ext cx="15388193" cy="2214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58"/>
              </a:lnSpc>
            </a:pPr>
            <a:r>
              <a:rPr lang="en-US" sz="9287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Акселератор</a:t>
            </a:r>
            <a:r>
              <a:rPr lang="en-US" sz="9287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«Startup EdTech</a:t>
            </a:r>
          </a:p>
          <a:p>
            <a:pPr algn="l">
              <a:lnSpc>
                <a:spcPts val="8358"/>
              </a:lnSpc>
            </a:pPr>
            <a:r>
              <a:rPr lang="en-US" sz="9287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Heroes»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4407" y="7741670"/>
            <a:ext cx="12726510" cy="976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Задача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образование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и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обучение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,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интерактивные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симуляции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,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отработка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хирургических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и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клинеческих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навыков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04407" y="5086350"/>
            <a:ext cx="12726510" cy="1471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MedVision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AR –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Интерактивное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обучение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хирургии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и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анатомии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в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дополненной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реальности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.</a:t>
            </a: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endParaRPr lang="en-US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04407" y="6784135"/>
            <a:ext cx="12726510" cy="976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Технологическое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направление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 AR/VR</a:t>
            </a: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, образование, медицина.</a:t>
            </a:r>
            <a:endParaRPr lang="en-US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endParaRPr lang="en-US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3690567"/>
          </a:xfrm>
          <a:custGeom>
            <a:avLst/>
            <a:gdLst/>
            <a:ahLst/>
            <a:cxnLst/>
            <a:rect l="l" t="t" r="r" b="b"/>
            <a:pathLst>
              <a:path w="18288000" h="3690567">
                <a:moveTo>
                  <a:pt x="0" y="0"/>
                </a:moveTo>
                <a:lnTo>
                  <a:pt x="18288000" y="0"/>
                </a:lnTo>
                <a:lnTo>
                  <a:pt x="18288000" y="3690567"/>
                </a:lnTo>
                <a:lnTo>
                  <a:pt x="0" y="3690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132" t="-548034" r="-9953" b="-43582"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876300"/>
            <a:ext cx="6048630" cy="778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14"/>
              </a:lnSpc>
              <a:spcBef>
                <a:spcPct val="0"/>
              </a:spcBef>
            </a:pPr>
            <a:r>
              <a:rPr lang="en-US" sz="4582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Актуальность</a:t>
            </a:r>
            <a:r>
              <a:rPr lang="en-US" sz="4582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4582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проекта</a:t>
            </a:r>
            <a:r>
              <a:rPr lang="en-US" sz="4582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271977"/>
            <a:ext cx="12593650" cy="1620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1.</a:t>
            </a:r>
            <a:r>
              <a:rPr lang="ru-RU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Проект </a:t>
            </a:r>
            <a:r>
              <a:rPr lang="ru-RU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MedVision</a:t>
            </a:r>
            <a:r>
              <a:rPr lang="ru-RU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AR актуален для России, так как дополняет современные методы обучения медиков, позволяя студентам отрабатывать навыки в безопасной виртуальной среде. Государственная поддержка цифровых технологий способствует его внедрению в учебные заведения и развитию отечественной медицины.</a:t>
            </a:r>
            <a:endParaRPr lang="en-US" sz="23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5537" y="5295900"/>
            <a:ext cx="12593650" cy="1620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  <a:spcBef>
                <a:spcPct val="0"/>
              </a:spcBef>
            </a:pP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2.</a:t>
            </a:r>
            <a:r>
              <a:rPr lang="ru-RU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ru-RU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MedVision</a:t>
            </a:r>
            <a:r>
              <a:rPr lang="ru-RU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AR имеет высокий коммерческий потенциал благодаря спросу на медицинские AR-симуляции. Госфинансирование, партнёрства с вузами и монетизация через лицензии и подписки обеспечат стабильный доход и масштабируемость, укрепляя позиции проекта как лидера в медицинской AR.</a:t>
            </a:r>
            <a:endParaRPr lang="en-US" sz="23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6800" y="-7962900"/>
            <a:ext cx="18621375" cy="13279088"/>
          </a:xfrm>
          <a:custGeom>
            <a:avLst/>
            <a:gdLst/>
            <a:ahLst/>
            <a:cxnLst/>
            <a:rect l="l" t="t" r="r" b="b"/>
            <a:pathLst>
              <a:path w="18621375" h="13279088">
                <a:moveTo>
                  <a:pt x="0" y="0"/>
                </a:moveTo>
                <a:lnTo>
                  <a:pt x="18621375" y="0"/>
                </a:lnTo>
                <a:lnTo>
                  <a:pt x="18621375" y="13279088"/>
                </a:lnTo>
                <a:lnTo>
                  <a:pt x="0" y="132790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874" r="-1430" b="-18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3400" y="876300"/>
            <a:ext cx="5102989" cy="76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Клиент</a:t>
            </a:r>
            <a:r>
              <a:rPr lang="en-US" sz="45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/</a:t>
            </a:r>
            <a:r>
              <a:rPr lang="en-US" sz="45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заказчк</a:t>
            </a:r>
            <a:endParaRPr lang="en-US" sz="45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360053"/>
            <a:ext cx="11243267" cy="397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1. Высшие и средне-профессиональные учебные заведения</a:t>
            </a:r>
          </a:p>
          <a:p>
            <a:pPr>
              <a:lnSpc>
                <a:spcPts val="3919"/>
              </a:lnSpc>
              <a:spcBef>
                <a:spcPct val="0"/>
              </a:spcBef>
            </a:pP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МГМУ им. И.М. Сеченова и РНИМУ им. Н.И. Пирогова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  <a:endParaRPr lang="ru-RU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>
              <a:lnSpc>
                <a:spcPts val="3919"/>
              </a:lnSpc>
              <a:spcBef>
                <a:spcPct val="0"/>
              </a:spcBef>
            </a:pPr>
            <a:endParaRPr lang="ru-RU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>
              <a:lnSpc>
                <a:spcPts val="3919"/>
              </a:lnSpc>
              <a:spcBef>
                <a:spcPct val="0"/>
              </a:spcBef>
            </a:pP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3. Преподаватели и наставники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  <a:endParaRPr lang="ru-RU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>
              <a:lnSpc>
                <a:spcPts val="3919"/>
              </a:lnSpc>
              <a:spcBef>
                <a:spcPct val="0"/>
              </a:spcBef>
            </a:pPr>
            <a:endParaRPr lang="ru-RU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>
              <a:lnSpc>
                <a:spcPts val="3919"/>
              </a:lnSpc>
              <a:spcBef>
                <a:spcPct val="0"/>
              </a:spcBef>
            </a:pP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4. Клиники и больницы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  <a:endParaRPr lang="ru-RU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>
              <a:lnSpc>
                <a:spcPts val="3919"/>
              </a:lnSpc>
              <a:spcBef>
                <a:spcPct val="0"/>
              </a:spcBef>
            </a:pPr>
            <a:endParaRPr lang="ru-RU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>
              <a:lnSpc>
                <a:spcPts val="3919"/>
              </a:lnSpc>
              <a:spcBef>
                <a:spcPct val="0"/>
              </a:spcBef>
            </a:pP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5. Учебные и симуляционные центры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.</a:t>
            </a:r>
            <a:endParaRPr lang="ru-RU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34200" y="2171700"/>
            <a:ext cx="16305327" cy="16843704"/>
          </a:xfrm>
          <a:custGeom>
            <a:avLst/>
            <a:gdLst/>
            <a:ahLst/>
            <a:cxnLst/>
            <a:rect l="l" t="t" r="r" b="b"/>
            <a:pathLst>
              <a:path w="16305327" h="16843704">
                <a:moveTo>
                  <a:pt x="0" y="0"/>
                </a:moveTo>
                <a:lnTo>
                  <a:pt x="16305327" y="0"/>
                </a:lnTo>
                <a:lnTo>
                  <a:pt x="16305327" y="16843704"/>
                </a:lnTo>
                <a:lnTo>
                  <a:pt x="0" y="16843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23" r="-498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5800" y="1028700"/>
            <a:ext cx="3277804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Проблема</a:t>
            </a:r>
            <a:endParaRPr lang="en-US" sz="45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235491"/>
            <a:ext cx="14887935" cy="2970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Проблемы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которые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можно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решить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с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помощью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MedVision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AR: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Недостаток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практических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навыков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у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студентов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Ограниченные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ресурсы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для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обучения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Неравномерное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качество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образования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</a:p>
          <a:p>
            <a:pPr marL="604519" lvl="1" indent="-302260" algn="just">
              <a:lnSpc>
                <a:spcPts val="391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Ограниченные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возможности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дистанционного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обучения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в </a:t>
            </a:r>
            <a:r>
              <a:rPr lang="en-US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медицине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</a:p>
          <a:p>
            <a:pPr marL="604519" lvl="1" indent="-302260" algn="just">
              <a:lnSpc>
                <a:spcPts val="3919"/>
              </a:lnSpc>
              <a:spcBef>
                <a:spcPct val="0"/>
              </a:spcBef>
              <a:buFont typeface="Arial"/>
              <a:buChar char="•"/>
            </a:pP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Проблема для пользователя</a:t>
            </a:r>
            <a:r>
              <a:rPr lang="en-US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/</a:t>
            </a: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студента.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31451" y="384002"/>
            <a:ext cx="16305327" cy="16843704"/>
          </a:xfrm>
          <a:custGeom>
            <a:avLst/>
            <a:gdLst/>
            <a:ahLst/>
            <a:cxnLst/>
            <a:rect l="l" t="t" r="r" b="b"/>
            <a:pathLst>
              <a:path w="16305327" h="16843704">
                <a:moveTo>
                  <a:pt x="0" y="0"/>
                </a:moveTo>
                <a:lnTo>
                  <a:pt x="16305327" y="0"/>
                </a:lnTo>
                <a:lnTo>
                  <a:pt x="16305327" y="16843703"/>
                </a:lnTo>
                <a:lnTo>
                  <a:pt x="0" y="168437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23" r="-498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6320" y="1019546"/>
            <a:ext cx="3277804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Решение</a:t>
            </a:r>
            <a:endParaRPr lang="en-US" sz="45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359939"/>
            <a:ext cx="13445176" cy="1970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ru-RU" sz="2799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MedVision</a:t>
            </a:r>
            <a:r>
              <a:rPr lang="ru-RU" sz="2799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AR — это приложение с дополненной реальностью для интерактивного обучения студентов-медиков. Оно позволяет безопасно отрабатывать хирургические навыки и изучать анатомию через 3D-модели и пошаговые инструкции, помогая студентам быстрее освоить практические навыки.</a:t>
            </a:r>
            <a:endParaRPr lang="en-US" sz="2799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996" y="2010564"/>
            <a:ext cx="10029404" cy="8762688"/>
          </a:xfrm>
          <a:custGeom>
            <a:avLst/>
            <a:gdLst/>
            <a:ahLst/>
            <a:cxnLst/>
            <a:rect l="l" t="t" r="r" b="b"/>
            <a:pathLst>
              <a:path w="16305327" h="16843704">
                <a:moveTo>
                  <a:pt x="0" y="0"/>
                </a:moveTo>
                <a:lnTo>
                  <a:pt x="16305327" y="0"/>
                </a:lnTo>
                <a:lnTo>
                  <a:pt x="16305327" y="16843704"/>
                </a:lnTo>
                <a:lnTo>
                  <a:pt x="0" y="16843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23" r="-498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9600" y="1008887"/>
            <a:ext cx="5604258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Бизнес-модель</a:t>
            </a:r>
            <a:endParaRPr lang="en-US" sz="45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7665" y="1905638"/>
            <a:ext cx="14046572" cy="203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1.Заработок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от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проекта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</a:t>
            </a:r>
          </a:p>
          <a:p>
            <a:pPr algn="just">
              <a:lnSpc>
                <a:spcPts val="3220"/>
              </a:lnSpc>
              <a:spcBef>
                <a:spcPct val="0"/>
              </a:spcBef>
            </a:pP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MedVision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AR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ориентирован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на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образовательные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учреждения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и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студентов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,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предлагая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решение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для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улучшения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качества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практического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обучения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в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медицине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.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Доходы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будут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поступать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через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лицензирование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продукта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для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университетов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и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медицинских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колледжей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, а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также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платные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подписки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для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индивидуальных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студентов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87665" y="4519914"/>
            <a:ext cx="14046572" cy="1210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2.Модель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монитизации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</a:t>
            </a:r>
          </a:p>
          <a:p>
            <a:pPr marL="496571" lvl="1" indent="-248285" algn="just">
              <a:lnSpc>
                <a:spcPts val="3220"/>
              </a:lnSpc>
              <a:buFont typeface="Arial"/>
              <a:buChar char="•"/>
            </a:pP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Лицензии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для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учебных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заведений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</a:p>
          <a:p>
            <a:pPr marL="496571" lvl="1" indent="-248285" algn="just">
              <a:lnSpc>
                <a:spcPts val="3220"/>
              </a:lnSpc>
              <a:buFont typeface="Arial"/>
              <a:buChar char="•"/>
            </a:pP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Подписки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для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студентов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87665" y="6734141"/>
            <a:ext cx="14046572" cy="1620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3.Стоимоть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для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клиента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</a:t>
            </a:r>
          </a:p>
          <a:p>
            <a:pPr marL="496571" lvl="1" indent="-248285" algn="just">
              <a:lnSpc>
                <a:spcPts val="3220"/>
              </a:lnSpc>
              <a:buFont typeface="Arial"/>
              <a:buChar char="•"/>
            </a:pP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Учебные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заведения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—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стоимость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годовой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лицензии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может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варьироваться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от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500,000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до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1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млн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рублей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, в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зависимости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от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объема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контента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и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числа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пользователей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;</a:t>
            </a:r>
          </a:p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Студенты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—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ежемесячная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подписка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для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индивидуального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доступа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 1000- 3000 </a:t>
            </a:r>
            <a:r>
              <a:rPr lang="en-US" sz="23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рублей</a:t>
            </a:r>
            <a:r>
              <a:rPr lang="en-US" sz="23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82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1491" r="-234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38200" y="952500"/>
            <a:ext cx="2282202" cy="714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Команда</a:t>
            </a:r>
            <a:endParaRPr lang="en-US" sz="41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1952970"/>
            <a:ext cx="7877024" cy="693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0"/>
              </a:lnSpc>
              <a:spcBef>
                <a:spcPct val="0"/>
              </a:spcBef>
            </a:pP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Тенютин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Максим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</a:t>
            </a: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Михайлович</a:t>
            </a:r>
            <a:endParaRPr lang="en-US" sz="41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3124110"/>
            <a:ext cx="8115300" cy="507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Роль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 PM (Project Manager)</a:t>
            </a:r>
          </a:p>
          <a:p>
            <a:pPr algn="l">
              <a:lnSpc>
                <a:spcPts val="5740"/>
              </a:lnSpc>
            </a:pP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Опыт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 </a:t>
            </a:r>
            <a:r>
              <a:rPr lang="ru-RU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пол </a:t>
            </a: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год</a:t>
            </a:r>
            <a:r>
              <a:rPr lang="ru-RU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а</a:t>
            </a:r>
            <a:endParaRPr lang="en-US" sz="41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Доля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 в </a:t>
            </a: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проекте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 -</a:t>
            </a:r>
            <a:endParaRPr lang="ru-RU" sz="41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 algn="l">
              <a:lnSpc>
                <a:spcPts val="5740"/>
              </a:lnSpc>
              <a:spcBef>
                <a:spcPct val="0"/>
              </a:spcBef>
            </a:pPr>
            <a:endParaRPr lang="ru-RU" sz="41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ru-RU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Контакты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</a:t>
            </a:r>
          </a:p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ru-RU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Телеграмм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:@</a:t>
            </a:r>
            <a:r>
              <a:rPr lang="en-US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Mmazzut</a:t>
            </a:r>
            <a:endParaRPr lang="en-US" sz="4100" b="1" dirty="0">
              <a:solidFill>
                <a:srgbClr val="FFFFFF"/>
              </a:solidFill>
              <a:latin typeface="Aptos Display" panose="020B0004020202020204" pitchFamily="34" charset="0"/>
              <a:ea typeface="Jura Bold"/>
              <a:cs typeface="Jura Bold"/>
              <a:sym typeface="Jura Bold"/>
            </a:endParaRPr>
          </a:p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ru-RU" sz="4100" b="1" dirty="0" err="1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Эл.почта</a:t>
            </a:r>
            <a:r>
              <a:rPr lang="en-US" sz="4100" b="1" dirty="0">
                <a:solidFill>
                  <a:srgbClr val="FFFFFF"/>
                </a:solidFill>
                <a:latin typeface="Aptos Display" panose="020B0004020202020204" pitchFamily="34" charset="0"/>
                <a:ea typeface="Jura Bold"/>
                <a:cs typeface="Jura Bold"/>
                <a:sym typeface="Jura Bold"/>
              </a:rPr>
              <a:t>:maxtenyutin@yandex.ru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16567" y="-661905"/>
            <a:ext cx="18621375" cy="13279088"/>
          </a:xfrm>
          <a:custGeom>
            <a:avLst/>
            <a:gdLst/>
            <a:ahLst/>
            <a:cxnLst/>
            <a:rect l="l" t="t" r="r" b="b"/>
            <a:pathLst>
              <a:path w="18621375" h="13279088">
                <a:moveTo>
                  <a:pt x="0" y="0"/>
                </a:moveTo>
                <a:lnTo>
                  <a:pt x="18621375" y="0"/>
                </a:lnTo>
                <a:lnTo>
                  <a:pt x="18621375" y="13279088"/>
                </a:lnTo>
                <a:lnTo>
                  <a:pt x="0" y="13279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874" r="-1430" b="-183"/>
            </a:stretch>
          </a:blipFill>
        </p:spPr>
      </p:sp>
      <p:pic>
        <p:nvPicPr>
          <p:cNvPr id="4" name="Изучение анатомии с помощью дополенной реальности">
            <a:hlinkClick r:id="" action="ppaction://media"/>
            <a:extLst>
              <a:ext uri="{FF2B5EF4-FFF2-40B4-BE49-F238E27FC236}">
                <a16:creationId xmlns:a16="http://schemas.microsoft.com/office/drawing/2014/main" id="{619551E7-09C5-240A-54BD-BA69051992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1409700"/>
            <a:ext cx="9296400" cy="683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900"/>
    </mc:Choice>
    <mc:Fallback>
      <p:transition spd="slow" advTm="56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386</Words>
  <Application>Microsoft Office PowerPoint</Application>
  <PresentationFormat>Произвольный</PresentationFormat>
  <Paragraphs>44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Красный Черный Простой Градиенты Технологии в бизнесе и работе Технологическая Презентация</dc:title>
  <dc:creator>Max Admin</dc:creator>
  <cp:lastModifiedBy>Max Admin</cp:lastModifiedBy>
  <cp:revision>16</cp:revision>
  <dcterms:created xsi:type="dcterms:W3CDTF">2006-08-16T00:00:00Z</dcterms:created>
  <dcterms:modified xsi:type="dcterms:W3CDTF">2024-11-02T17:30:26Z</dcterms:modified>
  <dc:identifier>DAGVO1L7RLs</dc:identifier>
</cp:coreProperties>
</file>