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Tomorrow" panose="020B0604020202020204" charset="0"/>
      <p:regular r:id="rId13"/>
    </p:embeddedFont>
    <p:embeddedFont>
      <p:font typeface="Tomorrow Semi Bold" panose="020B060402020202020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852784F-B490-477C-A56E-044FF3E4D972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34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7716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Bi.zone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6" y="2500789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8800" b="1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VirtualNET</a:t>
            </a:r>
            <a:r>
              <a:rPr lang="en-US" sz="485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 </a:t>
            </a:r>
            <a:endParaRPr lang="en-US" sz="4850" dirty="0"/>
          </a:p>
        </p:txBody>
      </p:sp>
      <p:sp>
        <p:nvSpPr>
          <p:cNvPr id="4" name="Text 1"/>
          <p:cNvSpPr/>
          <p:nvPr/>
        </p:nvSpPr>
        <p:spPr>
          <a:xfrm>
            <a:off x="864037" y="3272314"/>
            <a:ext cx="74159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864037" y="3945017"/>
            <a:ext cx="74159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674191" y="5692894"/>
            <a:ext cx="7415927" cy="1481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850"/>
              </a:lnSpc>
              <a:buNone/>
            </a:pPr>
            <a:r>
              <a:rPr lang="en-US" sz="24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Лидера проекта - </a:t>
            </a:r>
            <a:r>
              <a:rPr lang="en-US" sz="2400" dirty="0" err="1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Кожевников</a:t>
            </a:r>
            <a:r>
              <a:rPr lang="en-US" sz="240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2400" dirty="0" err="1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Даниил</a:t>
            </a:r>
            <a:r>
              <a:rPr lang="en-US" sz="240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2400" dirty="0" err="1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Вячеславович</a:t>
            </a:r>
            <a:r>
              <a:rPr lang="en-US" sz="24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
Наставник - </a:t>
            </a:r>
            <a:r>
              <a:rPr lang="en-US" sz="2400" dirty="0" err="1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Ардашев</a:t>
            </a:r>
            <a:r>
              <a:rPr lang="en-US" sz="240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2400" dirty="0" err="1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Дмитри</a:t>
            </a:r>
            <a:r>
              <a:rPr lang="ru-RU" sz="24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й</a:t>
            </a:r>
            <a:r>
              <a:rPr lang="en-US" sz="240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2400" dirty="0" err="1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Васильевич</a:t>
            </a:r>
            <a:r>
              <a:rPr lang="en-US" sz="240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412915"/>
            <a:ext cx="10342245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Проблема и целевая аудитория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280154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Проблема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64037" y="3434120"/>
            <a:ext cx="6150054" cy="3160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Малые предприятия и учебные заведения сталкиваются с высокой стоимостью и сложностью управления виртуальными машинами, что затрудняет доступ к виртуальной инфраструктуре и моделированию реальных сценариев, таких как кибератаки. Текущие решения на рынке слишком дорогие или сложные в установке и эксплуатации.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7623929" y="2801541"/>
            <a:ext cx="3193375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Целевая аудитория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018859" y="3434120"/>
            <a:ext cx="5755124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Учебные заведения, которым нужны доступные инструменты для моделирования кибератак и защиты в учебном процессе.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018859" y="4705588"/>
            <a:ext cx="5755124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Малые предприятия, нуждающиеся в управлении своей виртуальной инфраструктурой без значительных затрат на специализированное ПО.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0783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190" y="3304342"/>
            <a:ext cx="5637728" cy="6769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300"/>
              </a:lnSpc>
              <a:buNone/>
            </a:pPr>
            <a:r>
              <a:rPr lang="en-US" sz="425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Описание продукта</a:t>
            </a:r>
            <a:endParaRPr lang="en-US" sz="4250" dirty="0"/>
          </a:p>
        </p:txBody>
      </p:sp>
      <p:sp>
        <p:nvSpPr>
          <p:cNvPr id="4" name="Shape 1"/>
          <p:cNvSpPr/>
          <p:nvPr/>
        </p:nvSpPr>
        <p:spPr>
          <a:xfrm>
            <a:off x="758190" y="4306253"/>
            <a:ext cx="6448782" cy="3326725"/>
          </a:xfrm>
          <a:prstGeom prst="roundRect">
            <a:avLst>
              <a:gd name="adj" fmla="val 977"/>
            </a:avLst>
          </a:prstGeom>
          <a:solidFill>
            <a:srgbClr val="F0EAEA"/>
          </a:solidFill>
          <a:ln/>
        </p:spPr>
      </p:sp>
      <p:sp>
        <p:nvSpPr>
          <p:cNvPr id="5" name="Text 2"/>
          <p:cNvSpPr/>
          <p:nvPr/>
        </p:nvSpPr>
        <p:spPr>
          <a:xfrm>
            <a:off x="974765" y="4522827"/>
            <a:ext cx="4225409" cy="338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Как решают проблему сейчас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974765" y="4991100"/>
            <a:ext cx="6015633" cy="1732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На текущий момент для управления виртуальной инфраструктурой используются решения, такие как </a:t>
            </a:r>
            <a:r>
              <a:rPr lang="en-US" sz="1700" u="sng" dirty="0">
                <a:solidFill>
                  <a:srgbClr val="1D1D1B"/>
                </a:solidFill>
                <a:latin typeface="Tomorrow" pitchFamily="34" charset="0"/>
                <a:ea typeface="Tomorrow" pitchFamily="34" charset="-122"/>
                <a:cs typeface="Tomorrow" pitchFamily="34" charset="-12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Bi.zone</a:t>
            </a:r>
            <a:r>
              <a:rPr lang="en-US" sz="17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и Solar, которые требуют значительных финансовых вложений и технической квалификации для настройки.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7423547" y="4306253"/>
            <a:ext cx="6448782" cy="3326725"/>
          </a:xfrm>
          <a:prstGeom prst="roundRect">
            <a:avLst>
              <a:gd name="adj" fmla="val 977"/>
            </a:avLst>
          </a:prstGeom>
          <a:solidFill>
            <a:srgbClr val="F0EAEA"/>
          </a:solidFill>
          <a:ln/>
        </p:spPr>
      </p:sp>
      <p:sp>
        <p:nvSpPr>
          <p:cNvPr id="8" name="Text 5"/>
          <p:cNvSpPr/>
          <p:nvPr/>
        </p:nvSpPr>
        <p:spPr>
          <a:xfrm>
            <a:off x="7640122" y="4522827"/>
            <a:ext cx="2808803" cy="338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Что предлагаем мы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7640122" y="4991100"/>
            <a:ext cx="6015633" cy="2425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VirtualNET предлагает простой и доступный интерфейс для управления виртуальными машинами, который не требует специальных навыков и больших затрат. Ключевая технология продукта – использование веб-интерфейса и системы мониторинга MRTG для управления и контроля ресурсов виртуальных машин в режиме реального времени.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027152"/>
            <a:ext cx="129023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Бизнес-модель и ценностное предложение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3187303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Бизнес-модель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64037" y="3819882"/>
            <a:ext cx="6150054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VirtualNET будет предлагаться по модели подписки для учебных заведений и малых предприятий. Также предусмотрена лицензия для индивидуального использования.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7623929" y="3187303"/>
            <a:ext cx="4238506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Ценностное предложение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7623929" y="3819882"/>
            <a:ext cx="6150054" cy="3160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VirtualNET предоставляет доступное решение для управления виртуальной инфраструктурой, которое снижает затраты на оборудование и программное обеспечение, позволяя пользователям легко управлять виртуальными машинами через веб-интерфейс. Основные преимущества – простота использования и низкая стоимость.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303264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49154" y="3701058"/>
            <a:ext cx="7751802" cy="7580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950"/>
              </a:lnSpc>
              <a:buNone/>
            </a:pPr>
            <a:r>
              <a:rPr lang="en-US" sz="475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Демонстрация решения</a:t>
            </a:r>
            <a:endParaRPr lang="en-US" sz="4750" dirty="0"/>
          </a:p>
        </p:txBody>
      </p:sp>
      <p:sp>
        <p:nvSpPr>
          <p:cNvPr id="4" name="Shape 1"/>
          <p:cNvSpPr/>
          <p:nvPr/>
        </p:nvSpPr>
        <p:spPr>
          <a:xfrm>
            <a:off x="849154" y="5095875"/>
            <a:ext cx="545783" cy="545783"/>
          </a:xfrm>
          <a:prstGeom prst="roundRect">
            <a:avLst>
              <a:gd name="adj" fmla="val 6668"/>
            </a:avLst>
          </a:prstGeom>
          <a:solidFill>
            <a:srgbClr val="F0EAEA"/>
          </a:solidFill>
          <a:ln/>
        </p:spPr>
      </p:sp>
      <p:sp>
        <p:nvSpPr>
          <p:cNvPr id="5" name="Text 2"/>
          <p:cNvSpPr/>
          <p:nvPr/>
        </p:nvSpPr>
        <p:spPr>
          <a:xfrm>
            <a:off x="1039178" y="5186720"/>
            <a:ext cx="165616" cy="3639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85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1</a:t>
            </a:r>
            <a:endParaRPr lang="en-US" sz="2850" dirty="0"/>
          </a:p>
        </p:txBody>
      </p:sp>
      <p:sp>
        <p:nvSpPr>
          <p:cNvPr id="6" name="Text 3"/>
          <p:cNvSpPr/>
          <p:nvPr/>
        </p:nvSpPr>
        <p:spPr>
          <a:xfrm>
            <a:off x="1637467" y="5095875"/>
            <a:ext cx="5192435" cy="378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235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Интерфейс в реальном времени</a:t>
            </a:r>
            <a:endParaRPr lang="en-US" sz="2350" dirty="0"/>
          </a:p>
        </p:txBody>
      </p:sp>
      <p:sp>
        <p:nvSpPr>
          <p:cNvPr id="7" name="Text 4"/>
          <p:cNvSpPr/>
          <p:nvPr/>
        </p:nvSpPr>
        <p:spPr>
          <a:xfrm>
            <a:off x="1637467" y="5620345"/>
            <a:ext cx="5556528" cy="1940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Мы стремимся создать интерфейс, который позволит пользователям видеть состояние своих виртуальных машин (нагрузка на ЦП, сеть, диск) в реальном времени, а также управлять их запуском и остановкой.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7436525" y="5095875"/>
            <a:ext cx="545783" cy="545783"/>
          </a:xfrm>
          <a:prstGeom prst="roundRect">
            <a:avLst>
              <a:gd name="adj" fmla="val 6668"/>
            </a:avLst>
          </a:prstGeom>
          <a:solidFill>
            <a:srgbClr val="F0EAEA"/>
          </a:solidFill>
          <a:ln/>
        </p:spPr>
      </p:sp>
      <p:sp>
        <p:nvSpPr>
          <p:cNvPr id="9" name="Text 6"/>
          <p:cNvSpPr/>
          <p:nvPr/>
        </p:nvSpPr>
        <p:spPr>
          <a:xfrm>
            <a:off x="7587139" y="5186720"/>
            <a:ext cx="244554" cy="3639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85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2</a:t>
            </a:r>
            <a:endParaRPr lang="en-US" sz="2850" dirty="0"/>
          </a:p>
        </p:txBody>
      </p:sp>
      <p:sp>
        <p:nvSpPr>
          <p:cNvPr id="10" name="Text 7"/>
          <p:cNvSpPr/>
          <p:nvPr/>
        </p:nvSpPr>
        <p:spPr>
          <a:xfrm>
            <a:off x="8224837" y="5095875"/>
            <a:ext cx="3032641" cy="378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50"/>
              </a:lnSpc>
              <a:buNone/>
            </a:pPr>
            <a:r>
              <a:rPr lang="en-US" sz="235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Будущее развитие</a:t>
            </a:r>
            <a:endParaRPr lang="en-US" sz="2350" dirty="0"/>
          </a:p>
        </p:txBody>
      </p:sp>
      <p:sp>
        <p:nvSpPr>
          <p:cNvPr id="11" name="Text 8"/>
          <p:cNvSpPr/>
          <p:nvPr/>
        </p:nvSpPr>
        <p:spPr>
          <a:xfrm>
            <a:off x="8224837" y="5620345"/>
            <a:ext cx="5556528" cy="1940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Следующий этап развития – интеграция системы с облачными сервисами для автоматизации мониторинга и управления виртуальными машинами без необходимости локальной установки ПО.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2095" y="446961"/>
            <a:ext cx="11667053" cy="508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000"/>
              </a:lnSpc>
              <a:buNone/>
            </a:pPr>
            <a:r>
              <a:rPr lang="en-US" sz="32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Маркетинг и продвижение инновационного продукта</a:t>
            </a:r>
            <a:endParaRPr lang="en-US" sz="3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95" y="3744813"/>
            <a:ext cx="812840" cy="13005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28775" y="1442561"/>
            <a:ext cx="2032040" cy="253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Рынок</a:t>
            </a:r>
            <a:endParaRPr lang="en-US" sz="1600" b="1" dirty="0"/>
          </a:p>
        </p:txBody>
      </p:sp>
      <p:sp>
        <p:nvSpPr>
          <p:cNvPr id="5" name="Text 2"/>
          <p:cNvSpPr/>
          <p:nvPr/>
        </p:nvSpPr>
        <p:spPr>
          <a:xfrm>
            <a:off x="1628775" y="1925221"/>
            <a:ext cx="12429530" cy="35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Рынок виртуальных инфраструктур и облачных решений постоянно растет, особенно в сегментах образования и малого бизнеса.</a:t>
            </a:r>
            <a:endParaRPr lang="en-US" sz="16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95" y="5045333"/>
            <a:ext cx="812840" cy="13005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628775" y="2743081"/>
            <a:ext cx="2362795" cy="253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Каналы продвижения</a:t>
            </a:r>
            <a:endParaRPr lang="en-US" sz="1600" b="1" dirty="0"/>
          </a:p>
        </p:txBody>
      </p:sp>
      <p:sp>
        <p:nvSpPr>
          <p:cNvPr id="8" name="Text 4"/>
          <p:cNvSpPr/>
          <p:nvPr/>
        </p:nvSpPr>
        <p:spPr>
          <a:xfrm>
            <a:off x="1628775" y="3296007"/>
            <a:ext cx="12429530" cy="2812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Мы планируем использовать следующие каналы для продвижения продукта:</a:t>
            </a:r>
            <a:endParaRPr lang="en-US" sz="16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095" y="6345852"/>
            <a:ext cx="812840" cy="130052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28775" y="4043601"/>
            <a:ext cx="2032040" cy="253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Целевая реклама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1628775" y="4395073"/>
            <a:ext cx="12429530" cy="260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Целевая реклама на специализированных образовательных платформах и форумах.</a:t>
            </a:r>
            <a:endParaRPr lang="en-US" sz="1250" dirty="0"/>
          </a:p>
        </p:txBody>
      </p:sp>
      <p:sp>
        <p:nvSpPr>
          <p:cNvPr id="13" name="Text 7"/>
          <p:cNvSpPr/>
          <p:nvPr/>
        </p:nvSpPr>
        <p:spPr>
          <a:xfrm>
            <a:off x="1628775" y="5344120"/>
            <a:ext cx="2668548" cy="253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Участие в мероприятиях</a:t>
            </a:r>
            <a:endParaRPr lang="en-US" sz="1600" dirty="0"/>
          </a:p>
        </p:txBody>
      </p:sp>
      <p:sp>
        <p:nvSpPr>
          <p:cNvPr id="14" name="Text 8"/>
          <p:cNvSpPr/>
          <p:nvPr/>
        </p:nvSpPr>
        <p:spPr>
          <a:xfrm>
            <a:off x="1628775" y="5695593"/>
            <a:ext cx="12429530" cy="260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Участие в IT-конференциях и образовательных мероприятиях.</a:t>
            </a:r>
            <a:endParaRPr lang="en-US" sz="1250" dirty="0"/>
          </a:p>
        </p:txBody>
      </p:sp>
      <p:sp>
        <p:nvSpPr>
          <p:cNvPr id="16" name="Text 9"/>
          <p:cNvSpPr/>
          <p:nvPr/>
        </p:nvSpPr>
        <p:spPr>
          <a:xfrm>
            <a:off x="1628775" y="6644640"/>
            <a:ext cx="2693789" cy="253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Партнерские программы</a:t>
            </a:r>
            <a:endParaRPr lang="en-US" sz="1600" dirty="0"/>
          </a:p>
        </p:txBody>
      </p:sp>
      <p:sp>
        <p:nvSpPr>
          <p:cNvPr id="17" name="Text 10"/>
          <p:cNvSpPr/>
          <p:nvPr/>
        </p:nvSpPr>
        <p:spPr>
          <a:xfrm>
            <a:off x="1628775" y="6996113"/>
            <a:ext cx="12429530" cy="260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Партнерские программы с учебными заведениями и бизнес-инкубаторами.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1046" y="590074"/>
            <a:ext cx="7739539" cy="6705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250"/>
              </a:lnSpc>
              <a:buNone/>
            </a:pPr>
            <a:r>
              <a:rPr lang="en-US" sz="42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Финансы и Unit-экономика</a:t>
            </a:r>
            <a:endParaRPr lang="en-US" sz="4200" dirty="0"/>
          </a:p>
        </p:txBody>
      </p:sp>
      <p:sp>
        <p:nvSpPr>
          <p:cNvPr id="3" name="Shape 1"/>
          <p:cNvSpPr/>
          <p:nvPr/>
        </p:nvSpPr>
        <p:spPr>
          <a:xfrm>
            <a:off x="751046" y="1689735"/>
            <a:ext cx="13128308" cy="3094792"/>
          </a:xfrm>
          <a:prstGeom prst="roundRect">
            <a:avLst>
              <a:gd name="adj" fmla="val 1040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8666" y="1697355"/>
            <a:ext cx="13113068" cy="61591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973217" y="1833682"/>
            <a:ext cx="6123623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Статья расходов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7533561" y="1833682"/>
            <a:ext cx="6123623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Процент</a:t>
            </a:r>
            <a:endParaRPr lang="en-US" sz="1650" dirty="0"/>
          </a:p>
        </p:txBody>
      </p:sp>
      <p:sp>
        <p:nvSpPr>
          <p:cNvPr id="7" name="Shape 5"/>
          <p:cNvSpPr/>
          <p:nvPr/>
        </p:nvSpPr>
        <p:spPr>
          <a:xfrm>
            <a:off x="758666" y="2313265"/>
            <a:ext cx="13113068" cy="61591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973217" y="2449592"/>
            <a:ext cx="6123623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Разработка продукта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7533561" y="2449592"/>
            <a:ext cx="6123623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35%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758666" y="2929176"/>
            <a:ext cx="13113068" cy="61591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973217" y="3065502"/>
            <a:ext cx="6123623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Маркетинг и продвижение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7533561" y="3065502"/>
            <a:ext cx="6123623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25%</a:t>
            </a:r>
            <a:endParaRPr lang="en-US" sz="1650" dirty="0"/>
          </a:p>
        </p:txBody>
      </p:sp>
      <p:sp>
        <p:nvSpPr>
          <p:cNvPr id="13" name="Shape 11"/>
          <p:cNvSpPr/>
          <p:nvPr/>
        </p:nvSpPr>
        <p:spPr>
          <a:xfrm>
            <a:off x="758666" y="3545086"/>
            <a:ext cx="13113068" cy="61591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973217" y="3681413"/>
            <a:ext cx="6123623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Поддержка и обслуживание серверов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7533561" y="3681413"/>
            <a:ext cx="6123623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15%</a:t>
            </a:r>
            <a:endParaRPr lang="en-US" sz="1650" dirty="0"/>
          </a:p>
        </p:txBody>
      </p:sp>
      <p:sp>
        <p:nvSpPr>
          <p:cNvPr id="16" name="Shape 14"/>
          <p:cNvSpPr/>
          <p:nvPr/>
        </p:nvSpPr>
        <p:spPr>
          <a:xfrm>
            <a:off x="758666" y="4160996"/>
            <a:ext cx="13113068" cy="61591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973217" y="4297323"/>
            <a:ext cx="6123623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Административные расходы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7533561" y="4297323"/>
            <a:ext cx="6123623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25%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751046" y="5025866"/>
            <a:ext cx="13128308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Unit-экономика: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1094184" y="5610463"/>
            <a:ext cx="12785169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Стоимость разработки и поддержки – это затраты на команду разработчиков, поддержку сервера и маркетинг.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1094184" y="6028730"/>
            <a:ext cx="12785169" cy="686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Доходы: Основной источник доходов – подписки пользователей (B2B и B2C). Также возможны дополнительные доходы от консультационных услуг и поддержки.</a:t>
            </a:r>
            <a:endParaRPr lang="en-US" sz="1650" dirty="0"/>
          </a:p>
        </p:txBody>
      </p:sp>
      <p:sp>
        <p:nvSpPr>
          <p:cNvPr id="22" name="Text 20"/>
          <p:cNvSpPr/>
          <p:nvPr/>
        </p:nvSpPr>
        <p:spPr>
          <a:xfrm>
            <a:off x="751046" y="6956584"/>
            <a:ext cx="13128308" cy="686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Срок выхода на точку безубыточности: Ожидается через 1,5 года после запуска массовых продаж и привлечения первых 100 корпоративных клиентов.</a:t>
            </a:r>
            <a:endParaRPr lang="en-US" sz="1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3416" y="521256"/>
            <a:ext cx="11463218" cy="59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650"/>
              </a:lnSpc>
              <a:buNone/>
            </a:pPr>
            <a:r>
              <a:rPr lang="en-US" sz="37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Дорожная карта развития проекта и команда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936308" y="1492806"/>
            <a:ext cx="22860" cy="6218992"/>
          </a:xfrm>
          <a:prstGeom prst="roundRect">
            <a:avLst>
              <a:gd name="adj" fmla="val 124392"/>
            </a:avLst>
          </a:prstGeom>
          <a:solidFill>
            <a:srgbClr val="D6D0D0"/>
          </a:solidFill>
          <a:ln/>
        </p:spPr>
      </p:sp>
      <p:sp>
        <p:nvSpPr>
          <p:cNvPr id="4" name="Shape 2"/>
          <p:cNvSpPr/>
          <p:nvPr/>
        </p:nvSpPr>
        <p:spPr>
          <a:xfrm>
            <a:off x="1138118" y="1907858"/>
            <a:ext cx="663416" cy="22860"/>
          </a:xfrm>
          <a:prstGeom prst="roundRect">
            <a:avLst>
              <a:gd name="adj" fmla="val 124392"/>
            </a:avLst>
          </a:prstGeom>
          <a:solidFill>
            <a:srgbClr val="D6D0D0"/>
          </a:solidFill>
          <a:ln/>
        </p:spPr>
      </p:sp>
      <p:sp>
        <p:nvSpPr>
          <p:cNvPr id="5" name="Shape 3"/>
          <p:cNvSpPr/>
          <p:nvPr/>
        </p:nvSpPr>
        <p:spPr>
          <a:xfrm>
            <a:off x="734497" y="1706047"/>
            <a:ext cx="426482" cy="426482"/>
          </a:xfrm>
          <a:prstGeom prst="roundRect">
            <a:avLst>
              <a:gd name="adj" fmla="val 6668"/>
            </a:avLst>
          </a:prstGeom>
          <a:solidFill>
            <a:srgbClr val="F0EAEA"/>
          </a:solidFill>
          <a:ln/>
        </p:spPr>
      </p:sp>
      <p:sp>
        <p:nvSpPr>
          <p:cNvPr id="6" name="Text 4"/>
          <p:cNvSpPr/>
          <p:nvPr/>
        </p:nvSpPr>
        <p:spPr>
          <a:xfrm>
            <a:off x="882968" y="1777127"/>
            <a:ext cx="129421" cy="284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990368" y="1682353"/>
            <a:ext cx="2504123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Конец октября 2024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1990368" y="2092166"/>
            <a:ext cx="11976616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Начало разработки веб-интерфейса VirtualNET.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1138118" y="3189565"/>
            <a:ext cx="663416" cy="22860"/>
          </a:xfrm>
          <a:prstGeom prst="roundRect">
            <a:avLst>
              <a:gd name="adj" fmla="val 124392"/>
            </a:avLst>
          </a:prstGeom>
          <a:solidFill>
            <a:srgbClr val="D6D0D0"/>
          </a:solidFill>
          <a:ln/>
        </p:spPr>
      </p:sp>
      <p:sp>
        <p:nvSpPr>
          <p:cNvPr id="10" name="Shape 8"/>
          <p:cNvSpPr/>
          <p:nvPr/>
        </p:nvSpPr>
        <p:spPr>
          <a:xfrm>
            <a:off x="734497" y="2987754"/>
            <a:ext cx="426482" cy="426482"/>
          </a:xfrm>
          <a:prstGeom prst="roundRect">
            <a:avLst>
              <a:gd name="adj" fmla="val 6668"/>
            </a:avLst>
          </a:prstGeom>
          <a:solidFill>
            <a:srgbClr val="F0EAEA"/>
          </a:solidFill>
          <a:ln/>
        </p:spPr>
      </p:sp>
      <p:sp>
        <p:nvSpPr>
          <p:cNvPr id="11" name="Text 9"/>
          <p:cNvSpPr/>
          <p:nvPr/>
        </p:nvSpPr>
        <p:spPr>
          <a:xfrm>
            <a:off x="852130" y="3058835"/>
            <a:ext cx="191095" cy="284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990368" y="2964061"/>
            <a:ext cx="2369582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Декабрь 2024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1990368" y="3373874"/>
            <a:ext cx="11976616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Завершение разработки первого функционирующего прототипа.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1138118" y="4471273"/>
            <a:ext cx="663416" cy="22860"/>
          </a:xfrm>
          <a:prstGeom prst="roundRect">
            <a:avLst>
              <a:gd name="adj" fmla="val 124392"/>
            </a:avLst>
          </a:prstGeom>
          <a:solidFill>
            <a:srgbClr val="D6D0D0"/>
          </a:solidFill>
          <a:ln/>
        </p:spPr>
      </p:sp>
      <p:sp>
        <p:nvSpPr>
          <p:cNvPr id="15" name="Shape 13"/>
          <p:cNvSpPr/>
          <p:nvPr/>
        </p:nvSpPr>
        <p:spPr>
          <a:xfrm>
            <a:off x="734497" y="4269462"/>
            <a:ext cx="426482" cy="426482"/>
          </a:xfrm>
          <a:prstGeom prst="roundRect">
            <a:avLst>
              <a:gd name="adj" fmla="val 6668"/>
            </a:avLst>
          </a:prstGeom>
          <a:solidFill>
            <a:srgbClr val="F0EAEA"/>
          </a:solidFill>
          <a:ln/>
        </p:spPr>
      </p:sp>
      <p:sp>
        <p:nvSpPr>
          <p:cNvPr id="16" name="Text 14"/>
          <p:cNvSpPr/>
          <p:nvPr/>
        </p:nvSpPr>
        <p:spPr>
          <a:xfrm>
            <a:off x="852726" y="4340543"/>
            <a:ext cx="189905" cy="284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990368" y="4245769"/>
            <a:ext cx="2369582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Январь 2025</a:t>
            </a:r>
            <a:endParaRPr lang="en-US" sz="1850" dirty="0"/>
          </a:p>
        </p:txBody>
      </p:sp>
      <p:sp>
        <p:nvSpPr>
          <p:cNvPr id="18" name="Text 16"/>
          <p:cNvSpPr/>
          <p:nvPr/>
        </p:nvSpPr>
        <p:spPr>
          <a:xfrm>
            <a:off x="1990368" y="4655582"/>
            <a:ext cx="11976616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Тестирование прототипа с участием пилотных учебных заведений и первых пользователей.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1138118" y="5752981"/>
            <a:ext cx="663416" cy="22860"/>
          </a:xfrm>
          <a:prstGeom prst="roundRect">
            <a:avLst>
              <a:gd name="adj" fmla="val 124392"/>
            </a:avLst>
          </a:prstGeom>
          <a:solidFill>
            <a:srgbClr val="D6D0D0"/>
          </a:solidFill>
          <a:ln/>
        </p:spPr>
      </p:sp>
      <p:sp>
        <p:nvSpPr>
          <p:cNvPr id="20" name="Shape 18"/>
          <p:cNvSpPr/>
          <p:nvPr/>
        </p:nvSpPr>
        <p:spPr>
          <a:xfrm>
            <a:off x="734497" y="5551170"/>
            <a:ext cx="426482" cy="426482"/>
          </a:xfrm>
          <a:prstGeom prst="roundRect">
            <a:avLst>
              <a:gd name="adj" fmla="val 6668"/>
            </a:avLst>
          </a:prstGeom>
          <a:solidFill>
            <a:srgbClr val="F0EAEA"/>
          </a:solidFill>
          <a:ln/>
        </p:spPr>
      </p:sp>
      <p:sp>
        <p:nvSpPr>
          <p:cNvPr id="21" name="Text 19"/>
          <p:cNvSpPr/>
          <p:nvPr/>
        </p:nvSpPr>
        <p:spPr>
          <a:xfrm>
            <a:off x="852130" y="5622250"/>
            <a:ext cx="191095" cy="284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4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1990368" y="5527477"/>
            <a:ext cx="2369582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Февраль 2025</a:t>
            </a:r>
            <a:endParaRPr lang="en-US" sz="1850" dirty="0"/>
          </a:p>
        </p:txBody>
      </p:sp>
      <p:sp>
        <p:nvSpPr>
          <p:cNvPr id="23" name="Text 21"/>
          <p:cNvSpPr/>
          <p:nvPr/>
        </p:nvSpPr>
        <p:spPr>
          <a:xfrm>
            <a:off x="1990368" y="5937290"/>
            <a:ext cx="11976616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Доработка интерфейса и расширение функционала на основе отзывов.</a:t>
            </a:r>
            <a:endParaRPr lang="en-US" sz="1450" dirty="0"/>
          </a:p>
        </p:txBody>
      </p:sp>
      <p:sp>
        <p:nvSpPr>
          <p:cNvPr id="24" name="Shape 22"/>
          <p:cNvSpPr/>
          <p:nvPr/>
        </p:nvSpPr>
        <p:spPr>
          <a:xfrm>
            <a:off x="1138118" y="7034689"/>
            <a:ext cx="663416" cy="22860"/>
          </a:xfrm>
          <a:prstGeom prst="roundRect">
            <a:avLst>
              <a:gd name="adj" fmla="val 124392"/>
            </a:avLst>
          </a:prstGeom>
          <a:solidFill>
            <a:srgbClr val="D6D0D0"/>
          </a:solidFill>
          <a:ln/>
        </p:spPr>
      </p:sp>
      <p:sp>
        <p:nvSpPr>
          <p:cNvPr id="25" name="Shape 23"/>
          <p:cNvSpPr/>
          <p:nvPr/>
        </p:nvSpPr>
        <p:spPr>
          <a:xfrm>
            <a:off x="734497" y="6832878"/>
            <a:ext cx="426482" cy="426482"/>
          </a:xfrm>
          <a:prstGeom prst="roundRect">
            <a:avLst>
              <a:gd name="adj" fmla="val 6668"/>
            </a:avLst>
          </a:prstGeom>
          <a:solidFill>
            <a:srgbClr val="F0EAEA"/>
          </a:solidFill>
          <a:ln/>
        </p:spPr>
      </p:sp>
      <p:sp>
        <p:nvSpPr>
          <p:cNvPr id="26" name="Text 24"/>
          <p:cNvSpPr/>
          <p:nvPr/>
        </p:nvSpPr>
        <p:spPr>
          <a:xfrm>
            <a:off x="853083" y="6903958"/>
            <a:ext cx="189309" cy="284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5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1990368" y="6809184"/>
            <a:ext cx="2369582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Март 2025</a:t>
            </a:r>
            <a:endParaRPr lang="en-US" sz="1850" dirty="0"/>
          </a:p>
        </p:txBody>
      </p:sp>
      <p:sp>
        <p:nvSpPr>
          <p:cNvPr id="28" name="Text 26"/>
          <p:cNvSpPr/>
          <p:nvPr/>
        </p:nvSpPr>
        <p:spPr>
          <a:xfrm>
            <a:off x="1990368" y="7218998"/>
            <a:ext cx="11976616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Массовый запуск продукта с подписной моделью для малых предприятий и учебных учреждений.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6" y="1501857"/>
            <a:ext cx="6059277" cy="617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850"/>
              </a:lnSpc>
              <a:buNone/>
            </a:pPr>
            <a:r>
              <a:rPr lang="en-US" sz="48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Команда проекта: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1258967" y="2996982"/>
            <a:ext cx="1250739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36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Разработчик - Данил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258967" y="3624231"/>
            <a:ext cx="1250739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36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Аналитик - Сергей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258967" y="4251480"/>
            <a:ext cx="1250739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36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Дизайнер - Ксения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258967" y="4874396"/>
            <a:ext cx="1250739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36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Тестировщик - Михаил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258967" y="5497312"/>
            <a:ext cx="1250739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36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Проджект менеджер - Даниил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4231" y="2890287"/>
            <a:ext cx="8704129" cy="720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850"/>
              </a:lnSpc>
            </a:pPr>
            <a:r>
              <a:rPr lang="ru-RU" sz="6600" dirty="0" smtClean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Спасибо за внимание!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171144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546</Words>
  <Application>Microsoft Office PowerPoint</Application>
  <PresentationFormat>Произвольный</PresentationFormat>
  <Paragraphs>83</Paragraphs>
  <Slides>10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Tomorrow</vt:lpstr>
      <vt:lpstr>Arial</vt:lpstr>
      <vt:lpstr>Tomorrow Semi Bold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Сергей Данилов</cp:lastModifiedBy>
  <cp:revision>3</cp:revision>
  <dcterms:created xsi:type="dcterms:W3CDTF">2024-10-16T16:16:17Z</dcterms:created>
  <dcterms:modified xsi:type="dcterms:W3CDTF">2024-10-16T16:55:45Z</dcterms:modified>
</cp:coreProperties>
</file>