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9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1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49E79-B3FE-46DD-AA01-9DD058AE020F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CE32B-8B1A-430E-9105-96CAE9518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66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CE32B-8B1A-430E-9105-96CAE95180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66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inuslugi.ru/navigator/nakopit-i-sohranit/stat_top_8_prilozhenij_dlya_lichnyh_finansov" TargetMode="External"/><Relationship Id="rId2" Type="http://schemas.openxmlformats.org/officeDocument/2006/relationships/hyperlink" Target="https://wordstat.yandex.ru/#!/?words=&#1091;&#1087;&#1088;&#1072;&#1074;&#1083;&#1077;&#1085;&#1080;&#1077; &#1092;&#1080;&#1085;&#1072;&#1085;&#1089;&#1072;&#1084;&#1080;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4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2"/>
            <a:ext cx="3087502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bg1"/>
                </a:solidFill>
                <a:latin typeface="Arial Black"/>
                <a:ea typeface="ADLaM Display"/>
              </a:rPr>
              <a:t>Импульсивные покупки среди студентов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244329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bg1"/>
                </a:solidFill>
              </a:rPr>
              <a:t>Проект 3-ей комнанды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327874" y="4687993"/>
            <a:ext cx="2897399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Кладовикова Анна Дмитриевна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sz="1600"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Оформление презентации, определение проблемы, работа с гипотезой, финансовые </a:t>
            </a:r>
            <a:r>
              <a:rPr lang="ru-RU" sz="1600" dirty="0" err="1">
                <a:latin typeface="Arial"/>
                <a:cs typeface="Arial"/>
              </a:rPr>
              <a:t>рассчеты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735482" y="5977162"/>
            <a:ext cx="2248911" cy="8537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 Деточкин Михаил</a:t>
            </a: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Анализ конкурентов</a:t>
            </a: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на рынке</a:t>
            </a:r>
            <a:endParaRPr sz="1600" b="0"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5155345" y="2561016"/>
            <a:ext cx="1878337" cy="8233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Набатова Арина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Определение ЦА,</a:t>
            </a:r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Анализ рынка</a:t>
            </a: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575429" y="6056539"/>
            <a:ext cx="232012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ea typeface="Calibri"/>
                <a:cs typeface="Arial"/>
              </a:rPr>
              <a:t>Шокиров Марвон</a:t>
            </a:r>
            <a:endParaRPr lang="ru-RU">
              <a:latin typeface="Calibri"/>
              <a:ea typeface="Calibri"/>
              <a:cs typeface="Arial"/>
            </a:endParaRPr>
          </a:p>
          <a:p>
            <a:pPr algn="ctr">
              <a:defRPr/>
            </a:pPr>
            <a:r>
              <a:rPr lang="ru-RU" b="1">
                <a:latin typeface="Arial"/>
                <a:ea typeface="Calibri"/>
                <a:cs typeface="Arial"/>
              </a:rPr>
              <a:t>Шодмонович</a:t>
            </a:r>
            <a:endParaRPr lang="ru-RU"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pic>
        <p:nvPicPr>
          <p:cNvPr id="2" name="Рисунок 2"/>
          <p:cNvPicPr>
            <a:picLocks noChangeAspect="1"/>
          </p:cNvPicPr>
          <p:nvPr/>
        </p:nvPicPr>
        <p:blipFill>
          <a:blip r:embed="rId2"/>
          <a:srcRect l="13931" t="13934"/>
          <a:stretch/>
        </p:blipFill>
        <p:spPr bwMode="auto">
          <a:xfrm>
            <a:off x="6923989" y="3582276"/>
            <a:ext cx="1765081" cy="2293008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Человеческое лицо, губная помада, ресница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8012" y="1331101"/>
            <a:ext cx="2415325" cy="3220433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к, Человеческое лицо, бровь, Подбородок&#10;&#10;Автоматически созданное описание"/>
          <p:cNvPicPr>
            <a:picLocks noChangeAspect="1"/>
          </p:cNvPicPr>
          <p:nvPr/>
        </p:nvPicPr>
        <p:blipFill>
          <a:blip r:embed="rId4"/>
          <a:srcRect l="3665" t="2756" r="2617" b="6692"/>
          <a:stretch/>
        </p:blipFill>
        <p:spPr bwMode="auto">
          <a:xfrm>
            <a:off x="4091796" y="3692180"/>
            <a:ext cx="1708212" cy="21831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3462138" y="5977162"/>
            <a:ext cx="3068487" cy="914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Плесковских Александр Сергеевич</a:t>
            </a:r>
            <a:endParaRPr lang="ru-RU"/>
          </a:p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Изображение выглядит как человек, Человеческое лицо, одежда, Длинные волосы&#10;&#10;Автоматически созданное описание"/>
          <p:cNvPicPr>
            <a:picLocks noChangeAspect="1"/>
          </p:cNvPicPr>
          <p:nvPr/>
        </p:nvPicPr>
        <p:blipFill>
          <a:blip r:embed="rId5"/>
          <a:srcRect r="-593" b="13912"/>
          <a:stretch/>
        </p:blipFill>
        <p:spPr bwMode="auto">
          <a:xfrm>
            <a:off x="5093093" y="484582"/>
            <a:ext cx="1642389" cy="1912542"/>
          </a:xfrm>
          <a:prstGeom prst="rect">
            <a:avLst/>
          </a:prstGeom>
        </p:spPr>
      </p:pic>
      <p:pic>
        <p:nvPicPr>
          <p:cNvPr id="1754552827" name="Рисунок 1754552826"/>
          <p:cNvPicPr>
            <a:picLocks noChangeAspect="1"/>
          </p:cNvPicPr>
          <p:nvPr/>
        </p:nvPicPr>
        <p:blipFill>
          <a:blip r:embed="rId6"/>
          <a:srcRect l="11799" t="16479" r="10643" b="6275"/>
          <a:stretch/>
        </p:blipFill>
        <p:spPr bwMode="auto">
          <a:xfrm>
            <a:off x="9143457" y="443749"/>
            <a:ext cx="1701754" cy="2258692"/>
          </a:xfrm>
          <a:prstGeom prst="rect">
            <a:avLst/>
          </a:prstGeom>
        </p:spPr>
      </p:pic>
      <p:sp>
        <p:nvSpPr>
          <p:cNvPr id="1010576064" name="TextBox 9"/>
          <p:cNvSpPr txBox="1"/>
          <p:nvPr/>
        </p:nvSpPr>
        <p:spPr bwMode="auto">
          <a:xfrm>
            <a:off x="7911192" y="2774376"/>
            <a:ext cx="4166284" cy="6099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Асадов Нурлан Ульфат оглы</a:t>
            </a: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Идея проекта, план реализации</a:t>
            </a:r>
            <a:endParaRPr sz="1400" b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5F39B23-022F-D263-F412-EDD3FD27F60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978" t="14758" r="39547" b="43092"/>
          <a:stretch/>
        </p:blipFill>
        <p:spPr>
          <a:xfrm>
            <a:off x="9857013" y="3651765"/>
            <a:ext cx="1708212" cy="23253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93571" y="1779297"/>
            <a:ext cx="5200708" cy="35360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2000" b="1">
                <a:latin typeface="Asana"/>
                <a:ea typeface="Asana"/>
                <a:cs typeface="Asana"/>
              </a:rPr>
              <a:t>Проблема: </a:t>
            </a:r>
            <a:endParaRPr sz="2000" b="1">
              <a:latin typeface="Asana"/>
              <a:cs typeface="Asana"/>
            </a:endParaRPr>
          </a:p>
          <a:p>
            <a:pPr>
              <a:defRPr/>
            </a:pPr>
            <a:endParaRPr sz="2600" b="1">
              <a:latin typeface="Asana"/>
              <a:cs typeface="Asana"/>
            </a:endParaRPr>
          </a:p>
          <a:p>
            <a:pPr>
              <a:defRPr/>
            </a:pPr>
            <a:r>
              <a:rPr lang="ru-RU" sz="1800">
                <a:latin typeface="Asana"/>
                <a:ea typeface="Asana"/>
                <a:cs typeface="Asana"/>
              </a:rPr>
              <a:t>Больше 50% студентов планируют свои покупки, но все же совершают импульсивные. Некоторые студенты жалеют о незапланированных тратах, ведь они сильно влияют на их бюджет. Из-за таких покупок у студентов быстро заканчиваются деньги, которым можно было бы найти лучшее применение. Отсюда многим приходится экономить на качестве продуктов и не иметь никаких сбережений.</a:t>
            </a:r>
            <a:endParaRPr sz="2000">
              <a:latin typeface="Asana"/>
              <a:cs typeface="Asana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pic>
        <p:nvPicPr>
          <p:cNvPr id="2088393354" name="Рисунок 2088393353" descr="Рис. 1, опрос студентов 1-2 курсов ТюмГУ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98133" y="2199117"/>
            <a:ext cx="6439113" cy="2944382"/>
          </a:xfrm>
          <a:prstGeom prst="rect">
            <a:avLst/>
          </a:prstGeom>
        </p:spPr>
      </p:pic>
      <p:sp>
        <p:nvSpPr>
          <p:cNvPr id="1340336818" name="TextBox 1340336817"/>
          <p:cNvSpPr txBox="1"/>
          <p:nvPr/>
        </p:nvSpPr>
        <p:spPr bwMode="auto">
          <a:xfrm>
            <a:off x="6900016" y="5455173"/>
            <a:ext cx="4217977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1,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  <p:sp>
        <p:nvSpPr>
          <p:cNvPr id="1852507699" name="TextBox 1852507698"/>
          <p:cNvSpPr txBox="1"/>
          <p:nvPr/>
        </p:nvSpPr>
        <p:spPr bwMode="auto">
          <a:xfrm>
            <a:off x="6399249" y="1459078"/>
            <a:ext cx="5219513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Ведете ли вы собственный бюджет, следите ли вы за доходами и расходами?</a:t>
            </a:r>
            <a:endParaRPr sz="160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472095" y="1113101"/>
            <a:ext cx="5609865" cy="53038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chemeClr val="tx1"/>
              </a:buClr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Целевая аудитория: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sana"/>
              <a:ea typeface="Asana"/>
              <a:cs typeface="Asana"/>
            </a:endParaRPr>
          </a:p>
          <a:p>
            <a:pPr>
              <a:buClr>
                <a:schemeClr val="tx1"/>
              </a:buClr>
              <a:defRPr/>
            </a:pP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sana"/>
              <a:ea typeface="Asana"/>
              <a:cs typeface="Asana"/>
            </a:endParaRPr>
          </a:p>
          <a:p>
            <a:pPr>
              <a:buClr>
                <a:schemeClr val="tx1"/>
              </a:buClr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Мужской и женский, возраст 18-21 года, студенты 1-2 курса Тюменского государственного университета. </a:t>
            </a:r>
            <a:endParaRPr lang="ru-RU">
              <a:solidFill>
                <a:schemeClr val="tx1">
                  <a:lumMod val="85000"/>
                  <a:lumOff val="15000"/>
                </a:schemeClr>
              </a:solidFill>
              <a:latin typeface="Asana"/>
              <a:ea typeface="Asana"/>
              <a:cs typeface="Asana"/>
            </a:endParaRPr>
          </a:p>
          <a:p>
            <a:pPr>
              <a:buClr>
                <a:schemeClr val="tx1"/>
              </a:buClr>
              <a:defRPr/>
            </a:pPr>
            <a:endParaRPr lang="ru-RU">
              <a:solidFill>
                <a:schemeClr val="tx1">
                  <a:lumMod val="85000"/>
                  <a:lumOff val="15000"/>
                </a:schemeClr>
              </a:solidFill>
              <a:latin typeface="Asana"/>
              <a:ea typeface="Asana"/>
              <a:cs typeface="Asana"/>
            </a:endParaRPr>
          </a:p>
          <a:p>
            <a:pPr>
              <a:buClr>
                <a:schemeClr val="tx1"/>
              </a:buClr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Учеба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, работа, плохое питание, вечеринки, встречи с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друзьями, нестабильный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 доход, отсутствие ведения бюджета, большая загрузка, мало отдыха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 - особенность их жизни. Они ценят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 комфорт и стабильность, обращают внимание на стоимость продукта, стараются экономить на питании. В это же время активно заказывают разные товары на маркетплейсах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. </a:t>
            </a:r>
          </a:p>
          <a:p>
            <a:pPr>
              <a:buClr>
                <a:schemeClr val="tx1"/>
              </a:buClr>
              <a:defRPr/>
            </a:pPr>
            <a:endParaRPr>
              <a:latin typeface="Asana"/>
              <a:cs typeface="Asana"/>
            </a:endParaRPr>
          </a:p>
          <a:p>
            <a:pPr>
              <a:buClr>
                <a:schemeClr val="tx1"/>
              </a:buClr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sana"/>
                <a:ea typeface="Asana"/>
                <a:cs typeface="Asana"/>
              </a:rPr>
              <a:t>Студенты довольно часто совершают импульсивные покупки, при этом они желают улучшить качество жизни, откладывать сбережения.</a:t>
            </a:r>
          </a:p>
        </p:txBody>
      </p:sp>
      <p:pic>
        <p:nvPicPr>
          <p:cNvPr id="6" name="Рисунок 5" descr="Изображение выглядит как человек, одежда, Человеческое лицо, групп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r="31936" b="-629"/>
          <a:stretch/>
        </p:blipFill>
        <p:spPr bwMode="auto">
          <a:xfrm>
            <a:off x="324929" y="1458409"/>
            <a:ext cx="4301704" cy="4341343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12633" y="1443839"/>
            <a:ext cx="6059830" cy="44809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Создание приложения, позволяющего отслеживать свой бюджет, планировать траты на некий период вперед и сравнивать доходы и расходы. Он поможет студентам оптимизировать ведение бюджета, не тратить много времени на расчеты, а также анализировать траты, посоветует, на что лучше отложить сбережения - будет предлагать альтернативы в расходах. Также приложение будет содержать теорию по финансовой грамотности и инвестициям.</a:t>
            </a:r>
            <a:endParaRPr lang="ru-RU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426573288" name="Рисунок 1426573287"/>
          <p:cNvPicPr>
            <a:picLocks noChangeAspect="1"/>
          </p:cNvPicPr>
          <p:nvPr/>
        </p:nvPicPr>
        <p:blipFill>
          <a:blip r:embed="rId2"/>
          <a:srcRect l="22929" t="694" r="23162"/>
          <a:stretch/>
        </p:blipFill>
        <p:spPr bwMode="auto">
          <a:xfrm>
            <a:off x="6748499" y="1252907"/>
            <a:ext cx="4508499" cy="46718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F8A94A14-C36D-BB82-8AA0-5E8500249FEC}"/>
              </a:ext>
            </a:extLst>
          </p:cNvPr>
          <p:cNvSpPr/>
          <p:nvPr/>
        </p:nvSpPr>
        <p:spPr>
          <a:xfrm>
            <a:off x="7993625" y="1737286"/>
            <a:ext cx="2658123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0B83E50-5EF1-503A-8D99-7911F7128EE1}"/>
              </a:ext>
            </a:extLst>
          </p:cNvPr>
          <p:cNvSpPr/>
          <p:nvPr/>
        </p:nvSpPr>
        <p:spPr>
          <a:xfrm>
            <a:off x="8357419" y="5615180"/>
            <a:ext cx="639097" cy="4857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542745" y="1688765"/>
            <a:ext cx="5930559" cy="36579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Продукт: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 </a:t>
            </a:r>
            <a:endParaRPr lang="ru-RU" dirty="0"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>
              <a:defRPr/>
            </a:pPr>
            <a:endParaRPr dirty="0">
              <a:solidFill>
                <a:prstClr val="black"/>
              </a:solidFill>
              <a:latin typeface="Asana"/>
              <a:cs typeface="Asana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Приложение о финансах и планировании бюджета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Основные функции / возможности: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Оптимизированное ведение личного бюджета 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и анализ трат на некий период вперед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dirty="0"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Предложение альтернативы в расходах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dirty="0"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Обучение пользователей финансовой грамотности</a:t>
            </a:r>
            <a:endParaRPr dirty="0">
              <a:solidFill>
                <a:prstClr val="black"/>
              </a:solidFill>
              <a:latin typeface="Asana"/>
              <a:cs typeface="Asana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13B7C0-47F3-10DB-DA07-2E05B64020E7}"/>
              </a:ext>
            </a:extLst>
          </p:cNvPr>
          <p:cNvSpPr/>
          <p:nvPr/>
        </p:nvSpPr>
        <p:spPr>
          <a:xfrm>
            <a:off x="7531509" y="897449"/>
            <a:ext cx="3175819" cy="5240593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53E1F84-A886-D112-9829-CB474B0170A3}"/>
              </a:ext>
            </a:extLst>
          </p:cNvPr>
          <p:cNvCxnSpPr/>
          <p:nvPr/>
        </p:nvCxnSpPr>
        <p:spPr>
          <a:xfrm>
            <a:off x="7531509" y="5615180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B0BF35AF-7DE1-2DC3-E9F6-488860EEB58F}"/>
              </a:ext>
            </a:extLst>
          </p:cNvPr>
          <p:cNvSpPr/>
          <p:nvPr/>
        </p:nvSpPr>
        <p:spPr>
          <a:xfrm>
            <a:off x="8501490" y="5707489"/>
            <a:ext cx="324464" cy="253062"/>
          </a:xfrm>
          <a:prstGeom prst="wedgeEllipse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Рисунок 10" descr="Рубль контур">
            <a:extLst>
              <a:ext uri="{FF2B5EF4-FFF2-40B4-BE49-F238E27FC236}">
                <a16:creationId xmlns:a16="http://schemas.microsoft.com/office/drawing/2014/main" id="{B7EAF8B6-0B30-A4E0-B710-9EC007E03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830" y="5687962"/>
            <a:ext cx="341789" cy="341789"/>
          </a:xfrm>
          <a:prstGeom prst="rect">
            <a:avLst/>
          </a:prstGeom>
        </p:spPr>
      </p:pic>
      <p:pic>
        <p:nvPicPr>
          <p:cNvPr id="13" name="Рисунок 12" descr="Пользователь контур">
            <a:extLst>
              <a:ext uri="{FF2B5EF4-FFF2-40B4-BE49-F238E27FC236}">
                <a16:creationId xmlns:a16="http://schemas.microsoft.com/office/drawing/2014/main" id="{549CAA83-08A0-BF0E-712D-BD4113909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28" y="5615180"/>
            <a:ext cx="447783" cy="447783"/>
          </a:xfrm>
          <a:prstGeom prst="rect">
            <a:avLst/>
          </a:prstGeom>
        </p:spPr>
      </p:pic>
      <p:pic>
        <p:nvPicPr>
          <p:cNvPr id="15" name="Рисунок 14" descr="Книги контур">
            <a:extLst>
              <a:ext uri="{FF2B5EF4-FFF2-40B4-BE49-F238E27FC236}">
                <a16:creationId xmlns:a16="http://schemas.microsoft.com/office/drawing/2014/main" id="{070578A4-388D-8560-1E4E-65A8C0C66B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67791" y="5643717"/>
            <a:ext cx="457200" cy="4572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E378C0-B6DB-7974-5B16-1188E9BFA29B}"/>
              </a:ext>
            </a:extLst>
          </p:cNvPr>
          <p:cNvSpPr txBox="1"/>
          <p:nvPr/>
        </p:nvSpPr>
        <p:spPr>
          <a:xfrm>
            <a:off x="7531509" y="897448"/>
            <a:ext cx="317581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Чат-бот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Smarti</a:t>
            </a:r>
            <a:endParaRPr lang="ru-RU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6EA452-BF7E-F874-ECA9-975AEBA59ED7}"/>
              </a:ext>
            </a:extLst>
          </p:cNvPr>
          <p:cNvSpPr txBox="1"/>
          <p:nvPr/>
        </p:nvSpPr>
        <p:spPr>
          <a:xfrm>
            <a:off x="7993626" y="1825154"/>
            <a:ext cx="2658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latin typeface="Bahnschrift SemiBold" panose="020B0502040204020203" pitchFamily="34" charset="0"/>
              </a:rPr>
              <a:t>Привет, </a:t>
            </a:r>
            <a:r>
              <a:rPr lang="en-US" sz="1400" dirty="0" err="1">
                <a:latin typeface="Bahnschrift SemiBold" panose="020B0502040204020203" pitchFamily="34" charset="0"/>
              </a:rPr>
              <a:t>Smarti</a:t>
            </a:r>
            <a:r>
              <a:rPr lang="ru-RU" sz="1400" dirty="0">
                <a:latin typeface="Bahnschrift SemiBold" panose="020B0502040204020203" pitchFamily="34" charset="0"/>
              </a:rPr>
              <a:t>!</a:t>
            </a:r>
          </a:p>
          <a:p>
            <a:pPr algn="r"/>
            <a:r>
              <a:rPr lang="ru-RU" sz="1400" dirty="0">
                <a:latin typeface="Bahnschrift SemiBold" panose="020B0502040204020203" pitchFamily="34" charset="0"/>
              </a:rPr>
              <a:t>Как можно проинвестировать 1</a:t>
            </a:r>
            <a:r>
              <a:rPr lang="en-US" sz="1400" dirty="0">
                <a:latin typeface="Bahnschrift SemiBold" panose="020B0502040204020203" pitchFamily="34" charset="0"/>
              </a:rPr>
              <a:t> </a:t>
            </a:r>
            <a:r>
              <a:rPr lang="ru-RU" sz="1400" dirty="0">
                <a:latin typeface="Bahnschrift SemiBold" panose="020B0502040204020203" pitchFamily="34" charset="0"/>
              </a:rPr>
              <a:t>000 рублей?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8A78FA1-DDD5-5A10-DCF3-BA9A2246964F}"/>
              </a:ext>
            </a:extLst>
          </p:cNvPr>
          <p:cNvSpPr/>
          <p:nvPr/>
        </p:nvSpPr>
        <p:spPr bwMode="auto">
          <a:xfrm>
            <a:off x="7631559" y="2989091"/>
            <a:ext cx="2677787" cy="22737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681DDE-E27C-D343-51C6-81190151DD59}"/>
              </a:ext>
            </a:extLst>
          </p:cNvPr>
          <p:cNvSpPr txBox="1"/>
          <p:nvPr/>
        </p:nvSpPr>
        <p:spPr bwMode="auto">
          <a:xfrm>
            <a:off x="7756488" y="3099883"/>
            <a:ext cx="26581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Bahnschrift SemiBold" panose="020B0502040204020203" pitchFamily="34" charset="0"/>
              </a:rPr>
              <a:t>Привет, Алёна!</a:t>
            </a:r>
          </a:p>
          <a:p>
            <a:r>
              <a:rPr lang="ru-RU" sz="1400" b="1" dirty="0">
                <a:latin typeface="Bahnschrift SemiBold" panose="020B0502040204020203" pitchFamily="34" charset="0"/>
              </a:rPr>
              <a:t>Вот что я подобрал по твоему запросу:</a:t>
            </a:r>
          </a:p>
          <a:p>
            <a:r>
              <a:rPr lang="ru-RU" sz="1400" dirty="0">
                <a:latin typeface="Bahnschrift SemiBold" panose="020B0502040204020203" pitchFamily="34" charset="0"/>
              </a:rPr>
              <a:t>- Вклад </a:t>
            </a:r>
            <a:r>
              <a:rPr lang="ru-RU" sz="1400" dirty="0" err="1">
                <a:latin typeface="Bahnschrift SemiBold" panose="020B0502040204020203" pitchFamily="34" charset="0"/>
              </a:rPr>
              <a:t>СуперБанк</a:t>
            </a:r>
            <a:r>
              <a:rPr lang="ru-RU" sz="1400" dirty="0">
                <a:latin typeface="Bahnschrift SemiBold" panose="020B0502040204020203" pitchFamily="34" charset="0"/>
              </a:rPr>
              <a:t> от 100 рублей под 6% годовых. Ссылка: </a:t>
            </a:r>
            <a:r>
              <a:rPr lang="en-US" sz="1400" dirty="0">
                <a:latin typeface="Bahnschrift SemiBold" panose="020B0502040204020203" pitchFamily="34" charset="0"/>
              </a:rPr>
              <a:t>Http://vkladsuper</a:t>
            </a:r>
          </a:p>
          <a:p>
            <a:r>
              <a:rPr lang="en-US" sz="1400" dirty="0">
                <a:latin typeface="Bahnschrift SemiBold" panose="020B0502040204020203" pitchFamily="34" charset="0"/>
              </a:rPr>
              <a:t>- </a:t>
            </a:r>
            <a:r>
              <a:rPr lang="ru-RU" sz="1400" dirty="0">
                <a:latin typeface="Bahnschrift SemiBold" panose="020B0502040204020203" pitchFamily="34" charset="0"/>
              </a:rPr>
              <a:t>Акции </a:t>
            </a:r>
            <a:r>
              <a:rPr lang="ru-RU" sz="1400" dirty="0" err="1">
                <a:latin typeface="Bahnschrift SemiBold" panose="020B0502040204020203" pitchFamily="34" charset="0"/>
              </a:rPr>
              <a:t>НашаНефть</a:t>
            </a:r>
            <a:r>
              <a:rPr lang="ru-RU" sz="1400" dirty="0">
                <a:latin typeface="Bahnschrift SemiBold" panose="020B0502040204020203" pitchFamily="34" charset="0"/>
              </a:rPr>
              <a:t> от 576 рублей, доходность 15%</a:t>
            </a:r>
          </a:p>
          <a:p>
            <a:r>
              <a:rPr lang="ru-RU" sz="1400" dirty="0">
                <a:latin typeface="Bahnschrift SemiBold" panose="020B0502040204020203" pitchFamily="34" charset="0"/>
              </a:rPr>
              <a:t>Ссылка: </a:t>
            </a:r>
            <a:r>
              <a:rPr lang="en-US" sz="1400" dirty="0">
                <a:latin typeface="Bahnschrift SemiBold" panose="020B0502040204020203" pitchFamily="34" charset="0"/>
              </a:rPr>
              <a:t>Http://superinvest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B3CA17-9E47-D193-48BD-38F678168AA0}"/>
              </a:ext>
            </a:extLst>
          </p:cNvPr>
          <p:cNvSpPr txBox="1"/>
          <p:nvPr/>
        </p:nvSpPr>
        <p:spPr>
          <a:xfrm>
            <a:off x="9966945" y="2673754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12:00 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Webdings" panose="05030102010509060703" pitchFamily="18" charset="2"/>
              </a:rPr>
              <a:t>a</a:t>
            </a:r>
            <a:endParaRPr lang="ru-RU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ECDA69-CC7A-E1F6-A86B-58D78AC4ADD4}"/>
              </a:ext>
            </a:extLst>
          </p:cNvPr>
          <p:cNvSpPr txBox="1"/>
          <p:nvPr/>
        </p:nvSpPr>
        <p:spPr bwMode="auto">
          <a:xfrm>
            <a:off x="7651223" y="5273816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12:01 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Webdings" panose="05030102010509060703" pitchFamily="18" charset="2"/>
              </a:rPr>
              <a:t>a</a:t>
            </a:r>
            <a:endParaRPr lang="ru-RU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4A8924-0F3D-3E3B-EF47-D820ACF4FEFF}"/>
              </a:ext>
            </a:extLst>
          </p:cNvPr>
          <p:cNvSpPr txBox="1"/>
          <p:nvPr/>
        </p:nvSpPr>
        <p:spPr bwMode="auto">
          <a:xfrm>
            <a:off x="7742278" y="6322275"/>
            <a:ext cx="2754280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2, макет Приложения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6458759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86090308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367138425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29871540" name="TextBox 3"/>
            <p:cNvSpPr txBox="1"/>
            <p:nvPr/>
          </p:nvSpPr>
          <p:spPr bwMode="auto">
            <a:xfrm>
              <a:off x="542745" y="402363"/>
              <a:ext cx="273023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76670737" name="TextBox 20"/>
          <p:cNvSpPr txBox="1"/>
          <p:nvPr/>
        </p:nvSpPr>
        <p:spPr bwMode="auto">
          <a:xfrm>
            <a:off x="5663380" y="2141711"/>
            <a:ext cx="5943158" cy="3383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Сценарий использования </a:t>
            </a:r>
            <a:endParaRPr lang="ru-RU" sz="1800" b="0" i="0" u="none" strike="noStrike" cap="none" spc="0" dirty="0">
              <a:ln>
                <a:noFill/>
              </a:ln>
              <a:latin typeface="Asana"/>
              <a:ea typeface="Asana"/>
              <a:cs typeface="Asana"/>
            </a:endParaRPr>
          </a:p>
          <a:p>
            <a:pPr>
              <a:defRPr/>
            </a:pPr>
            <a:br>
              <a:rPr lang="ru-RU" sz="1800" b="0" i="0" u="none" strike="noStrike" cap="none" spc="0" dirty="0">
                <a:ln>
                  <a:noFill/>
                </a:ln>
                <a:latin typeface="Asana"/>
                <a:ea typeface="Asana"/>
                <a:cs typeface="Asana"/>
              </a:rPr>
            </a:b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Студент вводит основные виды трат, далее приложение запрашивает данные о доходах и потенциальных тратах. После совершения покупок, совершенных с привязанной карты, бот складывает расходы, вычитает из доходов, сравнивает план и результат, выдает анализ, где указывает, сколько можно было бы сэкономить. Студент также может посмотреть обучающие видео на тему финансовой грамотности, инвестиций, дохода прямо в приложении.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6AB2160E-0288-FCEA-DC24-951D03FB4732}"/>
              </a:ext>
            </a:extLst>
          </p:cNvPr>
          <p:cNvSpPr/>
          <p:nvPr/>
        </p:nvSpPr>
        <p:spPr bwMode="auto">
          <a:xfrm>
            <a:off x="2617603" y="5857350"/>
            <a:ext cx="639097" cy="4857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00FB4F-E105-7962-D76E-1A9935E4F639}"/>
              </a:ext>
            </a:extLst>
          </p:cNvPr>
          <p:cNvSpPr/>
          <p:nvPr/>
        </p:nvSpPr>
        <p:spPr bwMode="auto">
          <a:xfrm>
            <a:off x="1081548" y="1127758"/>
            <a:ext cx="3175819" cy="5240593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9C3F66-3308-F9C1-0EBD-BA5EBDE88E63}"/>
              </a:ext>
            </a:extLst>
          </p:cNvPr>
          <p:cNvCxnSpPr/>
          <p:nvPr/>
        </p:nvCxnSpPr>
        <p:spPr bwMode="auto">
          <a:xfrm>
            <a:off x="1081548" y="5845489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E0EFADC7-45B2-00A2-4EDF-CB3DC75C89CC}"/>
              </a:ext>
            </a:extLst>
          </p:cNvPr>
          <p:cNvSpPr/>
          <p:nvPr/>
        </p:nvSpPr>
        <p:spPr bwMode="auto">
          <a:xfrm>
            <a:off x="2051529" y="5937798"/>
            <a:ext cx="324464" cy="253062"/>
          </a:xfrm>
          <a:prstGeom prst="wedgeEllipse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 descr="Рубль контур">
            <a:extLst>
              <a:ext uri="{FF2B5EF4-FFF2-40B4-BE49-F238E27FC236}">
                <a16:creationId xmlns:a16="http://schemas.microsoft.com/office/drawing/2014/main" id="{ABE1D90A-2EA1-8EC9-F0EA-15B15834C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1364869" y="5918271"/>
            <a:ext cx="341789" cy="341789"/>
          </a:xfrm>
          <a:prstGeom prst="rect">
            <a:avLst/>
          </a:prstGeom>
        </p:spPr>
      </p:pic>
      <p:pic>
        <p:nvPicPr>
          <p:cNvPr id="8" name="Рисунок 7" descr="Пользователь контур">
            <a:extLst>
              <a:ext uri="{FF2B5EF4-FFF2-40B4-BE49-F238E27FC236}">
                <a16:creationId xmlns:a16="http://schemas.microsoft.com/office/drawing/2014/main" id="{00AA26A7-382C-003F-C2C4-352B51F5E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3516867" y="5845489"/>
            <a:ext cx="447783" cy="447783"/>
          </a:xfrm>
          <a:prstGeom prst="rect">
            <a:avLst/>
          </a:prstGeom>
        </p:spPr>
      </p:pic>
      <p:pic>
        <p:nvPicPr>
          <p:cNvPr id="9" name="Рисунок 8" descr="Книги контур">
            <a:extLst>
              <a:ext uri="{FF2B5EF4-FFF2-40B4-BE49-F238E27FC236}">
                <a16:creationId xmlns:a16="http://schemas.microsoft.com/office/drawing/2014/main" id="{A60849C4-A6C5-ACA7-07CC-B3D55B413D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2717830" y="5874026"/>
            <a:ext cx="457200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72F420-5274-F95C-4700-77CC85D01CC5}"/>
              </a:ext>
            </a:extLst>
          </p:cNvPr>
          <p:cNvSpPr txBox="1"/>
          <p:nvPr/>
        </p:nvSpPr>
        <p:spPr bwMode="auto">
          <a:xfrm>
            <a:off x="1081548" y="1127757"/>
            <a:ext cx="317581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Обучение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4A02DA-C0C8-1D4F-4531-C13116546371}"/>
              </a:ext>
            </a:extLst>
          </p:cNvPr>
          <p:cNvSpPr txBox="1"/>
          <p:nvPr/>
        </p:nvSpPr>
        <p:spPr bwMode="auto">
          <a:xfrm>
            <a:off x="1160206" y="1586762"/>
            <a:ext cx="3008671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i="0" dirty="0">
                <a:effectLst/>
                <a:latin typeface="Bahnschrift SemiBold" panose="020B0502040204020203" pitchFamily="34" charset="0"/>
              </a:rPr>
              <a:t>Уровень </a:t>
            </a:r>
            <a:r>
              <a:rPr lang="ru-RU" sz="1400" b="1" dirty="0">
                <a:latin typeface="Bahnschrift SemiBold" panose="020B0502040204020203" pitchFamily="34" charset="0"/>
              </a:rPr>
              <a:t>«</a:t>
            </a:r>
            <a:r>
              <a:rPr lang="ru-RU" sz="1400" b="1" i="0" dirty="0">
                <a:effectLst/>
                <a:latin typeface="Bahnschrift SemiBold" panose="020B0502040204020203" pitchFamily="34" charset="0"/>
              </a:rPr>
              <a:t>Для новичков»:</a:t>
            </a:r>
          </a:p>
          <a:p>
            <a:endParaRPr lang="ru-RU" sz="1400" b="1" dirty="0">
              <a:latin typeface="Bahnschrift SemiBold" panose="020B0502040204020203" pitchFamily="34" charset="0"/>
            </a:endParaRPr>
          </a:p>
          <a:p>
            <a:r>
              <a:rPr lang="ru-RU" sz="1400" b="1" dirty="0">
                <a:latin typeface="Arial Narrow" panose="020B0606020202030204" pitchFamily="34" charset="0"/>
              </a:rPr>
              <a:t>Урок</a:t>
            </a:r>
            <a:r>
              <a:rPr lang="ru-RU" sz="1400" dirty="0">
                <a:latin typeface="Arial Narrow" panose="020B0606020202030204" pitchFamily="34" charset="0"/>
              </a:rPr>
              <a:t> «</a:t>
            </a:r>
            <a:r>
              <a:rPr lang="ru-RU" sz="1400" i="0" dirty="0">
                <a:effectLst/>
                <a:latin typeface="Arial Narrow" panose="020B0606020202030204" pitchFamily="34" charset="0"/>
              </a:rPr>
              <a:t>Что такое финансовая грамотность»</a:t>
            </a:r>
          </a:p>
          <a:p>
            <a:endParaRPr lang="ru-RU" sz="1400" i="0" dirty="0">
              <a:effectLst/>
              <a:latin typeface="Arial Narrow" panose="020B060602020203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Урок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«Зачем быть финансово грамотным»</a:t>
            </a:r>
          </a:p>
          <a:p>
            <a:endParaRPr lang="ru-RU" sz="1400" b="0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Урок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 «Как научиться финансовой грамотности»</a:t>
            </a:r>
            <a:endParaRPr lang="ru-RU" sz="1400" b="0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B18FFD-6A3E-F53E-81B2-7C41FE3E3942}"/>
              </a:ext>
            </a:extLst>
          </p:cNvPr>
          <p:cNvSpPr txBox="1"/>
          <p:nvPr/>
        </p:nvSpPr>
        <p:spPr bwMode="auto">
          <a:xfrm>
            <a:off x="1174954" y="3944091"/>
            <a:ext cx="3008671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i="0" dirty="0">
                <a:effectLst/>
                <a:latin typeface="Bahnschrift SemiBold" panose="020B0502040204020203" pitchFamily="34" charset="0"/>
              </a:rPr>
              <a:t>Уровень </a:t>
            </a:r>
            <a:r>
              <a:rPr lang="ru-RU" sz="1400" b="1" dirty="0">
                <a:latin typeface="Bahnschrift SemiBold" panose="020B0502040204020203" pitchFamily="34" charset="0"/>
              </a:rPr>
              <a:t>«Еще для </a:t>
            </a:r>
            <a:r>
              <a:rPr lang="ru-RU" sz="1400" b="1" i="0" dirty="0">
                <a:effectLst/>
                <a:latin typeface="Bahnschrift SemiBold" panose="020B0502040204020203" pitchFamily="34" charset="0"/>
              </a:rPr>
              <a:t>новичков»:</a:t>
            </a:r>
          </a:p>
          <a:p>
            <a:endParaRPr lang="ru-RU" sz="1400" b="1" dirty="0">
              <a:latin typeface="Bahnschrift SemiBold" panose="020B0502040204020203" pitchFamily="34" charset="0"/>
            </a:endParaRPr>
          </a:p>
          <a:p>
            <a:r>
              <a:rPr lang="ru-RU" sz="1400" b="1" dirty="0">
                <a:latin typeface="Arial Narrow" panose="020B0606020202030204" pitchFamily="34" charset="0"/>
              </a:rPr>
              <a:t>Урок</a:t>
            </a:r>
            <a:r>
              <a:rPr lang="ru-RU" sz="1400" dirty="0">
                <a:latin typeface="Arial Narrow" panose="020B0606020202030204" pitchFamily="34" charset="0"/>
              </a:rPr>
              <a:t> «</a:t>
            </a:r>
            <a:r>
              <a:rPr lang="ru-RU" sz="1400" i="0" dirty="0">
                <a:effectLst/>
                <a:latin typeface="Arial Narrow" panose="020B0606020202030204" pitchFamily="34" charset="0"/>
              </a:rPr>
              <a:t>Психология денег»</a:t>
            </a:r>
          </a:p>
          <a:p>
            <a:endParaRPr lang="ru-RU" sz="1400" i="0" dirty="0">
              <a:effectLst/>
              <a:latin typeface="Arial Narrow" panose="020B060602020203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Урок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«Определение финансового положения»</a:t>
            </a:r>
          </a:p>
          <a:p>
            <a:endParaRPr lang="ru-RU" sz="1400" b="0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Урок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 «Финансовая свобода»</a:t>
            </a:r>
            <a:endParaRPr lang="ru-RU" sz="1400" b="0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97CD-4AD2-21B7-4E12-8301429CDBB1}"/>
              </a:ext>
            </a:extLst>
          </p:cNvPr>
          <p:cNvSpPr txBox="1"/>
          <p:nvPr/>
        </p:nvSpPr>
        <p:spPr bwMode="auto">
          <a:xfrm>
            <a:off x="1364869" y="6404007"/>
            <a:ext cx="2754280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</a:t>
            </a:r>
            <a:r>
              <a:rPr lang="ru-RU" dirty="0">
                <a:latin typeface="Calibri"/>
                <a:ea typeface="Calibri"/>
                <a:cs typeface="Calibri"/>
              </a:rPr>
              <a:t>3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макет Приложения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4C60825-7CA3-5D3E-85BF-D77E1CA236DE}"/>
              </a:ext>
            </a:extLst>
          </p:cNvPr>
          <p:cNvSpPr/>
          <p:nvPr/>
        </p:nvSpPr>
        <p:spPr bwMode="auto">
          <a:xfrm>
            <a:off x="7285666" y="4778655"/>
            <a:ext cx="3175819" cy="754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D3D44F31-61DD-891A-675A-3302F831E43C}"/>
              </a:ext>
            </a:extLst>
          </p:cNvPr>
          <p:cNvSpPr/>
          <p:nvPr/>
        </p:nvSpPr>
        <p:spPr bwMode="auto">
          <a:xfrm>
            <a:off x="7257369" y="3136832"/>
            <a:ext cx="3175819" cy="754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AB1F3EC-618F-6F9B-22E3-C49BCFEE3720}"/>
              </a:ext>
            </a:extLst>
          </p:cNvPr>
          <p:cNvSpPr/>
          <p:nvPr/>
        </p:nvSpPr>
        <p:spPr>
          <a:xfrm>
            <a:off x="7248736" y="1569257"/>
            <a:ext cx="3175819" cy="754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83E1377-A502-27CF-889A-7E60EA96B482}"/>
              </a:ext>
            </a:extLst>
          </p:cNvPr>
          <p:cNvSpPr/>
          <p:nvPr/>
        </p:nvSpPr>
        <p:spPr>
          <a:xfrm>
            <a:off x="1090591" y="3917591"/>
            <a:ext cx="3166776" cy="19278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grpSp>
        <p:nvGrpSpPr>
          <p:cNvPr id="66458759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86090308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367138425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29871540" name="TextBox 3"/>
            <p:cNvSpPr txBox="1"/>
            <p:nvPr/>
          </p:nvSpPr>
          <p:spPr bwMode="auto">
            <a:xfrm>
              <a:off x="542745" y="402363"/>
              <a:ext cx="273023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3" name="Овал 2">
            <a:extLst>
              <a:ext uri="{FF2B5EF4-FFF2-40B4-BE49-F238E27FC236}">
                <a16:creationId xmlns:a16="http://schemas.microsoft.com/office/drawing/2014/main" id="{6AB2160E-0288-FCEA-DC24-951D03FB4732}"/>
              </a:ext>
            </a:extLst>
          </p:cNvPr>
          <p:cNvSpPr/>
          <p:nvPr/>
        </p:nvSpPr>
        <p:spPr bwMode="auto">
          <a:xfrm>
            <a:off x="1268764" y="5859757"/>
            <a:ext cx="639097" cy="4857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00FB4F-E105-7962-D76E-1A9935E4F639}"/>
              </a:ext>
            </a:extLst>
          </p:cNvPr>
          <p:cNvSpPr/>
          <p:nvPr/>
        </p:nvSpPr>
        <p:spPr bwMode="auto">
          <a:xfrm>
            <a:off x="1081548" y="1127758"/>
            <a:ext cx="3175819" cy="5240593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9C3F66-3308-F9C1-0EBD-BA5EBDE88E63}"/>
              </a:ext>
            </a:extLst>
          </p:cNvPr>
          <p:cNvCxnSpPr/>
          <p:nvPr/>
        </p:nvCxnSpPr>
        <p:spPr bwMode="auto">
          <a:xfrm>
            <a:off x="1081548" y="5845489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E0EFADC7-45B2-00A2-4EDF-CB3DC75C89CC}"/>
              </a:ext>
            </a:extLst>
          </p:cNvPr>
          <p:cNvSpPr/>
          <p:nvPr/>
        </p:nvSpPr>
        <p:spPr bwMode="auto">
          <a:xfrm>
            <a:off x="2051529" y="5937798"/>
            <a:ext cx="324464" cy="253062"/>
          </a:xfrm>
          <a:prstGeom prst="wedgeEllipse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hnschrift SemiBold" panose="020B0502040204020203" pitchFamily="34" charset="0"/>
            </a:endParaRPr>
          </a:p>
        </p:txBody>
      </p:sp>
      <p:pic>
        <p:nvPicPr>
          <p:cNvPr id="7" name="Рисунок 6" descr="Рубль контур">
            <a:extLst>
              <a:ext uri="{FF2B5EF4-FFF2-40B4-BE49-F238E27FC236}">
                <a16:creationId xmlns:a16="http://schemas.microsoft.com/office/drawing/2014/main" id="{ABE1D90A-2EA1-8EC9-F0EA-15B15834C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1364869" y="5918271"/>
            <a:ext cx="341789" cy="341789"/>
          </a:xfrm>
          <a:prstGeom prst="rect">
            <a:avLst/>
          </a:prstGeom>
        </p:spPr>
      </p:pic>
      <p:pic>
        <p:nvPicPr>
          <p:cNvPr id="8" name="Рисунок 7" descr="Пользователь контур">
            <a:extLst>
              <a:ext uri="{FF2B5EF4-FFF2-40B4-BE49-F238E27FC236}">
                <a16:creationId xmlns:a16="http://schemas.microsoft.com/office/drawing/2014/main" id="{00AA26A7-382C-003F-C2C4-352B51F5E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3516867" y="5845489"/>
            <a:ext cx="447783" cy="447783"/>
          </a:xfrm>
          <a:prstGeom prst="rect">
            <a:avLst/>
          </a:prstGeom>
        </p:spPr>
      </p:pic>
      <p:pic>
        <p:nvPicPr>
          <p:cNvPr id="9" name="Рисунок 8" descr="Книги контур">
            <a:extLst>
              <a:ext uri="{FF2B5EF4-FFF2-40B4-BE49-F238E27FC236}">
                <a16:creationId xmlns:a16="http://schemas.microsoft.com/office/drawing/2014/main" id="{A60849C4-A6C5-ACA7-07CC-B3D55B413D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2717830" y="5874026"/>
            <a:ext cx="457200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72F420-5274-F95C-4700-77CC85D01CC5}"/>
              </a:ext>
            </a:extLst>
          </p:cNvPr>
          <p:cNvSpPr txBox="1"/>
          <p:nvPr/>
        </p:nvSpPr>
        <p:spPr bwMode="auto">
          <a:xfrm>
            <a:off x="1081548" y="1127757"/>
            <a:ext cx="317581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Мой бюджет</a:t>
            </a:r>
          </a:p>
        </p:txBody>
      </p:sp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8CEB79E8-B2BC-3911-144C-C8417B233231}"/>
              </a:ext>
            </a:extLst>
          </p:cNvPr>
          <p:cNvSpPr/>
          <p:nvPr/>
        </p:nvSpPr>
        <p:spPr>
          <a:xfrm>
            <a:off x="1827637" y="1865940"/>
            <a:ext cx="1688067" cy="1651805"/>
          </a:xfrm>
          <a:prstGeom prst="don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1" name="Арка 10">
            <a:extLst>
              <a:ext uri="{FF2B5EF4-FFF2-40B4-BE49-F238E27FC236}">
                <a16:creationId xmlns:a16="http://schemas.microsoft.com/office/drawing/2014/main" id="{D9356D7A-666E-9B93-F758-B31C9D89F018}"/>
              </a:ext>
            </a:extLst>
          </p:cNvPr>
          <p:cNvSpPr/>
          <p:nvPr/>
        </p:nvSpPr>
        <p:spPr>
          <a:xfrm>
            <a:off x="1827637" y="1869498"/>
            <a:ext cx="1688067" cy="1666071"/>
          </a:xfrm>
          <a:prstGeom prst="blockArc">
            <a:avLst>
              <a:gd name="adj1" fmla="val 11534309"/>
              <a:gd name="adj2" fmla="val 0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E171F42-4D16-C451-EDAC-F1312B55C2E9}"/>
              </a:ext>
            </a:extLst>
          </p:cNvPr>
          <p:cNvSpPr/>
          <p:nvPr/>
        </p:nvSpPr>
        <p:spPr>
          <a:xfrm>
            <a:off x="1315972" y="4019596"/>
            <a:ext cx="437894" cy="36932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34705C-6FCF-7B13-A837-41D1F3D4B20D}"/>
              </a:ext>
            </a:extLst>
          </p:cNvPr>
          <p:cNvSpPr txBox="1"/>
          <p:nvPr/>
        </p:nvSpPr>
        <p:spPr>
          <a:xfrm>
            <a:off x="1827637" y="4019586"/>
            <a:ext cx="219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Транспорт  1 350 Р.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501612-C61A-8DA8-24FF-CC5149E71C2C}"/>
              </a:ext>
            </a:extLst>
          </p:cNvPr>
          <p:cNvSpPr/>
          <p:nvPr/>
        </p:nvSpPr>
        <p:spPr>
          <a:xfrm>
            <a:off x="2649792" y="1486950"/>
            <a:ext cx="1607575" cy="32510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Расходы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3650C07-6F74-DCF1-EC1D-B90CE4883FB2}"/>
              </a:ext>
            </a:extLst>
          </p:cNvPr>
          <p:cNvSpPr/>
          <p:nvPr/>
        </p:nvSpPr>
        <p:spPr bwMode="auto">
          <a:xfrm>
            <a:off x="1315972" y="4652044"/>
            <a:ext cx="437894" cy="36932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5E5A01-E2F3-5E5A-666A-C5776B623655}"/>
              </a:ext>
            </a:extLst>
          </p:cNvPr>
          <p:cNvSpPr txBox="1"/>
          <p:nvPr/>
        </p:nvSpPr>
        <p:spPr bwMode="auto">
          <a:xfrm>
            <a:off x="1827637" y="4652034"/>
            <a:ext cx="219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Продукты  2 650 Р.</a:t>
            </a:r>
          </a:p>
        </p:txBody>
      </p:sp>
      <p:sp>
        <p:nvSpPr>
          <p:cNvPr id="19" name="Арка 18">
            <a:extLst>
              <a:ext uri="{FF2B5EF4-FFF2-40B4-BE49-F238E27FC236}">
                <a16:creationId xmlns:a16="http://schemas.microsoft.com/office/drawing/2014/main" id="{9FF960BF-AECD-B874-6138-BE0CBE05C6CB}"/>
              </a:ext>
            </a:extLst>
          </p:cNvPr>
          <p:cNvSpPr/>
          <p:nvPr/>
        </p:nvSpPr>
        <p:spPr bwMode="auto">
          <a:xfrm rot="9949293">
            <a:off x="1887026" y="1895061"/>
            <a:ext cx="1627080" cy="1634959"/>
          </a:xfrm>
          <a:prstGeom prst="blockArc">
            <a:avLst>
              <a:gd name="adj1" fmla="val 11638228"/>
              <a:gd name="adj2" fmla="val 20299106"/>
              <a:gd name="adj3" fmla="val 24754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EB1E089-4702-9734-EC85-4773FD2192CC}"/>
              </a:ext>
            </a:extLst>
          </p:cNvPr>
          <p:cNvSpPr/>
          <p:nvPr/>
        </p:nvSpPr>
        <p:spPr bwMode="auto">
          <a:xfrm>
            <a:off x="1315972" y="5254763"/>
            <a:ext cx="437894" cy="36932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Bol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F0F619-0FF3-04E6-E871-3BE7E33CE517}"/>
              </a:ext>
            </a:extLst>
          </p:cNvPr>
          <p:cNvSpPr txBox="1"/>
          <p:nvPr/>
        </p:nvSpPr>
        <p:spPr bwMode="auto">
          <a:xfrm>
            <a:off x="1827637" y="5254753"/>
            <a:ext cx="219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Одежда        850 Р.</a:t>
            </a:r>
          </a:p>
        </p:txBody>
      </p:sp>
      <p:sp>
        <p:nvSpPr>
          <p:cNvPr id="22" name="Арка 21">
            <a:extLst>
              <a:ext uri="{FF2B5EF4-FFF2-40B4-BE49-F238E27FC236}">
                <a16:creationId xmlns:a16="http://schemas.microsoft.com/office/drawing/2014/main" id="{C11BA584-81B9-7A70-F2C5-61B4F8C6D439}"/>
              </a:ext>
            </a:extLst>
          </p:cNvPr>
          <p:cNvSpPr/>
          <p:nvPr/>
        </p:nvSpPr>
        <p:spPr bwMode="auto">
          <a:xfrm rot="18694509">
            <a:off x="1835788" y="1810167"/>
            <a:ext cx="1770845" cy="1753462"/>
          </a:xfrm>
          <a:prstGeom prst="blockArc">
            <a:avLst>
              <a:gd name="adj1" fmla="val 11422085"/>
              <a:gd name="adj2" fmla="val 14520029"/>
              <a:gd name="adj3" fmla="val 2366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9DF9B2-7FBC-0F2C-3F8B-2685675EFB2D}"/>
              </a:ext>
            </a:extLst>
          </p:cNvPr>
          <p:cNvSpPr/>
          <p:nvPr/>
        </p:nvSpPr>
        <p:spPr bwMode="auto">
          <a:xfrm>
            <a:off x="1090591" y="1487469"/>
            <a:ext cx="1559201" cy="325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Bahnschrift SemiBold" panose="020B0502040204020203" pitchFamily="34" charset="0"/>
              </a:rPr>
              <a:t>Доходы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481CEDD-FFD3-8899-5EA8-EB468EF1FC5E}"/>
              </a:ext>
            </a:extLst>
          </p:cNvPr>
          <p:cNvCxnSpPr/>
          <p:nvPr/>
        </p:nvCxnSpPr>
        <p:spPr bwMode="auto">
          <a:xfrm>
            <a:off x="1090591" y="5142483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BF61B0A-3F9C-F482-7533-372C81F6B474}"/>
              </a:ext>
            </a:extLst>
          </p:cNvPr>
          <p:cNvCxnSpPr/>
          <p:nvPr/>
        </p:nvCxnSpPr>
        <p:spPr bwMode="auto">
          <a:xfrm>
            <a:off x="1061883" y="4483721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8620135-A180-17CE-39F3-0A20BA857044}"/>
              </a:ext>
            </a:extLst>
          </p:cNvPr>
          <p:cNvCxnSpPr/>
          <p:nvPr/>
        </p:nvCxnSpPr>
        <p:spPr bwMode="auto">
          <a:xfrm>
            <a:off x="1061883" y="3901786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0933DA0-D173-E36F-A12D-C8CF41D7B875}"/>
              </a:ext>
            </a:extLst>
          </p:cNvPr>
          <p:cNvSpPr txBox="1"/>
          <p:nvPr/>
        </p:nvSpPr>
        <p:spPr>
          <a:xfrm>
            <a:off x="1090591" y="3548259"/>
            <a:ext cx="3166776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Итого:                        4850 Р.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F64152B-867A-9F9E-B1BF-46E7D7E039C8}"/>
              </a:ext>
            </a:extLst>
          </p:cNvPr>
          <p:cNvSpPr/>
          <p:nvPr/>
        </p:nvSpPr>
        <p:spPr bwMode="auto">
          <a:xfrm>
            <a:off x="9639015" y="5808363"/>
            <a:ext cx="639097" cy="4857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3F386F1-5976-BA72-E856-2290F6A8A882}"/>
              </a:ext>
            </a:extLst>
          </p:cNvPr>
          <p:cNvSpPr/>
          <p:nvPr/>
        </p:nvSpPr>
        <p:spPr bwMode="auto">
          <a:xfrm>
            <a:off x="7277034" y="1090633"/>
            <a:ext cx="3175819" cy="5240593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4B2E3BC9-9CC8-92BC-626A-03913CE469D8}"/>
              </a:ext>
            </a:extLst>
          </p:cNvPr>
          <p:cNvCxnSpPr/>
          <p:nvPr/>
        </p:nvCxnSpPr>
        <p:spPr bwMode="auto">
          <a:xfrm>
            <a:off x="7277034" y="5670750"/>
            <a:ext cx="3195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Облачко с текстом: овальное 31">
            <a:extLst>
              <a:ext uri="{FF2B5EF4-FFF2-40B4-BE49-F238E27FC236}">
                <a16:creationId xmlns:a16="http://schemas.microsoft.com/office/drawing/2014/main" id="{20D7794C-9635-ED37-7AF5-606E89543653}"/>
              </a:ext>
            </a:extLst>
          </p:cNvPr>
          <p:cNvSpPr/>
          <p:nvPr/>
        </p:nvSpPr>
        <p:spPr bwMode="auto">
          <a:xfrm>
            <a:off x="8247015" y="5900673"/>
            <a:ext cx="324464" cy="253062"/>
          </a:xfrm>
          <a:prstGeom prst="wedgeEllipse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3" name="Рисунок 32" descr="Рубль контур">
            <a:extLst>
              <a:ext uri="{FF2B5EF4-FFF2-40B4-BE49-F238E27FC236}">
                <a16:creationId xmlns:a16="http://schemas.microsoft.com/office/drawing/2014/main" id="{388210A5-0EB8-E42A-C98D-397EB7779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7560355" y="5881146"/>
            <a:ext cx="341789" cy="341789"/>
          </a:xfrm>
          <a:prstGeom prst="rect">
            <a:avLst/>
          </a:prstGeom>
        </p:spPr>
      </p:pic>
      <p:pic>
        <p:nvPicPr>
          <p:cNvPr id="34" name="Рисунок 33" descr="Пользователь контур">
            <a:extLst>
              <a:ext uri="{FF2B5EF4-FFF2-40B4-BE49-F238E27FC236}">
                <a16:creationId xmlns:a16="http://schemas.microsoft.com/office/drawing/2014/main" id="{F95C2EBC-8DEE-C85D-F8BE-59CF17589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9712353" y="5808364"/>
            <a:ext cx="447783" cy="447783"/>
          </a:xfrm>
          <a:prstGeom prst="rect">
            <a:avLst/>
          </a:prstGeom>
        </p:spPr>
      </p:pic>
      <p:pic>
        <p:nvPicPr>
          <p:cNvPr id="35" name="Рисунок 34" descr="Книги контур">
            <a:extLst>
              <a:ext uri="{FF2B5EF4-FFF2-40B4-BE49-F238E27FC236}">
                <a16:creationId xmlns:a16="http://schemas.microsoft.com/office/drawing/2014/main" id="{503E0B78-5994-E540-EE25-1955D1FE82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8913316" y="5836901"/>
            <a:ext cx="457200" cy="4572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E9FF5A6-71D0-2170-C844-1027E0CC9783}"/>
              </a:ext>
            </a:extLst>
          </p:cNvPr>
          <p:cNvSpPr txBox="1"/>
          <p:nvPr/>
        </p:nvSpPr>
        <p:spPr bwMode="auto">
          <a:xfrm>
            <a:off x="7277034" y="1090632"/>
            <a:ext cx="317581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Мой профиль</a:t>
            </a:r>
          </a:p>
        </p:txBody>
      </p:sp>
      <p:pic>
        <p:nvPicPr>
          <p:cNvPr id="42" name="Рисунок 41" descr="Одна шестеренка контур">
            <a:extLst>
              <a:ext uri="{FF2B5EF4-FFF2-40B4-BE49-F238E27FC236}">
                <a16:creationId xmlns:a16="http://schemas.microsoft.com/office/drawing/2014/main" id="{210DC15E-3CAD-7B59-D687-8FA1FABC6C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9017" y="4017179"/>
            <a:ext cx="641346" cy="64134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667B2BE-82BD-290C-C199-2C4CA7CD7F83}"/>
              </a:ext>
            </a:extLst>
          </p:cNvPr>
          <p:cNvSpPr txBox="1"/>
          <p:nvPr/>
        </p:nvSpPr>
        <p:spPr>
          <a:xfrm>
            <a:off x="8247909" y="4153186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Настройки</a:t>
            </a:r>
          </a:p>
        </p:txBody>
      </p:sp>
      <p:pic>
        <p:nvPicPr>
          <p:cNvPr id="45" name="Рисунок 44" descr="Значок &quot;Вопросительный знак&quot; контур">
            <a:extLst>
              <a:ext uri="{FF2B5EF4-FFF2-40B4-BE49-F238E27FC236}">
                <a16:creationId xmlns:a16="http://schemas.microsoft.com/office/drawing/2014/main" id="{A377B9EB-FF7E-6A1B-42B0-4846E78C2D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98123" y="4861740"/>
            <a:ext cx="641346" cy="6413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5AA9B9B-CC56-75CF-6A52-FC00B22FBB4A}"/>
              </a:ext>
            </a:extLst>
          </p:cNvPr>
          <p:cNvSpPr txBox="1"/>
          <p:nvPr/>
        </p:nvSpPr>
        <p:spPr bwMode="auto">
          <a:xfrm>
            <a:off x="8247015" y="4985759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Задать вопрос</a:t>
            </a:r>
          </a:p>
        </p:txBody>
      </p:sp>
      <p:pic>
        <p:nvPicPr>
          <p:cNvPr id="48" name="Рисунок 47" descr="Кредитная карта контур">
            <a:extLst>
              <a:ext uri="{FF2B5EF4-FFF2-40B4-BE49-F238E27FC236}">
                <a16:creationId xmlns:a16="http://schemas.microsoft.com/office/drawing/2014/main" id="{5DA28C15-A7AC-EEFC-99F0-938ABBE600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53017" y="2377913"/>
            <a:ext cx="641347" cy="64134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924EA84-1450-41B0-676D-80850705E464}"/>
              </a:ext>
            </a:extLst>
          </p:cNvPr>
          <p:cNvSpPr txBox="1"/>
          <p:nvPr/>
        </p:nvSpPr>
        <p:spPr bwMode="auto">
          <a:xfrm>
            <a:off x="8341647" y="250841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Мои карты</a:t>
            </a:r>
          </a:p>
        </p:txBody>
      </p:sp>
      <p:pic>
        <p:nvPicPr>
          <p:cNvPr id="51" name="Рисунок 50" descr="Ремень безопасности контур">
            <a:extLst>
              <a:ext uri="{FF2B5EF4-FFF2-40B4-BE49-F238E27FC236}">
                <a16:creationId xmlns:a16="http://schemas.microsoft.com/office/drawing/2014/main" id="{EFC3406D-D807-C548-1ADF-BB3551B77A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73875" y="3193401"/>
            <a:ext cx="641346" cy="64134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DCBC6C6-1886-6C42-12D4-E5FC10F0BC7D}"/>
              </a:ext>
            </a:extLst>
          </p:cNvPr>
          <p:cNvSpPr txBox="1"/>
          <p:nvPr/>
        </p:nvSpPr>
        <p:spPr bwMode="auto">
          <a:xfrm>
            <a:off x="8294058" y="3305722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Безопасность</a:t>
            </a:r>
          </a:p>
        </p:txBody>
      </p:sp>
      <p:pic>
        <p:nvPicPr>
          <p:cNvPr id="54" name="Рисунок 53" descr="В яблочко контур">
            <a:extLst>
              <a:ext uri="{FF2B5EF4-FFF2-40B4-BE49-F238E27FC236}">
                <a16:creationId xmlns:a16="http://schemas.microsoft.com/office/drawing/2014/main" id="{49830E90-0304-66C7-BD02-66F0D778D5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73875" y="1700093"/>
            <a:ext cx="569529" cy="56952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2D8F08C-7CBF-03CD-E1D7-F0029C20DABC}"/>
              </a:ext>
            </a:extLst>
          </p:cNvPr>
          <p:cNvSpPr txBox="1"/>
          <p:nvPr/>
        </p:nvSpPr>
        <p:spPr bwMode="auto">
          <a:xfrm>
            <a:off x="8360081" y="1736683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ahnschrift SemiBold" panose="020B0502040204020203" pitchFamily="34" charset="0"/>
              </a:rPr>
              <a:t>Поставить цель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3064B2B-4336-8577-D9E7-0DA49CA26B61}"/>
              </a:ext>
            </a:extLst>
          </p:cNvPr>
          <p:cNvSpPr txBox="1"/>
          <p:nvPr/>
        </p:nvSpPr>
        <p:spPr bwMode="auto">
          <a:xfrm>
            <a:off x="7502173" y="6351395"/>
            <a:ext cx="2754280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</a:t>
            </a:r>
            <a:r>
              <a:rPr lang="ru-RU" dirty="0">
                <a:latin typeface="Calibri"/>
                <a:ea typeface="Calibri"/>
                <a:cs typeface="Calibri"/>
              </a:rPr>
              <a:t>5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макет Приложения</a:t>
            </a:r>
            <a:endParaRPr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45791FF-2812-6DC5-72DA-D9F0D5603A36}"/>
              </a:ext>
            </a:extLst>
          </p:cNvPr>
          <p:cNvSpPr txBox="1"/>
          <p:nvPr/>
        </p:nvSpPr>
        <p:spPr bwMode="auto">
          <a:xfrm>
            <a:off x="1323426" y="6384824"/>
            <a:ext cx="2754280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</a:t>
            </a:r>
            <a:r>
              <a:rPr lang="ru-RU" dirty="0">
                <a:latin typeface="Calibri"/>
                <a:ea typeface="Calibri"/>
                <a:cs typeface="Calibri"/>
              </a:rPr>
              <a:t>4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макет Приложения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20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77631" y="1471448"/>
            <a:ext cx="7517726" cy="4206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Технические характеристики приложения и примененные технологии: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1">
              <a:solidFill>
                <a:prstClr val="black"/>
              </a:solidFill>
              <a:latin typeface="Asana"/>
              <a:cs typeface="Asana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Искусственный интеллект и обработка естественного языка 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Робототехника</a:t>
            </a:r>
            <a:endParaRPr lang="ru-RU" b="0"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Алгоритмы рекомендаций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Аналитика и отчетность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Интерфейс администратора (позволяет настраивать его поведение, обучать его новым навыкам и мониторить его работу)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Безопасность и защита данных</a:t>
            </a:r>
            <a:endParaRPr>
              <a:solidFill>
                <a:prstClr val="black"/>
              </a:solidFill>
              <a:latin typeface="Asana"/>
              <a:cs typeface="Asana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>
                <a:solidFill>
                  <a:prstClr val="black"/>
                </a:solidFill>
                <a:latin typeface="Asana"/>
                <a:ea typeface="Asana"/>
                <a:cs typeface="Asana"/>
              </a:rPr>
              <a:t>Генерация и отправка ответов на основе заданных правил или алгоритмов</a:t>
            </a:r>
            <a:endParaRPr>
              <a:solidFill>
                <a:prstClr val="black"/>
              </a:solidFill>
              <a:latin typeface="Asana"/>
              <a:cs typeface="Asana"/>
            </a:endParaRPr>
          </a:p>
          <a:p>
            <a:pPr>
              <a:defRPr/>
            </a:pPr>
            <a:endParaRPr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sana"/>
                <a:ea typeface="Asana"/>
                <a:cs typeface="Asana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sana"/>
                <a:ea typeface="Asana"/>
                <a:cs typeface="Asana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sana"/>
                <a:ea typeface="Asana"/>
                <a:cs typeface="Asana"/>
              </a:rPr>
              <a:t>№</a:t>
            </a:r>
            <a:r>
              <a:rPr lang="en-US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sana"/>
                <a:ea typeface="Asana"/>
                <a:cs typeface="Asana"/>
              </a:rPr>
              <a:t>1.</a:t>
            </a:r>
            <a:endParaRPr sz="1800" b="0" i="0" u="none" strike="noStrike" cap="none" spc="0">
              <a:ln>
                <a:noFill/>
              </a:ln>
              <a:solidFill>
                <a:schemeClr val="tx1"/>
              </a:solidFill>
              <a:latin typeface="Asana"/>
              <a:cs typeface="Asana"/>
            </a:endParaRPr>
          </a:p>
        </p:txBody>
      </p:sp>
      <p:pic>
        <p:nvPicPr>
          <p:cNvPr id="1957533312" name="Рисунок 1957533311"/>
          <p:cNvPicPr>
            <a:picLocks noChangeAspect="1"/>
          </p:cNvPicPr>
          <p:nvPr/>
        </p:nvPicPr>
        <p:blipFill>
          <a:blip r:embed="rId2"/>
          <a:srcRect l="28841" r="28841"/>
          <a:stretch/>
        </p:blipFill>
        <p:spPr bwMode="auto">
          <a:xfrm>
            <a:off x="8354278" y="2018045"/>
            <a:ext cx="3373363" cy="29368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822182"/>
              </p:ext>
            </p:extLst>
          </p:nvPr>
        </p:nvGraphicFramePr>
        <p:xfrm>
          <a:off x="144499" y="879251"/>
          <a:ext cx="11820523" cy="5608320"/>
        </p:xfrm>
        <a:graphic>
          <a:graphicData uri="http://schemas.openxmlformats.org/drawingml/2006/table">
            <a:tbl>
              <a:tblPr firstRow="1" bandRow="1"/>
              <a:tblGrid>
                <a:gridCol w="238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4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4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63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chemeClr val="bg1"/>
                          </a:solidFill>
                          <a:latin typeface="Asana"/>
                          <a:ea typeface="Asana"/>
                          <a:cs typeface="Asana"/>
                        </a:rPr>
                        <a:t>Критерии​</a:t>
                      </a:r>
                      <a:endParaRPr sz="1600">
                        <a:solidFill>
                          <a:schemeClr val="bg1"/>
                        </a:solidFill>
                        <a:latin typeface="Asana"/>
                        <a:cs typeface="Asana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chemeClr val="bg1"/>
                          </a:solidFill>
                          <a:latin typeface="Asana"/>
                          <a:ea typeface="Asana"/>
                          <a:cs typeface="Asana"/>
                        </a:rPr>
                        <a:t>Наш проект​ «SmartFinance»​</a:t>
                      </a:r>
                      <a:endParaRPr sz="1600">
                        <a:solidFill>
                          <a:schemeClr val="bg1"/>
                        </a:solidFill>
                        <a:latin typeface="Asana"/>
                        <a:cs typeface="Asana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chemeClr val="bg1"/>
                          </a:solidFill>
                          <a:latin typeface="Asana"/>
                          <a:ea typeface="Asana"/>
                          <a:cs typeface="Asana"/>
                        </a:rPr>
                        <a:t>1money​</a:t>
                      </a:r>
                      <a:endParaRPr sz="1600">
                        <a:solidFill>
                          <a:schemeClr val="bg1"/>
                        </a:solidFill>
                        <a:latin typeface="Asana"/>
                        <a:cs typeface="Asana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chemeClr val="bg1"/>
                          </a:solidFill>
                          <a:latin typeface="Asana"/>
                          <a:ea typeface="Asana"/>
                          <a:cs typeface="Asana"/>
                        </a:rPr>
                        <a:t>CoinKeeper 3​</a:t>
                      </a:r>
                      <a:endParaRPr sz="1600">
                        <a:solidFill>
                          <a:schemeClr val="bg1"/>
                        </a:solidFill>
                        <a:latin typeface="Asana"/>
                        <a:cs typeface="Asana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chemeClr val="bg1"/>
                          </a:solidFill>
                          <a:latin typeface="Asana"/>
                          <a:ea typeface="Asana"/>
                          <a:cs typeface="Asana"/>
                        </a:rPr>
                        <a:t>Дзен-мани​</a:t>
                      </a:r>
                      <a:endParaRPr sz="1600">
                        <a:solidFill>
                          <a:schemeClr val="bg1"/>
                        </a:solidFill>
                        <a:latin typeface="Asana"/>
                        <a:cs typeface="Asana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2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Обязательный платный контент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149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рублей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в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месяц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  <a:endParaRPr sz="16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​—</a:t>
                      </a:r>
                      <a:endParaRPr sz="160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/>
                        <a:t>—</a:t>
                      </a:r>
                    </a:p>
                    <a:p>
                      <a:pPr>
                        <a:defRPr/>
                      </a:pP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​</a:t>
                      </a:r>
                      <a:endParaRPr sz="16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129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рублей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в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месяц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  <a:endParaRPr sz="16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 sz="16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r>
                        <a:rPr sz="1600" b="0" i="0" u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в </a:t>
                      </a:r>
                      <a:r>
                        <a:rPr sz="1600" b="0" i="0" u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будущем</a:t>
                      </a:r>
                      <a:r>
                        <a:rPr sz="1600" b="0" i="0" u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старшее</a:t>
                      </a:r>
                      <a:r>
                        <a:rPr sz="1600" b="0" i="0" u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поколение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Старшее (работающее) поколение.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Старшее (работающее) поколение.</a:t>
                      </a:r>
                      <a:endParaRPr sz="16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​Старшее (работающее) поколение.</a:t>
                      </a:r>
                      <a:endParaRPr sz="16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Привязка карт​</a:t>
                      </a:r>
                      <a:endParaRPr sz="16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sz="16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/>
                    </a:p>
                    <a:p>
                      <a:pPr>
                        <a:defRPr/>
                      </a:pP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​—</a:t>
                      </a:r>
                      <a:endParaRPr sz="16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За</a:t>
                      </a:r>
                      <a:r>
                        <a:rPr sz="1600" b="0" i="0" u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плату</a:t>
                      </a:r>
                      <a:endParaRPr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6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техподдержки</a:t>
                      </a:r>
                      <a:endParaRPr sz="16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Да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Да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Скорость ответа </a:t>
                      </a:r>
                      <a:b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запросы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Моментальная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От нескольких часов до дня  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От нескольких часов до дня  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От нескольких часов до года  </a:t>
                      </a:r>
                      <a:endParaRPr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65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Присутствие платного контента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149р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2999р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От 15р до 1599р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От 15р до 3990р</a:t>
                      </a:r>
                      <a:endParaRPr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От 129р до 1990р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2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Отзывы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Высокая оценка, положительные отзывы </a:t>
                      </a:r>
                      <a:endParaRPr sz="1600" b="0" i="0" u="none" strike="noStrike" cap="none" spc="0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Крайне низкая оценка. Много жалоб, начиная от неспособности войти в приложение до назойливой реклам</a:t>
                      </a:r>
                      <a:endParaRPr sz="1600" b="0" i="0" u="none" strike="noStrike" cap="none" spc="0" dirty="0">
                        <a:solidFill>
                          <a:schemeClr val="bg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Хорошая оценка, но много жалоб на последнее обновление за неудобный </a:t>
                      </a:r>
                      <a:r>
                        <a:rPr lang="ru-RU" sz="1600" b="0" i="0" u="none" strike="noStrike" cap="none" spc="0" dirty="0" err="1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итерфейс</a:t>
                      </a:r>
                      <a:r>
                        <a:rPr lang="ru-RU" sz="1600" b="0" i="0" u="none" strike="noStrike" cap="none" spc="0" dirty="0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Arial"/>
                        </a:rPr>
                        <a:t>.</a:t>
                      </a:r>
                      <a:endParaRPr sz="1600" b="0" i="0" u="none" strike="noStrike" cap="none" spc="0" dirty="0">
                        <a:solidFill>
                          <a:schemeClr val="bg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0" y="6493917"/>
            <a:ext cx="12286319" cy="335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600" dirty="0">
                <a:latin typeface="Arial"/>
                <a:cs typeface="Arial"/>
              </a:rPr>
              <a:t>Уникальность нашего проекта: Приложение содержит теорию по финансовой грамотности, дополнение к онлайн-банкам. </a:t>
            </a:r>
            <a:endParaRPr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400806"/>
            <a:ext cx="5618384" cy="44199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Все студенты совершают импульсивные покупки, при этом больше 40% опрошенных отмечают, что это сильно влияет на их бюджет. Более 80% студентов было бы удобно пользоваться приложением для отслеживания своих трат.</a:t>
            </a:r>
            <a:endParaRPr lang="ru-RU" sz="1800" b="0" i="0" u="none" strike="noStrike" cap="none" spc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180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:</a:t>
            </a:r>
            <a:endParaRPr b="1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Абсолютно всем студентам интересно откладывать деньги (увеличивать кол-во сбережений), и при этом совершать меньше импульсивных покупок.</a:t>
            </a:r>
            <a:endParaRPr/>
          </a:p>
          <a:p>
            <a:pPr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Опрос среди студентов ТюмГУ</a:t>
            </a:r>
            <a:endParaRPr lang="ru-RU">
              <a:solidFill>
                <a:prstClr val="black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>
                <a:solidFill>
                  <a:srgbClr val="FF0000"/>
                </a:solidFill>
                <a:latin typeface="Arial"/>
              </a:rPr>
              <a:t>20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8"/>
            <a:ext cx="4765376" cy="42980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>
              <a:solidFill>
                <a:prstClr val="black"/>
              </a:solidFill>
            </a:endParaRPr>
          </a:p>
          <a:p>
            <a:pPr>
              <a:defRPr/>
            </a:pPr>
            <a:endParaRPr lang="ru-RU" b="1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 sz="160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Какими ресурсами пользуетесь для ведения бюджета?</a:t>
            </a:r>
            <a:endParaRPr sz="1600">
              <a:latin typeface="Arial"/>
            </a:endParaRPr>
          </a:p>
          <a:p>
            <a:pPr>
              <a:defRPr/>
            </a:pPr>
            <a:endParaRPr lang="ru-RU" sz="1600">
              <a:solidFill>
                <a:srgbClr val="202124"/>
              </a:solidFill>
              <a:latin typeface="Arial"/>
              <a:ea typeface="Calibri"/>
              <a:cs typeface="Calibri"/>
            </a:endParaRPr>
          </a:p>
          <a:p>
            <a:pPr>
              <a:defRPr/>
            </a:pPr>
            <a:r>
              <a:rPr lang="ru-RU" sz="160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 sz="160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почему вы совершаете импульсивные покупки?</a:t>
            </a:r>
            <a:endParaRPr sz="1600">
              <a:latin typeface="Arial"/>
            </a:endParaRPr>
          </a:p>
          <a:p>
            <a:pPr>
              <a:defRPr/>
            </a:pPr>
            <a:endParaRPr lang="ru-RU" sz="1600">
              <a:solidFill>
                <a:srgbClr val="202124"/>
              </a:solidFill>
              <a:latin typeface="Arial"/>
              <a:ea typeface="Calibri"/>
              <a:cs typeface="Calibri"/>
            </a:endParaRPr>
          </a:p>
          <a:p>
            <a:pPr>
              <a:defRPr/>
            </a:pPr>
            <a:r>
              <a:rPr lang="ru-RU" sz="160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 sz="160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импульсивные покупки сильно влияют на ваш бюджет?</a:t>
            </a:r>
            <a:endParaRPr lang="ru-RU" sz="160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ru-RU" sz="1600">
              <a:solidFill>
                <a:srgbClr val="202124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ru-RU" sz="160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lang="ru-RU" sz="1600">
                <a:solidFill>
                  <a:prstClr val="black"/>
                </a:solidFill>
                <a:latin typeface="Arial"/>
                <a:ea typeface="Calibri"/>
                <a:cs typeface="Arial"/>
              </a:rPr>
              <a:t> </a:t>
            </a:r>
            <a:r>
              <a:rPr lang="ru-RU" sz="160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отслеживание и анализ бюджета помогли бы вам избавиться от импульсивных покупок и экономить деньги?</a:t>
            </a:r>
            <a:endParaRPr/>
          </a:p>
          <a:p>
            <a:pPr>
              <a:defRPr/>
            </a:pPr>
            <a:endParaRPr lang="ru-RU" sz="1600">
              <a:solidFill>
                <a:srgbClr val="202124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ru-RU" sz="160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 Х</a:t>
            </a:r>
            <a:r>
              <a:rPr lang="ru-RU" sz="160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отели бы вы иметь свои сбережения (увеличить их)?</a:t>
            </a:r>
            <a:endParaRPr lang="ru-RU" sz="1600">
              <a:latin typeface="Arial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95001279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12165578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884289897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97364171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88798865" name="TextBox 88798864"/>
          <p:cNvSpPr txBox="1"/>
          <p:nvPr/>
        </p:nvSpPr>
        <p:spPr bwMode="auto">
          <a:xfrm>
            <a:off x="229312" y="1310637"/>
            <a:ext cx="5192873" cy="640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Какими ресурсами пользуетесь для ведения бюджета?</a:t>
            </a:r>
            <a:endParaRPr sz="1600">
              <a:latin typeface="Arial"/>
            </a:endParaRPr>
          </a:p>
        </p:txBody>
      </p:sp>
      <p:sp>
        <p:nvSpPr>
          <p:cNvPr id="1490425615" name="TextBox 1490425614"/>
          <p:cNvSpPr txBox="1"/>
          <p:nvPr/>
        </p:nvSpPr>
        <p:spPr bwMode="auto">
          <a:xfrm>
            <a:off x="6668749" y="1310637"/>
            <a:ext cx="4696500" cy="640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почему вы совершаете импульсивные покупки?</a:t>
            </a:r>
            <a:endParaRPr sz="1600">
              <a:latin typeface="Arial"/>
            </a:endParaRPr>
          </a:p>
        </p:txBody>
      </p:sp>
      <p:pic>
        <p:nvPicPr>
          <p:cNvPr id="38764952" name="Рисунок 387649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96874" y="2381249"/>
            <a:ext cx="5374337" cy="3063874"/>
          </a:xfrm>
          <a:prstGeom prst="rect">
            <a:avLst/>
          </a:prstGeom>
        </p:spPr>
      </p:pic>
      <p:pic>
        <p:nvPicPr>
          <p:cNvPr id="1627449058" name="Рисунок 162744905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40297" y="2381249"/>
            <a:ext cx="6353404" cy="2695574"/>
          </a:xfrm>
          <a:prstGeom prst="rect">
            <a:avLst/>
          </a:prstGeom>
        </p:spPr>
      </p:pic>
      <p:sp>
        <p:nvSpPr>
          <p:cNvPr id="685407181" name="TextBox 685407180"/>
          <p:cNvSpPr txBox="1"/>
          <p:nvPr/>
        </p:nvSpPr>
        <p:spPr bwMode="auto">
          <a:xfrm>
            <a:off x="6827873" y="5734572"/>
            <a:ext cx="4258282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7,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  <p:sp>
        <p:nvSpPr>
          <p:cNvPr id="365752665" name="TextBox 365752664"/>
          <p:cNvSpPr txBox="1"/>
          <p:nvPr/>
        </p:nvSpPr>
        <p:spPr bwMode="auto">
          <a:xfrm>
            <a:off x="975055" y="5734572"/>
            <a:ext cx="4258282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6,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1792636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621797056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43769940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67554303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1006793874" name="TextBox 1006793873"/>
          <p:cNvSpPr txBox="1"/>
          <p:nvPr/>
        </p:nvSpPr>
        <p:spPr bwMode="auto">
          <a:xfrm>
            <a:off x="229312" y="1310637"/>
            <a:ext cx="5193593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</a:t>
            </a:r>
            <a:r>
              <a:rPr lang="ru-RU" sz="18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 </a:t>
            </a:r>
            <a:r>
              <a:rPr lang="ru-RU" sz="1800" b="0" i="0" u="none" strike="noStrike" cap="none" spc="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импульсивные покупки сильно влияют на ваш бюджет?</a:t>
            </a:r>
            <a:endParaRPr sz="1600">
              <a:latin typeface="Arial"/>
            </a:endParaRPr>
          </a:p>
        </p:txBody>
      </p:sp>
      <p:sp>
        <p:nvSpPr>
          <p:cNvPr id="2078927193" name="TextBox 2078927192"/>
          <p:cNvSpPr txBox="1"/>
          <p:nvPr/>
        </p:nvSpPr>
        <p:spPr bwMode="auto">
          <a:xfrm>
            <a:off x="6668749" y="1310637"/>
            <a:ext cx="4697220" cy="14634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lang="ru-RU" sz="1800" b="0" i="0" u="none" strike="noStrike" cap="none" spc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 </a:t>
            </a:r>
            <a:r>
              <a:rPr lang="ru-RU" sz="1800" b="0" i="0" u="none" strike="noStrike" cap="none" spc="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Как вы думаете, отслеживание и анализ бюджета помогли бы вам избавиться от импульсивных покупок и экономить деньги?</a:t>
            </a:r>
            <a:endParaRPr/>
          </a:p>
          <a:p>
            <a:pPr>
              <a:defRPr/>
            </a:pPr>
            <a:endParaRPr/>
          </a:p>
        </p:txBody>
      </p:sp>
      <p:pic>
        <p:nvPicPr>
          <p:cNvPr id="791157063" name="Рисунок 79115706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0503" y="2905124"/>
            <a:ext cx="5031213" cy="2825749"/>
          </a:xfrm>
          <a:prstGeom prst="rect">
            <a:avLst/>
          </a:prstGeom>
        </p:spPr>
      </p:pic>
      <p:pic>
        <p:nvPicPr>
          <p:cNvPr id="1012796771" name="Рисунок 101279677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17129" y="2841624"/>
            <a:ext cx="6200461" cy="2632074"/>
          </a:xfrm>
          <a:prstGeom prst="rect">
            <a:avLst/>
          </a:prstGeom>
        </p:spPr>
      </p:pic>
      <p:sp>
        <p:nvSpPr>
          <p:cNvPr id="589797723" name="TextBox 589797722"/>
          <p:cNvSpPr txBox="1"/>
          <p:nvPr/>
        </p:nvSpPr>
        <p:spPr bwMode="auto">
          <a:xfrm>
            <a:off x="6668748" y="5547813"/>
            <a:ext cx="4258282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9,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  <p:sp>
        <p:nvSpPr>
          <p:cNvPr id="15282357" name="TextBox 15282356"/>
          <p:cNvSpPr txBox="1"/>
          <p:nvPr/>
        </p:nvSpPr>
        <p:spPr bwMode="auto">
          <a:xfrm>
            <a:off x="310502" y="5925071"/>
            <a:ext cx="4258282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8,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4366780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2059214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65674543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16132514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1902110882" name="TextBox 1902110881"/>
          <p:cNvSpPr txBox="1"/>
          <p:nvPr/>
        </p:nvSpPr>
        <p:spPr bwMode="auto">
          <a:xfrm>
            <a:off x="3261438" y="1231262"/>
            <a:ext cx="5194673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18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 Х</a:t>
            </a:r>
            <a:r>
              <a:rPr lang="ru-RU" sz="1800" b="0" i="0" u="none" strike="noStrike" cap="none" spc="0">
                <a:solidFill>
                  <a:srgbClr val="202124"/>
                </a:solidFill>
                <a:latin typeface="Arial"/>
                <a:ea typeface="Calibri"/>
                <a:cs typeface="Calibri"/>
              </a:rPr>
              <a:t>отели бы вы иметь свои сбережения (увеличить их)?</a:t>
            </a:r>
            <a:endParaRPr lang="ru-RU" sz="1600">
              <a:latin typeface="Arial"/>
              <a:ea typeface="Calibri"/>
              <a:cs typeface="Calibri"/>
            </a:endParaRPr>
          </a:p>
        </p:txBody>
      </p:sp>
      <p:pic>
        <p:nvPicPr>
          <p:cNvPr id="509066111" name="Рисунок 5090661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14010" y="2333624"/>
            <a:ext cx="7642713" cy="2905124"/>
          </a:xfrm>
          <a:prstGeom prst="rect">
            <a:avLst/>
          </a:prstGeom>
        </p:spPr>
      </p:pic>
      <p:sp>
        <p:nvSpPr>
          <p:cNvPr id="46503556" name="TextBox 46503555"/>
          <p:cNvSpPr txBox="1"/>
          <p:nvPr/>
        </p:nvSpPr>
        <p:spPr bwMode="auto">
          <a:xfrm>
            <a:off x="3261437" y="5455171"/>
            <a:ext cx="4375300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Рис. 10, опрос студентов 1-2 курсов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ТюмГУ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27815" y="1419747"/>
            <a:ext cx="5315735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Динамика рынка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:</a:t>
            </a:r>
            <a:endParaRPr dirty="0">
              <a:solidFill>
                <a:prstClr val="black"/>
              </a:solidFill>
              <a:latin typeface="Asana"/>
              <a:cs typeface="Asana"/>
            </a:endParaRPr>
          </a:p>
          <a:p>
            <a:pPr>
              <a:defRPr/>
            </a:pPr>
            <a:endParaRPr dirty="0">
              <a:solidFill>
                <a:prstClr val="black"/>
              </a:solidFill>
              <a:latin typeface="Asana"/>
              <a:cs typeface="Asana"/>
            </a:endParaRPr>
          </a:p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Количество запросов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</a:t>
            </a:r>
            <a:r>
              <a:rPr lang="ru-RU" u="sng" dirty="0">
                <a:solidFill>
                  <a:prstClr val="black"/>
                </a:solidFill>
                <a:latin typeface="Asana"/>
                <a:ea typeface="Asana"/>
                <a:cs typeface="Asana"/>
                <a:hlinkClick r:id="rId2" tooltip="https://wordstat.yandex.ru/#!/?words=управление финансами"/>
              </a:rPr>
              <a:t>в Яндекс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по Управление своими финансами в период с 2021 по 2023 </a:t>
            </a:r>
            <a:r>
              <a:rPr lang="ru-RU" dirty="0" err="1">
                <a:solidFill>
                  <a:prstClr val="black"/>
                </a:solidFill>
                <a:latin typeface="Asana"/>
                <a:ea typeface="Asana"/>
                <a:cs typeface="Asana"/>
              </a:rPr>
              <a:t>г.г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упало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на 43%, а в Google - на 23%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sng" strike="noStrike" cap="none" spc="0" dirty="0">
                <a:ln>
                  <a:noFill/>
                </a:ln>
                <a:solidFill>
                  <a:schemeClr val="tx1">
                    <a:lumMod val="90000"/>
                    <a:lumOff val="5000"/>
                  </a:schemeClr>
                </a:solidFill>
                <a:latin typeface="Asana"/>
                <a:ea typeface="Asana"/>
                <a:cs typeface="Asana"/>
                <a:hlinkClick r:id="rId3" tooltip="https://finuslugi.ru/navigator/nakopit-i-sohranit/stat_top_8_prilozhenij_dlya_lichnyh_finansov"/>
              </a:rPr>
              <a:t>Основные «игроки» на рынке:</a:t>
            </a:r>
            <a:endParaRPr sz="1800" dirty="0">
              <a:solidFill>
                <a:schemeClr val="tx1">
                  <a:lumMod val="90000"/>
                  <a:lumOff val="5000"/>
                </a:schemeClr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algn="l">
              <a:defRPr/>
            </a:pP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1money, </a:t>
            </a:r>
            <a:r>
              <a:rPr lang="ru-RU" sz="1800" b="0" i="0" u="none" strike="noStrike" cap="none" spc="0" dirty="0" err="1">
                <a:solidFill>
                  <a:prstClr val="black"/>
                </a:solidFill>
                <a:latin typeface="Asana"/>
                <a:ea typeface="Asana"/>
                <a:cs typeface="Asana"/>
              </a:rPr>
              <a:t>Monefy</a:t>
            </a:r>
            <a:r>
              <a:rPr lang="ru-RU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,</a:t>
            </a: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 </a:t>
            </a:r>
            <a:r>
              <a:rPr lang="ru-RU" sz="1800" b="0" i="0" u="none" strike="noStrike" cap="none" spc="0" dirty="0" err="1">
                <a:solidFill>
                  <a:prstClr val="black"/>
                </a:solidFill>
                <a:latin typeface="Asana"/>
                <a:ea typeface="Asana"/>
                <a:cs typeface="Asana"/>
              </a:rPr>
              <a:t>CoinKeeper</a:t>
            </a: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3,  Дзен-мани.</a:t>
            </a:r>
            <a:endParaRPr sz="1800" dirty="0">
              <a:solidFill>
                <a:prstClr val="black"/>
              </a:solidFill>
              <a:latin typeface="Asana"/>
              <a:cs typeface="Asana"/>
            </a:endParaRPr>
          </a:p>
          <a:p>
            <a:pPr algn="l">
              <a:defRPr/>
            </a:pPr>
            <a:endParaRPr sz="1800" dirty="0">
              <a:solidFill>
                <a:prstClr val="black"/>
              </a:solidFill>
              <a:latin typeface="Asana"/>
              <a:cs typeface="Asana"/>
            </a:endParaRPr>
          </a:p>
          <a:p>
            <a:pPr algn="l">
              <a:defRPr/>
            </a:pP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Несмотря на обилие приложений по управлению финансами,</a:t>
            </a:r>
            <a:r>
              <a:rPr lang="ru-RU" sz="1800" b="1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мы планируем занять 35-40% российского рынка</a:t>
            </a:r>
            <a:r>
              <a:rPr lang="ru-RU" sz="1800" b="0" i="0" u="none" strike="noStrike" cap="none" spc="0" dirty="0">
                <a:solidFill>
                  <a:prstClr val="black"/>
                </a:solidFill>
                <a:latin typeface="Asana"/>
                <a:ea typeface="Asana"/>
                <a:cs typeface="Asana"/>
              </a:rPr>
              <a:t> за счет распространения нашего приложения среди студентов, а в будущем и среди других групп населения.</a:t>
            </a:r>
            <a:endParaRPr sz="1800" dirty="0"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</p:txBody>
      </p:sp>
      <p:pic>
        <p:nvPicPr>
          <p:cNvPr id="837267307" name="Рисунок 83726730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43550" y="1894381"/>
            <a:ext cx="6620940" cy="35750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739556" cy="257047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Мы планируем оформить приложение с ежемесячной (годовой) подпиской. Ее стоимость для одного человека: 149 руб./мес. или 999 руб./год , семейная подписка до 5 человек 499 руб./мес или 2999 руб./год</a:t>
            </a:r>
            <a:r>
              <a:rPr>
                <a:solidFill>
                  <a:prstClr val="black"/>
                </a:solidFill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платформы для скачивания приложений, соцсети (мессенджеры), веб-сайты, банковские приложения, Email, SMS.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65223" y="4048623"/>
            <a:ext cx="6746396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Все в одном месте - обучение финансовой грамотности, ваши траты, доходы, рекомендации, прогнозирование, анализ вашего бюджета и советы в сфере ваших финансов. Всегда свами.</a:t>
            </a:r>
            <a:endParaRPr>
              <a:solidFill>
                <a:prstClr val="black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приложение, банковские приложения и веб-сайты.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8" y="2636333"/>
            <a:ext cx="4275118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/>
          </a:p>
          <a:p>
            <a:pPr>
              <a:defRPr/>
            </a:pPr>
            <a:r>
              <a:rPr lang="ru-RU">
                <a:solidFill>
                  <a:srgbClr val="000000"/>
                </a:solidFill>
                <a:latin typeface="Arial"/>
                <a:cs typeface="Arial"/>
              </a:rPr>
              <a:t>Разработчики банковских приложений и сайтов, связанных с финансами, экономикой, рассказывающих о ведении личного бюджета и инвестициях, а также платформ, обучающих финансовой грамотности.</a:t>
            </a:r>
            <a:endParaRPr lang="ru-RU" sz="180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402363"/>
              <a:ext cx="367641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schemeClr val="tx1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62581" y="6337678"/>
            <a:ext cx="449987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12 месяцев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75375640" name="Таблиц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025133"/>
              </p:ext>
            </p:extLst>
          </p:nvPr>
        </p:nvGraphicFramePr>
        <p:xfrm>
          <a:off x="101835" y="903222"/>
          <a:ext cx="11997984" cy="5319779"/>
        </p:xfrm>
        <a:graphic>
          <a:graphicData uri="http://schemas.openxmlformats.org/drawingml/2006/table">
            <a:tbl>
              <a:tblPr/>
              <a:tblGrid>
                <a:gridCol w="2257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2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4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14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11277">
                  <a:extLst>
                    <a:ext uri="{9D8B030D-6E8A-4147-A177-3AD203B41FA5}">
                      <a16:colId xmlns:a16="http://schemas.microsoft.com/office/drawing/2014/main" val="3578995906"/>
                    </a:ext>
                  </a:extLst>
                </a:gridCol>
                <a:gridCol w="452284">
                  <a:extLst>
                    <a:ext uri="{9D8B030D-6E8A-4147-A177-3AD203B41FA5}">
                      <a16:colId xmlns:a16="http://schemas.microsoft.com/office/drawing/2014/main" val="689495231"/>
                    </a:ext>
                  </a:extLst>
                </a:gridCol>
                <a:gridCol w="422787">
                  <a:extLst>
                    <a:ext uri="{9D8B030D-6E8A-4147-A177-3AD203B41FA5}">
                      <a16:colId xmlns:a16="http://schemas.microsoft.com/office/drawing/2014/main" val="1335755055"/>
                    </a:ext>
                  </a:extLst>
                </a:gridCol>
                <a:gridCol w="403123">
                  <a:extLst>
                    <a:ext uri="{9D8B030D-6E8A-4147-A177-3AD203B41FA5}">
                      <a16:colId xmlns:a16="http://schemas.microsoft.com/office/drawing/2014/main" val="1009056213"/>
                    </a:ext>
                  </a:extLst>
                </a:gridCol>
                <a:gridCol w="501268">
                  <a:extLst>
                    <a:ext uri="{9D8B030D-6E8A-4147-A177-3AD203B41FA5}">
                      <a16:colId xmlns:a16="http://schemas.microsoft.com/office/drawing/2014/main" val="2002244253"/>
                    </a:ext>
                  </a:extLst>
                </a:gridCol>
                <a:gridCol w="658761">
                  <a:extLst>
                    <a:ext uri="{9D8B030D-6E8A-4147-A177-3AD203B41FA5}">
                      <a16:colId xmlns:a16="http://schemas.microsoft.com/office/drawing/2014/main" val="134336554"/>
                    </a:ext>
                  </a:extLst>
                </a:gridCol>
                <a:gridCol w="547093">
                  <a:extLst>
                    <a:ext uri="{9D8B030D-6E8A-4147-A177-3AD203B41FA5}">
                      <a16:colId xmlns:a16="http://schemas.microsoft.com/office/drawing/2014/main" val="1200378142"/>
                    </a:ext>
                  </a:extLst>
                </a:gridCol>
              </a:tblGrid>
              <a:tr h="29875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Задача</a:t>
                      </a:r>
                      <a:endParaRPr sz="16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Дата</a:t>
                      </a:r>
                      <a:br>
                        <a:rPr lang="ru-RU" sz="1400" b="1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</a:br>
                      <a:r>
                        <a:rPr lang="ru-RU" sz="1400" b="1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начала</a:t>
                      </a:r>
                      <a:endParaRPr sz="14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Дата </a:t>
                      </a:r>
                      <a:r>
                        <a:rPr lang="ru-RU" sz="1400" b="1" dirty="0" err="1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заверш</a:t>
                      </a: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.</a:t>
                      </a:r>
                      <a:endParaRPr sz="14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Ответственный </a:t>
                      </a:r>
                      <a:br>
                        <a:rPr lang="ru-RU" sz="14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</a:b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от команды</a:t>
                      </a:r>
                      <a:endParaRPr sz="14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rgbClr val="FFFFFF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2023-2024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16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Окт.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Ноя.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Дек.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Янв.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Февр.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ea typeface="Tibetan Machine Uni"/>
                          <a:cs typeface="Tibetan Machine Uni"/>
                        </a:rPr>
                        <a:t>Мар.</a:t>
                      </a:r>
                      <a:endParaRPr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Апр.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Май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Июнь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Июль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Авг.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Сент.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Tibetan Machine Uni"/>
                          <a:cs typeface="Tibetan Machine Uni"/>
                        </a:rPr>
                        <a:t>Окт.</a:t>
                      </a: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8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>
                          <a:latin typeface="Asana"/>
                          <a:ea typeface="Asana"/>
                          <a:cs typeface="Asana"/>
                        </a:rPr>
                        <a:t>Разработка концепции проекта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3.10.2023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30.10.2023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Нурлан А.,</a:t>
                      </a:r>
                    </a:p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Анна К.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highlight>
                          <a:srgbClr val="FFFFFF"/>
                        </a:highlight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9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Исследование рынка и конкурентного окружения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10.10.2023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28.10.2023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Арина Н.,</a:t>
                      </a:r>
                    </a:p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Михаил Д. 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9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Разработка функциональности</a:t>
                      </a:r>
                      <a:r>
                        <a:rPr sz="1600">
                          <a:latin typeface="Asana"/>
                          <a:ea typeface="Asana"/>
                          <a:cs typeface="Asana"/>
                        </a:rPr>
                        <a:t> 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20.10.2023</a:t>
                      </a:r>
                      <a:endParaRPr dirty="0"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14.11.2023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2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Алксандр П.</a:t>
                      </a:r>
                      <a:endParaRPr sz="1400" i="0">
                        <a:solidFill>
                          <a:schemeClr val="tx2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2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Создание и тестирование приложения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15.11.2023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16.03.2024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Александр П.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9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Создание и тестирование чат-бота в приложении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17.03.2024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30.03.2024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Александр П., Марвон Ш.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5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Запуск и маркетинг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1.04.2024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10.04.2024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Нурлан А.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Tibetan Machine Uni"/>
                        <a:ea typeface="+mn-ea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9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 Поддержка и развитие</a:t>
                      </a: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1.04.2024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1.10.2024</a:t>
                      </a:r>
                      <a:endParaRPr dirty="0"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Михаил Д.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2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Анализ и оптимизация</a:t>
                      </a:r>
                      <a:endParaRPr sz="1600"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endParaRPr sz="160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1.08.2024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31.08.2024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Арина Н.,</a:t>
                      </a:r>
                    </a:p>
                    <a:p>
                      <a:pPr algn="ctr"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Анна К.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98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rgbClr val="000000"/>
                          </a:solidFill>
                          <a:latin typeface="Asana"/>
                          <a:ea typeface="Asana"/>
                          <a:cs typeface="Asana"/>
                        </a:rPr>
                        <a:t>Расширение и масштабирование</a:t>
                      </a:r>
                      <a:endParaRPr sz="1600" dirty="0">
                        <a:latin typeface="Asana"/>
                        <a:cs typeface="Asana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1.09.2024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Tibetan Machine Uni"/>
                          <a:ea typeface="Tibetan Machine Uni"/>
                          <a:cs typeface="Tibetan Machine Uni"/>
                        </a:rPr>
                        <a:t>1.10.2024</a:t>
                      </a:r>
                      <a:endParaRPr>
                        <a:solidFill>
                          <a:schemeClr val="tx1"/>
                        </a:solidFill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i="0">
                          <a:solidFill>
                            <a:schemeClr val="tx2"/>
                          </a:solidFill>
                          <a:latin typeface="Tibetan Machine Uni"/>
                          <a:cs typeface="Tibetan Machine Uni"/>
                        </a:rPr>
                        <a:t>Александр П., Марвон Ш.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miter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betan Machine Uni"/>
                        <a:cs typeface="Tibetan Machine Uni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98323" y="6125426"/>
            <a:ext cx="11295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500 000 рублей 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4 месяца</a:t>
            </a:r>
            <a:endParaRPr sz="1600"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09717"/>
              </p:ext>
            </p:extLst>
          </p:nvPr>
        </p:nvGraphicFramePr>
        <p:xfrm>
          <a:off x="98323" y="1032785"/>
          <a:ext cx="11965013" cy="491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7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699">
                  <a:extLst>
                    <a:ext uri="{9D8B030D-6E8A-4147-A177-3AD203B41FA5}">
                      <a16:colId xmlns:a16="http://schemas.microsoft.com/office/drawing/2014/main" val="4025872038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792115518"/>
                    </a:ext>
                  </a:extLst>
                </a:gridCol>
                <a:gridCol w="807654">
                  <a:extLst>
                    <a:ext uri="{9D8B030D-6E8A-4147-A177-3AD203B41FA5}">
                      <a16:colId xmlns:a16="http://schemas.microsoft.com/office/drawing/2014/main" val="1634558194"/>
                    </a:ext>
                  </a:extLst>
                </a:gridCol>
                <a:gridCol w="787208">
                  <a:extLst>
                    <a:ext uri="{9D8B030D-6E8A-4147-A177-3AD203B41FA5}">
                      <a16:colId xmlns:a16="http://schemas.microsoft.com/office/drawing/2014/main" val="1095050486"/>
                    </a:ext>
                  </a:extLst>
                </a:gridCol>
                <a:gridCol w="776985">
                  <a:extLst>
                    <a:ext uri="{9D8B030D-6E8A-4147-A177-3AD203B41FA5}">
                      <a16:colId xmlns:a16="http://schemas.microsoft.com/office/drawing/2014/main" val="3065115255"/>
                    </a:ext>
                  </a:extLst>
                </a:gridCol>
                <a:gridCol w="725866">
                  <a:extLst>
                    <a:ext uri="{9D8B030D-6E8A-4147-A177-3AD203B41FA5}">
                      <a16:colId xmlns:a16="http://schemas.microsoft.com/office/drawing/2014/main" val="2090332958"/>
                    </a:ext>
                  </a:extLst>
                </a:gridCol>
                <a:gridCol w="529285">
                  <a:extLst>
                    <a:ext uri="{9D8B030D-6E8A-4147-A177-3AD203B41FA5}">
                      <a16:colId xmlns:a16="http://schemas.microsoft.com/office/drawing/2014/main" val="534866286"/>
                    </a:ext>
                  </a:extLst>
                </a:gridCol>
                <a:gridCol w="227252">
                  <a:extLst>
                    <a:ext uri="{9D8B030D-6E8A-4147-A177-3AD203B41FA5}">
                      <a16:colId xmlns:a16="http://schemas.microsoft.com/office/drawing/2014/main" val="604416126"/>
                    </a:ext>
                  </a:extLst>
                </a:gridCol>
                <a:gridCol w="817879">
                  <a:extLst>
                    <a:ext uri="{9D8B030D-6E8A-4147-A177-3AD203B41FA5}">
                      <a16:colId xmlns:a16="http://schemas.microsoft.com/office/drawing/2014/main" val="2093009536"/>
                    </a:ext>
                  </a:extLst>
                </a:gridCol>
                <a:gridCol w="817527">
                  <a:extLst>
                    <a:ext uri="{9D8B030D-6E8A-4147-A177-3AD203B41FA5}">
                      <a16:colId xmlns:a16="http://schemas.microsoft.com/office/drawing/2014/main" val="1247074403"/>
                    </a:ext>
                  </a:extLst>
                </a:gridCol>
                <a:gridCol w="816045">
                  <a:extLst>
                    <a:ext uri="{9D8B030D-6E8A-4147-A177-3AD203B41FA5}">
                      <a16:colId xmlns:a16="http://schemas.microsoft.com/office/drawing/2014/main" val="2666003851"/>
                    </a:ext>
                  </a:extLst>
                </a:gridCol>
                <a:gridCol w="724496">
                  <a:extLst>
                    <a:ext uri="{9D8B030D-6E8A-4147-A177-3AD203B41FA5}">
                      <a16:colId xmlns:a16="http://schemas.microsoft.com/office/drawing/2014/main" val="3023261900"/>
                    </a:ext>
                  </a:extLst>
                </a:gridCol>
                <a:gridCol w="749530">
                  <a:extLst>
                    <a:ext uri="{9D8B030D-6E8A-4147-A177-3AD203B41FA5}">
                      <a16:colId xmlns:a16="http://schemas.microsoft.com/office/drawing/2014/main" val="2526491800"/>
                    </a:ext>
                  </a:extLst>
                </a:gridCol>
              </a:tblGrid>
              <a:tr h="30855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авг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5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 (цена продукта * количество продаж)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sana"/>
                          <a:cs typeface="Arial"/>
                        </a:rPr>
                        <a:t>  </a:t>
                      </a:r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35 000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56 000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42 000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58 000</a:t>
                      </a:r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500 000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5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sana"/>
                          <a:cs typeface="Arial"/>
                        </a:rPr>
                        <a:t>Расходы:</a:t>
                      </a:r>
                      <a:endParaRPr sz="1400" dirty="0">
                        <a:latin typeface="Asana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san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sana"/>
                        </a:rPr>
                        <a:t>25 000</a:t>
                      </a: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sana"/>
                          <a:cs typeface="Arial"/>
                        </a:rPr>
                        <a:t>25 000</a:t>
                      </a: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sana"/>
                          <a:cs typeface="Arial"/>
                        </a:rPr>
                        <a:t>25 000</a:t>
                      </a: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sana"/>
                          <a:cs typeface="Arial"/>
                        </a:rPr>
                        <a:t>25 000</a:t>
                      </a:r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Техническая поддержка</a:t>
                      </a: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sana"/>
                          <a:cs typeface="Arial"/>
                        </a:rPr>
                        <a:t>10 000</a:t>
                      </a: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sana"/>
                          <a:cs typeface="Arial"/>
                        </a:rPr>
                        <a:t>10 000</a:t>
                      </a:r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 Тестировщик</a:t>
                      </a:r>
                      <a:endParaRPr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sana"/>
                          <a:cs typeface="Arial"/>
                        </a:rPr>
                        <a:t>10 000</a:t>
                      </a: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sana"/>
                        </a:rPr>
                        <a:t>10 000</a:t>
                      </a: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sana"/>
                          <a:cs typeface="Arial"/>
                        </a:rPr>
                        <a:t>20 000</a:t>
                      </a:r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Аналитик, прогнозист</a:t>
                      </a: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sana"/>
                        </a:rPr>
                        <a:t>15 000</a:t>
                      </a:r>
                      <a:endParaRPr lang="ru-RU"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Рекламный бюджет</a:t>
                      </a:r>
                      <a:endParaRPr sz="14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Привлеченные средства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</a:t>
                      </a: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85 000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/>
                        <a:t>-25 000</a:t>
                      </a: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/>
                        <a:t>-70 000</a:t>
                      </a:r>
                      <a:endParaRPr sz="14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sana"/>
                          <a:cs typeface="Arial"/>
                        </a:rPr>
                        <a:t>-120 000</a:t>
                      </a:r>
                      <a:endParaRPr sz="1200" b="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325 000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50490" y="1859339"/>
            <a:ext cx="57839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Количественные результаты:</a:t>
            </a:r>
            <a:endParaRPr sz="1800" b="1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1" dirty="0">
              <a:latin typeface="Asana"/>
              <a:cs typeface="Asana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Средняя оценка приложения, полученная через обратную связь - 4,8/5.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Более 65% пользователей оформили подписку на год после подписки на один месяц.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b="0" dirty="0" err="1">
                <a:latin typeface="Asana"/>
                <a:ea typeface="Asana"/>
                <a:cs typeface="Asana"/>
              </a:rPr>
              <a:t>Наше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приложение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привлекло</a:t>
            </a:r>
            <a:r>
              <a:rPr b="0" dirty="0">
                <a:latin typeface="Asana"/>
                <a:ea typeface="Asana"/>
                <a:cs typeface="Asana"/>
              </a:rPr>
              <a:t> к </a:t>
            </a:r>
            <a:r>
              <a:rPr b="0" dirty="0" err="1">
                <a:latin typeface="Asana"/>
                <a:ea typeface="Asana"/>
                <a:cs typeface="Asana"/>
              </a:rPr>
              <a:t>сотрудничеству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более</a:t>
            </a:r>
            <a:r>
              <a:rPr b="0" dirty="0">
                <a:latin typeface="Asana"/>
                <a:ea typeface="Asana"/>
                <a:cs typeface="Asana"/>
              </a:rPr>
              <a:t> 4 </a:t>
            </a:r>
            <a:r>
              <a:rPr b="0" dirty="0" err="1">
                <a:latin typeface="Asana"/>
                <a:ea typeface="Asana"/>
                <a:cs typeface="Asana"/>
              </a:rPr>
              <a:t>известных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банков</a:t>
            </a:r>
            <a:r>
              <a:rPr b="0" dirty="0">
                <a:latin typeface="Asana"/>
                <a:ea typeface="Asana"/>
                <a:cs typeface="Asana"/>
              </a:rPr>
              <a:t>, с </a:t>
            </a:r>
            <a:r>
              <a:rPr b="0" dirty="0" err="1">
                <a:latin typeface="Asana"/>
                <a:ea typeface="Asana"/>
                <a:cs typeface="Asana"/>
              </a:rPr>
              <a:t>некоторыми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из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которых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сотрудничает</a:t>
            </a:r>
            <a:r>
              <a:rPr b="0" dirty="0">
                <a:latin typeface="Asana"/>
                <a:ea typeface="Asana"/>
                <a:cs typeface="Asana"/>
              </a:rPr>
              <a:t> </a:t>
            </a:r>
            <a:r>
              <a:rPr b="0" dirty="0" err="1">
                <a:latin typeface="Asana"/>
                <a:ea typeface="Asana"/>
                <a:cs typeface="Asana"/>
              </a:rPr>
              <a:t>государство</a:t>
            </a:r>
            <a:r>
              <a:rPr b="0" dirty="0">
                <a:latin typeface="Asana"/>
                <a:ea typeface="Asana"/>
                <a:cs typeface="Asana"/>
              </a:rPr>
              <a:t>.</a:t>
            </a:r>
            <a:endParaRPr b="0" dirty="0">
              <a:latin typeface="Asana"/>
              <a:cs typeface="Asana"/>
            </a:endParaRPr>
          </a:p>
        </p:txBody>
      </p:sp>
      <p:sp>
        <p:nvSpPr>
          <p:cNvPr id="34109988" name="TextBox 34109987"/>
          <p:cNvSpPr txBox="1"/>
          <p:nvPr/>
        </p:nvSpPr>
        <p:spPr bwMode="auto">
          <a:xfrm>
            <a:off x="6257548" y="986783"/>
            <a:ext cx="5934452" cy="58525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18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sana"/>
                <a:ea typeface="Asana"/>
                <a:cs typeface="Asana"/>
              </a:rPr>
              <a:t>Среди студентов увеличился показатель выполнения кратко- и среднесрочных финансовых целей.</a:t>
            </a:r>
            <a:endParaRPr sz="1800" b="0" i="0" u="none" strike="noStrike" cap="none" spc="0" dirty="0">
              <a:solidFill>
                <a:schemeClr val="tx1"/>
              </a:solidFill>
              <a:latin typeface="Asana"/>
              <a:cs typeface="Asana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800" b="0" i="0" u="none" strike="noStrike" cap="none" spc="0" dirty="0">
              <a:solidFill>
                <a:schemeClr val="tx1"/>
              </a:solidFill>
              <a:latin typeface="Asana"/>
              <a:cs typeface="Asana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Благодаря популяризации приложения вести бюджет стали на 30% студентов больше.</a:t>
            </a:r>
            <a:endParaRPr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Благодаря ведению бюджета, студенты начали покупать более качественные продукты.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Привлечение большего количества инвесторов помогло улучшить интерфейс и тех. поддержку нашего приложения.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Пользователи стали откладывать не менее 10% от своих доходов благодаря рекомендациям приложения.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097914"/>
            <a:ext cx="7742558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Развитие финансовой грамотности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среди населения, что приводит к улучшению его финансового положения.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Ведение бюджета, анализа трат. Приложение способствует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достижению финансовых целей, уменьшению долгов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Предотвращение импульсивных покупок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ведь приложение помогает спрогнозировать траты на период вперед.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Ведение бюджета с помощью нашего проекта поможет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избежать финансового стресса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предотвращая финансовые проблемы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Планирование долгосрочных целей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Приложение подскажет, сколько стоит отложить средств, чтобы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накопить на дорогостоящую покупку.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9889676" name="Рисунок 30988967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12124" y="1725161"/>
            <a:ext cx="4222749" cy="36366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97770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1489105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95343331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0302336" name="TextBox 3"/>
            <p:cNvSpPr txBox="1"/>
            <p:nvPr/>
          </p:nvSpPr>
          <p:spPr bwMode="auto">
            <a:xfrm>
              <a:off x="1192762" y="402363"/>
              <a:ext cx="143019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1013900932" name="TextBox 1013900931"/>
          <p:cNvSpPr txBox="1"/>
          <p:nvPr/>
        </p:nvSpPr>
        <p:spPr bwMode="auto">
          <a:xfrm>
            <a:off x="374241" y="1075054"/>
            <a:ext cx="5796997" cy="5303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планируем…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Реализовать</a:t>
            </a: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само </a:t>
            </a: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</a:t>
            </a: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оптимизировать работу умного бота нашего приложения для более эффективной работы с запросами пользователей.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Рассмотреть возможные проблемы и сбои </a:t>
            </a: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приложения, проанализировать их и предотвратить их возможное появление.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Разработать онлайн-поддержку 24/7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sana"/>
                <a:ea typeface="Asana"/>
                <a:cs typeface="Asana"/>
              </a:rPr>
              <a:t> с помощью искусственного интеллекта.</a:t>
            </a:r>
            <a:endParaRPr sz="1800"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sz="1800">
              <a:latin typeface="Asana"/>
              <a:cs typeface="Asana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1">
                <a:latin typeface="Asana"/>
                <a:ea typeface="Asana"/>
                <a:cs typeface="Asana"/>
              </a:rPr>
              <a:t>Привлекать инвесторов</a:t>
            </a:r>
            <a:r>
              <a:rPr lang="ru-RU" sz="1800">
                <a:latin typeface="Asana"/>
                <a:ea typeface="Asana"/>
                <a:cs typeface="Asana"/>
              </a:rPr>
              <a:t> для развития приложения и сотрудничества с банками и их онлайн-приложения. </a:t>
            </a:r>
            <a:r>
              <a:rPr lang="ru-RU" sz="1800" b="1" i="0">
                <a:latin typeface="Asana"/>
                <a:ea typeface="Asana"/>
                <a:cs typeface="Asana"/>
              </a:rPr>
              <a:t>Создание удобства для пользователей всех банков.</a:t>
            </a:r>
            <a:endParaRPr sz="1800" b="1" i="0">
              <a:latin typeface="Asana"/>
              <a:cs typeface="Asana"/>
            </a:endParaRPr>
          </a:p>
        </p:txBody>
      </p:sp>
      <p:pic>
        <p:nvPicPr>
          <p:cNvPr id="842199222" name="Рисунок 84219922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80249" y="1567994"/>
            <a:ext cx="4317999" cy="4317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2224</Words>
  <Application>Microsoft Office PowerPoint</Application>
  <DocSecurity>0</DocSecurity>
  <PresentationFormat>Широкоэкранный</PresentationFormat>
  <Paragraphs>418</Paragraphs>
  <Slides>22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Arial Black</vt:lpstr>
      <vt:lpstr>Arial Narrow</vt:lpstr>
      <vt:lpstr>Asana</vt:lpstr>
      <vt:lpstr>Bahnschrift SemiBold</vt:lpstr>
      <vt:lpstr>Calibri</vt:lpstr>
      <vt:lpstr>Calibri Light</vt:lpstr>
      <vt:lpstr>Liberation Sans</vt:lpstr>
      <vt:lpstr>Tibetan Machine Uni</vt:lpstr>
      <vt:lpstr>Times New Roman</vt:lpstr>
      <vt:lpstr>Webdings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Анна Кладовикова</cp:lastModifiedBy>
  <cp:revision>926</cp:revision>
  <dcterms:created xsi:type="dcterms:W3CDTF">2023-09-23T09:41:00Z</dcterms:created>
  <dcterms:modified xsi:type="dcterms:W3CDTF">2023-10-31T14:24:11Z</dcterms:modified>
  <cp:category/>
  <dc:identifier/>
  <cp:contentStatus/>
  <dc:language/>
  <cp:version/>
</cp:coreProperties>
</file>