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80" r:id="rId5"/>
    <p:sldId id="272" r:id="rId6"/>
    <p:sldId id="286" r:id="rId7"/>
    <p:sldId id="287" r:id="rId8"/>
    <p:sldId id="261" r:id="rId9"/>
    <p:sldId id="274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8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53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54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7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43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203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45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594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062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75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24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84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946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689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4183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992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275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412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27561DA-4A27-430F-9D5F-ED6F3401CBF3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568AC72-BA87-464A-BA62-3592AE121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461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96633-58C9-AE9D-6F49-752E8A610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+mn-lt"/>
                <a:ea typeface="Arial"/>
                <a:cs typeface="Arial"/>
                <a:sym typeface="Arial"/>
              </a:rPr>
              <a:t>На Горбу</a:t>
            </a:r>
            <a:endParaRPr lang="ru-RU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188705-F398-FDB9-1D80-65B6CC76C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4267199"/>
            <a:ext cx="7079396" cy="2212731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IT, МЕДИА И СОЦСЕТИ, ТОРГОВЛЯ И РИТЕЙЛ/ рынок НТИ: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Autonet</a:t>
            </a:r>
            <a:endParaRPr lang="ru-RU" sz="2400" dirty="0">
              <a:solidFill>
                <a:schemeClr val="tx1"/>
              </a:solidFill>
              <a:latin typeface="+mj-lt"/>
              <a:cs typeface="Aharoni" panose="02010803020104030203" pitchFamily="2" charset="-79"/>
            </a:endParaRPr>
          </a:p>
          <a:p>
            <a:endParaRPr lang="ru-RU" sz="2400" dirty="0">
              <a:solidFill>
                <a:schemeClr val="tx1"/>
              </a:solidFill>
              <a:latin typeface="+mj-lt"/>
              <a:cs typeface="Aharoni" panose="02010803020104030203" pitchFamily="2" charset="-79"/>
            </a:endParaRPr>
          </a:p>
          <a:p>
            <a:endParaRPr lang="ru-RU" sz="24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39808" y="0"/>
            <a:ext cx="4352192" cy="1951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филиала разработчика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0D1C3E-7AE9-F68C-CA06-E56E20D9C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9450" cy="1542422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графический дизайн, Графи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C749EE7-E2E9-3385-A10B-EF6F9F64F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346" y="0"/>
            <a:ext cx="3711115" cy="195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18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188231-EB6E-7A73-03B7-60488AA7FA6F}"/>
              </a:ext>
            </a:extLst>
          </p:cNvPr>
          <p:cNvSpPr txBox="1"/>
          <p:nvPr/>
        </p:nvSpPr>
        <p:spPr>
          <a:xfrm>
            <a:off x="650240" y="482910"/>
            <a:ext cx="610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Актуальность проекта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750" y="0"/>
            <a:ext cx="2938250" cy="13962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00E11F-868B-AEDA-1492-2BC6D4564205}"/>
              </a:ext>
            </a:extLst>
          </p:cNvPr>
          <p:cNvSpPr txBox="1"/>
          <p:nvPr/>
        </p:nvSpPr>
        <p:spPr>
          <a:xfrm>
            <a:off x="1076960" y="1294676"/>
            <a:ext cx="6492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Нынешние условия не позволяют покупать многие продукты дешево</a:t>
            </a:r>
          </a:p>
          <a:p>
            <a:endParaRPr lang="ru-RU" dirty="0"/>
          </a:p>
          <a:p>
            <a:r>
              <a:rPr lang="ru-RU" dirty="0"/>
              <a:t>Люди начинают искать пути обхода санкций и запретов, чтобы сэкономить на высоких процентах из-за параллельного импорта и таможенных ограничений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0F48E4-70AE-2F8B-B91B-9DF1C58CD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60" y="3532000"/>
            <a:ext cx="7139035" cy="17801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FCBA7F-E6B4-4986-5BDB-9018E228E304}"/>
              </a:ext>
            </a:extLst>
          </p:cNvPr>
          <p:cNvSpPr txBox="1"/>
          <p:nvPr/>
        </p:nvSpPr>
        <p:spPr>
          <a:xfrm>
            <a:off x="1076960" y="5339541"/>
            <a:ext cx="100177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 графике динамика количества запросов одного из самых крупных сервисов по доставке товаров из иностранных государств</a:t>
            </a:r>
          </a:p>
          <a:p>
            <a:r>
              <a:rPr lang="ru-RU" dirty="0"/>
              <a:t>https://trends.google.com/trends/explore?date=today%205-y&amp;geo=RU&amp;q=бандеролька&amp;hl=ru</a:t>
            </a:r>
          </a:p>
        </p:txBody>
      </p:sp>
    </p:spTree>
    <p:extLst>
      <p:ext uri="{BB962C8B-B14F-4D97-AF65-F5344CB8AC3E}">
        <p14:creationId xmlns:p14="http://schemas.microsoft.com/office/powerpoint/2010/main" val="105931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E85BEF-471E-F1E2-F3D6-F2B4FAD26896}"/>
              </a:ext>
            </a:extLst>
          </p:cNvPr>
          <p:cNvSpPr txBox="1"/>
          <p:nvPr/>
        </p:nvSpPr>
        <p:spPr>
          <a:xfrm>
            <a:off x="518371" y="533710"/>
            <a:ext cx="610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Клиент </a:t>
            </a:r>
            <a:r>
              <a:rPr lang="en-US" sz="2000" b="1" dirty="0"/>
              <a:t>/ </a:t>
            </a:r>
            <a:r>
              <a:rPr lang="ru-RU" sz="2000" b="1" dirty="0"/>
              <a:t>проблема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473" y="0"/>
            <a:ext cx="2938527" cy="13961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92D98A-C2DD-115A-83C5-AB8B5FFE0FF3}"/>
              </a:ext>
            </a:extLst>
          </p:cNvPr>
          <p:cNvSpPr txBox="1"/>
          <p:nvPr/>
        </p:nvSpPr>
        <p:spPr>
          <a:xfrm>
            <a:off x="1056640" y="1284345"/>
            <a:ext cx="431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Клиенты</a:t>
            </a:r>
          </a:p>
          <a:p>
            <a:endParaRPr lang="ru-RU" dirty="0"/>
          </a:p>
          <a:p>
            <a:r>
              <a:rPr lang="ru-RU" dirty="0"/>
              <a:t>Люди молодого и среднего возраста, которые активно вовлечены в сферу технологий: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предприниматели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программисты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дизайнеры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операторы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блогеры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CEF7D-EF29-D92F-FA2E-7737BFA1F059}"/>
              </a:ext>
            </a:extLst>
          </p:cNvPr>
          <p:cNvSpPr txBox="1"/>
          <p:nvPr/>
        </p:nvSpPr>
        <p:spPr>
          <a:xfrm>
            <a:off x="5374640" y="1284345"/>
            <a:ext cx="431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Проблема</a:t>
            </a:r>
          </a:p>
          <a:p>
            <a:endParaRPr lang="ru-RU" dirty="0"/>
          </a:p>
          <a:p>
            <a:r>
              <a:rPr lang="ru-RU" dirty="0"/>
              <a:t>Граждане России испытывают трудности с покупкой электроники, особенно это сильно коснулось узкоспециализированных приборов и компонентов, которые реализуются в стране по неоправданно завышенным ценам.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F0C4E2-2428-E614-21A2-4C381CB65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874" y="4359400"/>
            <a:ext cx="2053046" cy="2143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95A1A1-E297-3EFF-33CF-C35515E88324}"/>
              </a:ext>
            </a:extLst>
          </p:cNvPr>
          <p:cNvSpPr txBox="1"/>
          <p:nvPr/>
        </p:nvSpPr>
        <p:spPr>
          <a:xfrm>
            <a:off x="8376920" y="4359400"/>
            <a:ext cx="28295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Опрос на mobile-review.com от 3 февраля 23 года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DC7B2C-A31C-23C7-DF70-67C3C51B3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46" y="4359400"/>
            <a:ext cx="3195575" cy="16656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16E294-BA4A-76D6-2838-42D4B1B9E45A}"/>
              </a:ext>
            </a:extLst>
          </p:cNvPr>
          <p:cNvSpPr txBox="1"/>
          <p:nvPr/>
        </p:nvSpPr>
        <p:spPr>
          <a:xfrm>
            <a:off x="4248821" y="4359400"/>
            <a:ext cx="176953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Средняя цена на ноутбуки</a:t>
            </a:r>
            <a:br>
              <a:rPr lang="ru-RU" dirty="0"/>
            </a:br>
            <a:r>
              <a:rPr lang="en-US" dirty="0"/>
              <a:t>https://www.itbestsellers.ru/problems/detail.php?ID=51047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85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4118C2-0D36-178C-FD02-9C16075D339F}"/>
              </a:ext>
            </a:extLst>
          </p:cNvPr>
          <p:cNvSpPr txBox="1"/>
          <p:nvPr/>
        </p:nvSpPr>
        <p:spPr>
          <a:xfrm>
            <a:off x="4783960" y="549562"/>
            <a:ext cx="3021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Наши конкуренты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4" y="0"/>
            <a:ext cx="2804155" cy="13325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C5918F-9111-71BF-31A0-1220E5BDE015}"/>
              </a:ext>
            </a:extLst>
          </p:cNvPr>
          <p:cNvSpPr txBox="1"/>
          <p:nvPr/>
        </p:nvSpPr>
        <p:spPr>
          <a:xfrm>
            <a:off x="1066800" y="1332553"/>
            <a:ext cx="325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СДЕК Шоппинг</a:t>
            </a:r>
          </a:p>
          <a:p>
            <a:r>
              <a:rPr lang="ru-RU" dirty="0" err="1"/>
              <a:t>Бандеролько</a:t>
            </a:r>
            <a:endParaRPr lang="ru-RU" dirty="0"/>
          </a:p>
          <a:p>
            <a:r>
              <a:rPr lang="ru-RU" dirty="0"/>
              <a:t>Озон Глобал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840C9C-BC03-690E-01E0-808AA7FF83A7}"/>
              </a:ext>
            </a:extLst>
          </p:cNvPr>
          <p:cNvSpPr txBox="1"/>
          <p:nvPr/>
        </p:nvSpPr>
        <p:spPr>
          <a:xfrm>
            <a:off x="3241870" y="1332553"/>
            <a:ext cx="61061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Уже существуют сервисы по доставке из заграницы. Но у них есть ряд весомых недостатков: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Высокая наценка (</a:t>
            </a:r>
            <a:r>
              <a:rPr lang="en-US" dirty="0"/>
              <a:t>~5000)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Долгая доставка (2-4 недели)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Риск потери товара (сложная логистика)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Сложная регистрация (оформление адреса)</a:t>
            </a:r>
          </a:p>
        </p:txBody>
      </p:sp>
      <p:pic>
        <p:nvPicPr>
          <p:cNvPr id="6" name="Picture 4" descr="СДЭК шоппинг – промокоды, скидки, купоны | Сентябрь 2023">
            <a:extLst>
              <a:ext uri="{FF2B5EF4-FFF2-40B4-BE49-F238E27FC236}">
                <a16:creationId xmlns:a16="http://schemas.microsoft.com/office/drawing/2014/main" id="{68FD8961-8A07-52EC-CAB5-82BDC8AE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4000" y="4028818"/>
            <a:ext cx="2520000" cy="11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Подарки для вас: нам 11 лет!">
            <a:extLst>
              <a:ext uri="{FF2B5EF4-FFF2-40B4-BE49-F238E27FC236}">
                <a16:creationId xmlns:a16="http://schemas.microsoft.com/office/drawing/2014/main" id="{2451340F-205A-E60F-EF85-AB8840DB5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000" y="4324010"/>
            <a:ext cx="2520000" cy="55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Ozon Global - YouTube">
            <a:extLst>
              <a:ext uri="{FF2B5EF4-FFF2-40B4-BE49-F238E27FC236}">
                <a16:creationId xmlns:a16="http://schemas.microsoft.com/office/drawing/2014/main" id="{D65767B6-5C8F-207B-4A02-23A04C23F3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26" b="23676"/>
          <a:stretch/>
        </p:blipFill>
        <p:spPr bwMode="auto">
          <a:xfrm>
            <a:off x="1158000" y="4026329"/>
            <a:ext cx="2520000" cy="115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968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749641-EB55-42DA-A885-5FD72B2B61A1}"/>
              </a:ext>
            </a:extLst>
          </p:cNvPr>
          <p:cNvSpPr txBox="1"/>
          <p:nvPr/>
        </p:nvSpPr>
        <p:spPr>
          <a:xfrm>
            <a:off x="2317619" y="1508412"/>
            <a:ext cx="3307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Почему мы?</a:t>
            </a:r>
            <a:endParaRPr lang="en-US" sz="2400" b="1" dirty="0"/>
          </a:p>
          <a:p>
            <a:pPr algn="ctr"/>
            <a:r>
              <a:rPr lang="ru-RU" sz="2400" b="1" dirty="0"/>
              <a:t>Наша уникальность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4" y="0"/>
            <a:ext cx="2804155" cy="13325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7E6226-F987-2218-B125-0A1ACAF16443}"/>
              </a:ext>
            </a:extLst>
          </p:cNvPr>
          <p:cNvSpPr txBox="1"/>
          <p:nvPr/>
        </p:nvSpPr>
        <p:spPr>
          <a:xfrm>
            <a:off x="1082040" y="2690336"/>
            <a:ext cx="3581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Проект позволяет связать потенциального покупателя с человеком, который находится временно за границей. Гражданин в отъезде может найти интересующий товар и привезти в страну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A401F1-487A-A2C9-0CF7-5086D5E18469}"/>
              </a:ext>
            </a:extLst>
          </p:cNvPr>
          <p:cNvSpPr txBox="1"/>
          <p:nvPr/>
        </p:nvSpPr>
        <p:spPr>
          <a:xfrm>
            <a:off x="6567067" y="1662405"/>
            <a:ext cx="492251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Клиент сервиса выбирает товар и вносит деньги на кошелек.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Исполнитель демонстрирует товар и его подлинность по видео.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Покупатель согласовывает покупку.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Исполнитель покупает товар за свои средства.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Исполнитель привозит товар.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Товар отправляется любым сервисом доставки.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Если товар соответствует изначальному, то клиент получает товар.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Исполнитель получает вознаграждение - процент от стоимости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Агрегатор удерживает комиссию.</a:t>
            </a:r>
          </a:p>
        </p:txBody>
      </p:sp>
    </p:spTree>
    <p:extLst>
      <p:ext uri="{BB962C8B-B14F-4D97-AF65-F5344CB8AC3E}">
        <p14:creationId xmlns:p14="http://schemas.microsoft.com/office/powerpoint/2010/main" val="2391719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B564EF-6A94-5E8F-21A0-50F4F1E1B141}"/>
              </a:ext>
            </a:extLst>
          </p:cNvPr>
          <p:cNvSpPr txBox="1"/>
          <p:nvPr/>
        </p:nvSpPr>
        <p:spPr>
          <a:xfrm>
            <a:off x="396236" y="402136"/>
            <a:ext cx="610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Бизнес-модель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4" y="0"/>
            <a:ext cx="2804155" cy="13325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C7E39C-B7B2-0029-4135-74E89B0FE60B}"/>
              </a:ext>
            </a:extLst>
          </p:cNvPr>
          <p:cNvSpPr txBox="1"/>
          <p:nvPr/>
        </p:nvSpPr>
        <p:spPr>
          <a:xfrm>
            <a:off x="1082040" y="1248678"/>
            <a:ext cx="610616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Проект будет извлекать прибыль из процента с удержанных денег</a:t>
            </a:r>
          </a:p>
          <a:p>
            <a:r>
              <a:rPr lang="ru-RU" dirty="0"/>
              <a:t>Комиссия будет плавающей. </a:t>
            </a:r>
            <a:br>
              <a:rPr lang="ru-RU" dirty="0"/>
            </a:br>
            <a:r>
              <a:rPr lang="ru-RU" dirty="0"/>
              <a:t>Она зависит от стоимости товара и сложности перевозки / покупки</a:t>
            </a:r>
          </a:p>
          <a:p>
            <a:r>
              <a:rPr lang="ru-RU" dirty="0"/>
              <a:t>Ориентировочная стоимость доставки для покупателя будет составлять </a:t>
            </a:r>
            <a:br>
              <a:rPr lang="ru-RU" dirty="0"/>
            </a:br>
            <a:r>
              <a:rPr lang="ru-RU" dirty="0"/>
              <a:t>от 2% до 5%. Средняя цена доставки будет составлять 2000-3000 тысячи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42839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B564EF-6A94-5E8F-21A0-50F4F1E1B141}"/>
              </a:ext>
            </a:extLst>
          </p:cNvPr>
          <p:cNvSpPr txBox="1"/>
          <p:nvPr/>
        </p:nvSpPr>
        <p:spPr>
          <a:xfrm>
            <a:off x="396236" y="402136"/>
            <a:ext cx="6106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Организационные и производственные параметры бизнеса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4" y="0"/>
            <a:ext cx="2804155" cy="13325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E30C66-EC72-2111-9206-B38A449E3205}"/>
              </a:ext>
            </a:extLst>
          </p:cNvPr>
          <p:cNvSpPr txBox="1"/>
          <p:nvPr/>
        </p:nvSpPr>
        <p:spPr>
          <a:xfrm>
            <a:off x="1082040" y="1248678"/>
            <a:ext cx="61061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Проект не подразумевает большого штата сотрудников. Необходимо будет создать хороший сайт и приложение с поддержкой для консультирования по вопросам провоза и оплаты, нужно будет оплачивать и поддерживать сервера. Все сотрудники могут работать из дома, офис как место постоянной работы не требуется</a:t>
            </a:r>
          </a:p>
        </p:txBody>
      </p:sp>
    </p:spTree>
    <p:extLst>
      <p:ext uri="{BB962C8B-B14F-4D97-AF65-F5344CB8AC3E}">
        <p14:creationId xmlns:p14="http://schemas.microsoft.com/office/powerpoint/2010/main" val="2678765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D26709-4797-B4A5-DAB6-F3EBDC8996A4}"/>
              </a:ext>
            </a:extLst>
          </p:cNvPr>
          <p:cNvSpPr txBox="1"/>
          <p:nvPr/>
        </p:nvSpPr>
        <p:spPr>
          <a:xfrm>
            <a:off x="378233" y="359228"/>
            <a:ext cx="61028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Инвестиции</a:t>
            </a:r>
            <a:r>
              <a:rPr lang="en-US" sz="2000" b="1" dirty="0"/>
              <a:t>/</a:t>
            </a:r>
            <a:r>
              <a:rPr lang="ru-RU" sz="2000" b="1" dirty="0"/>
              <a:t> финансы проекта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261" y="0"/>
            <a:ext cx="2495738" cy="1185991"/>
          </a:xfrm>
          <a:prstGeom prst="rect">
            <a:avLst/>
          </a:prstGeom>
        </p:spPr>
      </p:pic>
      <p:pic>
        <p:nvPicPr>
          <p:cNvPr id="2" name="Объект 5" descr="Изображение выглядит как текст, чек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D331D2B-7605-19F4-4994-A592FEC54CA6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3884"/>
            <a:ext cx="10515600" cy="26386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93DE7C-CE1A-A6C8-5EFD-0C49D6B1C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32520"/>
            <a:ext cx="10515599" cy="11152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EA8174-DC8F-CD98-35FA-D7BEDD302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5047787"/>
            <a:ext cx="10515598" cy="98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58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8FD16A-A449-AB53-ED39-83A22F4E6C2C}"/>
              </a:ext>
            </a:extLst>
          </p:cNvPr>
          <p:cNvSpPr txBox="1"/>
          <p:nvPr/>
        </p:nvSpPr>
        <p:spPr>
          <a:xfrm>
            <a:off x="518371" y="533710"/>
            <a:ext cx="610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Риски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261" y="0"/>
            <a:ext cx="2495738" cy="11859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0F625F-A07E-C7B4-D91A-A32E444CA93A}"/>
              </a:ext>
            </a:extLst>
          </p:cNvPr>
          <p:cNvSpPr txBox="1"/>
          <p:nvPr/>
        </p:nvSpPr>
        <p:spPr>
          <a:xfrm>
            <a:off x="1016000" y="2418080"/>
            <a:ext cx="6583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Основные риски вызваны тем, что для полноценной работы сервиса необходимо большое и стабильное количество клиентов. В первое время возможен простой из-за того, что сайт не сможет набрать сразу критическую массу пользователей, однако положительный опыт заказа приведет к тому, что популярность сервиса будет активно распространятся с помощью «сарафанного радио».</a:t>
            </a:r>
          </a:p>
          <a:p>
            <a:r>
              <a:rPr lang="ru-RU" dirty="0"/>
              <a:t>При правильной и общиной рекламной компании риски получится свести к минимуму</a:t>
            </a:r>
          </a:p>
        </p:txBody>
      </p:sp>
    </p:spTree>
    <p:extLst>
      <p:ext uri="{BB962C8B-B14F-4D97-AF65-F5344CB8AC3E}">
        <p14:creationId xmlns:p14="http://schemas.microsoft.com/office/powerpoint/2010/main" val="307825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BA743F-B45A-9E24-4AFC-879B34DEEAD1}"/>
              </a:ext>
            </a:extLst>
          </p:cNvPr>
          <p:cNvSpPr txBox="1"/>
          <p:nvPr/>
        </p:nvSpPr>
        <p:spPr>
          <a:xfrm>
            <a:off x="523240" y="399534"/>
            <a:ext cx="610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Команда и контакты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261" y="0"/>
            <a:ext cx="2495738" cy="1185991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D04029F6-EFF4-55CF-10B0-1BBD56115A40}"/>
              </a:ext>
            </a:extLst>
          </p:cNvPr>
          <p:cNvSpPr>
            <a:spLocks noGrp="1"/>
          </p:cNvSpPr>
          <p:nvPr/>
        </p:nvSpPr>
        <p:spPr>
          <a:xfrm>
            <a:off x="786726" y="3866199"/>
            <a:ext cx="3442547" cy="20336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u-RU" sz="1800" dirty="0"/>
              <a:t>Спикер, генератор идей, мастер презентаций, студент СЗИУ РАНХиГС, ФЭФ, </a:t>
            </a:r>
            <a:br>
              <a:rPr lang="ru-RU" sz="1800" dirty="0"/>
            </a:br>
            <a:r>
              <a:rPr lang="ru-RU" sz="1800" dirty="0"/>
              <a:t>менеджмент, 3 курс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https://t.me/zhuravlev_yuri</a:t>
            </a:r>
            <a:endParaRPr lang="ru-RU" sz="1800" dirty="0"/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CA7C39-383D-5917-86A2-6072404871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51" t="20702" r="19302" b="26763"/>
          <a:stretch/>
        </p:blipFill>
        <p:spPr>
          <a:xfrm>
            <a:off x="1428000" y="1383492"/>
            <a:ext cx="2160000" cy="2160000"/>
          </a:xfrm>
          <a:prstGeom prst="ellipse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8F9C6B-9C61-4D4C-A67D-B00E0CDF1D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50" b="35900"/>
          <a:stretch/>
        </p:blipFill>
        <p:spPr>
          <a:xfrm>
            <a:off x="5016000" y="1287312"/>
            <a:ext cx="2160000" cy="2160000"/>
          </a:xfrm>
          <a:prstGeom prst="ellipse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2485E506-A2DC-30ED-7264-C626BA399D8F}"/>
              </a:ext>
            </a:extLst>
          </p:cNvPr>
          <p:cNvSpPr txBox="1">
            <a:spLocks/>
          </p:cNvSpPr>
          <p:nvPr/>
        </p:nvSpPr>
        <p:spPr>
          <a:xfrm>
            <a:off x="4375200" y="3866199"/>
            <a:ext cx="3441600" cy="2033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000"/>
              </a:spcBef>
            </a:pPr>
            <a:r>
              <a:rPr lang="ru-RU" sz="1700" dirty="0"/>
              <a:t>Продакт-менеджер, менеджер, генератор идей, студент СЗИУ РАНХиГС, ФЭФ, </a:t>
            </a:r>
            <a:br>
              <a:rPr lang="ru-RU" sz="1700" dirty="0"/>
            </a:br>
            <a:r>
              <a:rPr lang="ru-RU" sz="1700" dirty="0"/>
              <a:t>менеджмент, 3 курс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D6A9DC7D-285C-90E3-15F7-71C6541B95AD}"/>
              </a:ext>
            </a:extLst>
          </p:cNvPr>
          <p:cNvSpPr txBox="1">
            <a:spLocks/>
          </p:cNvSpPr>
          <p:nvPr/>
        </p:nvSpPr>
        <p:spPr>
          <a:xfrm>
            <a:off x="7975461" y="3448010"/>
            <a:ext cx="3441600" cy="2159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700" dirty="0"/>
              <a:t>Проектный наставник </a:t>
            </a:r>
          </a:p>
          <a:p>
            <a:pPr indent="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700" dirty="0"/>
              <a:t>Директор проекта Центра развития профессиональных компетенций "Карьера" </a:t>
            </a:r>
            <a:br>
              <a:rPr lang="ru-RU" sz="1700" dirty="0"/>
            </a:br>
            <a:r>
              <a:rPr lang="ru-RU" sz="1700" dirty="0"/>
              <a:t>Преподаватель кафедры бизнес-информатики СЗИУ РАНХиГС.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33726C-8882-4D14-E24C-F5A9F44CB0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991" t="10154" r="38640" b="58056"/>
          <a:stretch/>
        </p:blipFill>
        <p:spPr>
          <a:xfrm>
            <a:off x="8604000" y="1283227"/>
            <a:ext cx="216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33113108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409</TotalTime>
  <Words>550</Words>
  <Application>Microsoft Office PowerPoint</Application>
  <PresentationFormat>Широкоэкранный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Сектор</vt:lpstr>
      <vt:lpstr>На Горбу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«Startupheroes»</dc:title>
  <dc:creator>Людмила Ельшова</dc:creator>
  <cp:lastModifiedBy>Журавлев Юрий Дмитриевич</cp:lastModifiedBy>
  <cp:revision>24</cp:revision>
  <dcterms:created xsi:type="dcterms:W3CDTF">2022-11-25T08:19:29Z</dcterms:created>
  <dcterms:modified xsi:type="dcterms:W3CDTF">2023-11-23T09:13:41Z</dcterms:modified>
</cp:coreProperties>
</file>