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70" r:id="rId8"/>
    <p:sldId id="262" r:id="rId9"/>
    <p:sldId id="264" r:id="rId10"/>
    <p:sldId id="271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442" y="29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4894320444455209E-2"/>
          <c:y val="0.26359454775342289"/>
          <c:w val="0.89384184520627363"/>
          <c:h val="0.54446280176709183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Статистика по возрасту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18-25</c:v>
                </c:pt>
                <c:pt idx="1">
                  <c:v>26-35</c:v>
                </c:pt>
                <c:pt idx="2">
                  <c:v>36-45</c:v>
                </c:pt>
                <c:pt idx="3">
                  <c:v>46+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</c:v>
                </c:pt>
                <c:pt idx="1">
                  <c:v>30</c:v>
                </c:pt>
                <c:pt idx="2">
                  <c:v>25</c:v>
                </c:pt>
                <c:pt idx="3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FF-4CF2-9506-E8E842D932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43892943"/>
        <c:axId val="1243891279"/>
      </c:lineChart>
      <c:catAx>
        <c:axId val="12438929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3891279"/>
        <c:crosses val="autoZero"/>
        <c:auto val="1"/>
        <c:lblAlgn val="ctr"/>
        <c:lblOffset val="100"/>
        <c:noMultiLvlLbl val="0"/>
      </c:catAx>
      <c:valAx>
        <c:axId val="1243891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38929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452767154004033"/>
          <c:y val="0.9004188026727189"/>
          <c:w val="0.54733085149062355"/>
          <c:h val="8.50054600979294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9651856673990273E-2"/>
          <c:y val="0.20792509662781514"/>
          <c:w val="0.88302931257402739"/>
          <c:h val="0.474464554520032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Статистика по происхождению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Тверская область</c:v>
                </c:pt>
                <c:pt idx="1">
                  <c:v>Москва и МО</c:v>
                </c:pt>
                <c:pt idx="2">
                  <c:v>Другие регионы РФ</c:v>
                </c:pt>
                <c:pt idx="3">
                  <c:v>Иностранные туристы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70</c:v>
                </c:pt>
                <c:pt idx="1">
                  <c:v>20</c:v>
                </c:pt>
                <c:pt idx="2">
                  <c:v>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54-4C8E-B276-19EAAC578B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105338927"/>
        <c:axId val="1105339343"/>
      </c:barChart>
      <c:catAx>
        <c:axId val="1105338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05339343"/>
        <c:crosses val="autoZero"/>
        <c:auto val="1"/>
        <c:lblAlgn val="ctr"/>
        <c:lblOffset val="100"/>
        <c:noMultiLvlLbl val="0"/>
      </c:catAx>
      <c:valAx>
        <c:axId val="11053393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05338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296367121454597"/>
          <c:y val="0.90569666343759792"/>
          <c:w val="0.62589008524142342"/>
          <c:h val="9.43034505738079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7374477559032498"/>
          <c:y val="0.14612500479099608"/>
          <c:w val="0.31182434120713587"/>
          <c:h val="0.5017679714960158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Статистика по интересам</c:v>
                </c:pt>
              </c:strCache>
            </c:strRef>
          </c:tx>
          <c:explosion val="4"/>
          <c:dPt>
            <c:idx val="0"/>
            <c:bubble3D val="0"/>
            <c:explosion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DA4-4F20-8CB5-DC4156AD332B}"/>
              </c:ext>
            </c:extLst>
          </c:dPt>
          <c:dPt>
            <c:idx val="1"/>
            <c:bubble3D val="0"/>
            <c:explosion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DA4-4F20-8CB5-DC4156AD332B}"/>
              </c:ext>
            </c:extLst>
          </c:dPt>
          <c:dPt>
            <c:idx val="2"/>
            <c:bubble3D val="0"/>
            <c:explosion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4DA4-4F20-8CB5-DC4156AD332B}"/>
              </c:ext>
            </c:extLst>
          </c:dPt>
          <c:dPt>
            <c:idx val="3"/>
            <c:bubble3D val="0"/>
            <c:explosion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DA4-4F20-8CB5-DC4156AD332B}"/>
              </c:ext>
            </c:extLst>
          </c:dPt>
          <c:dPt>
            <c:idx val="4"/>
            <c:bubble3D val="0"/>
            <c:explosion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4DA4-4F20-8CB5-DC4156AD332B}"/>
              </c:ext>
            </c:extLst>
          </c:dPt>
          <c:dPt>
            <c:idx val="5"/>
            <c:bubble3D val="0"/>
            <c:explosion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DA4-4F20-8CB5-DC4156AD332B}"/>
              </c:ext>
            </c:extLst>
          </c:dPt>
          <c:cat>
            <c:strRef>
              <c:f>Лист1!$A$2:$A$7</c:f>
              <c:strCache>
                <c:ptCount val="6"/>
                <c:pt idx="0">
                  <c:v>Пешие походы</c:v>
                </c:pt>
                <c:pt idx="1">
                  <c:v>Велосипедные прогулки</c:v>
                </c:pt>
                <c:pt idx="2">
                  <c:v>Фотография</c:v>
                </c:pt>
                <c:pt idx="3">
                  <c:v>История и культура</c:v>
                </c:pt>
                <c:pt idx="4">
                  <c:v>Рыбалка</c:v>
                </c:pt>
                <c:pt idx="5">
                  <c:v>Грибы и ягоды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24</c:v>
                </c:pt>
                <c:pt idx="1">
                  <c:v>17</c:v>
                </c:pt>
                <c:pt idx="2">
                  <c:v>14</c:v>
                </c:pt>
                <c:pt idx="3">
                  <c:v>20</c:v>
                </c:pt>
                <c:pt idx="4">
                  <c:v>10.5</c:v>
                </c:pt>
                <c:pt idx="5">
                  <c:v>14.5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A4-4F20-8CB5-DC4156AD33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E39-FB55-4532-95C9-F0BCBDB064D6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F2C-A83D-4759-8760-7130A9C3B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812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E39-FB55-4532-95C9-F0BCBDB064D6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F2C-A83D-4759-8760-7130A9C3B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449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E39-FB55-4532-95C9-F0BCBDB064D6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F2C-A83D-4759-8760-7130A9C3B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002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E39-FB55-4532-95C9-F0BCBDB064D6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F2C-A83D-4759-8760-7130A9C3B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49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E39-FB55-4532-95C9-F0BCBDB064D6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F2C-A83D-4759-8760-7130A9C3B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957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E39-FB55-4532-95C9-F0BCBDB064D6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F2C-A83D-4759-8760-7130A9C3B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776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E39-FB55-4532-95C9-F0BCBDB064D6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F2C-A83D-4759-8760-7130A9C3B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759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E39-FB55-4532-95C9-F0BCBDB064D6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F2C-A83D-4759-8760-7130A9C3B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410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E39-FB55-4532-95C9-F0BCBDB064D6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F2C-A83D-4759-8760-7130A9C3B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396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E39-FB55-4532-95C9-F0BCBDB064D6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F2C-A83D-4759-8760-7130A9C3B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372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E39-FB55-4532-95C9-F0BCBDB064D6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F2C-A83D-4759-8760-7130A9C3BBA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9188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E39-FB55-4532-95C9-F0BCBDB064D6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F2C-A83D-4759-8760-7130A9C3B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581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E39-FB55-4532-95C9-F0BCBDB064D6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F2C-A83D-4759-8760-7130A9C3BBA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25138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E39-FB55-4532-95C9-F0BCBDB064D6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F2C-A83D-4759-8760-7130A9C3B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457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E39-FB55-4532-95C9-F0BCBDB064D6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F2C-A83D-4759-8760-7130A9C3B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498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2E39-FB55-4532-95C9-F0BCBDB064D6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F2C-A83D-4759-8760-7130A9C3B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380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12E39-FB55-4532-95C9-F0BCBDB064D6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5883F2C-A83D-4759-8760-7130A9C3B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951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7488" y="3140968"/>
            <a:ext cx="7488832" cy="2304256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Федеральное государственное бюджетное образовательное учреждение высшего образования «Тверской государственный университет»</a:t>
            </a:r>
          </a:p>
          <a:p>
            <a:pPr algn="ctr"/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Инициативная разработка</a:t>
            </a:r>
          </a:p>
          <a:p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Google Shape;60;p14">
            <a:extLst>
              <a:ext uri="{FF2B5EF4-FFF2-40B4-BE49-F238E27FC236}">
                <a16:creationId xmlns:a16="http://schemas.microsoft.com/office/drawing/2014/main" id="{C4B44049-A89A-4A56-8A1B-8F52A2B32543}"/>
              </a:ext>
            </a:extLst>
          </p:cNvPr>
          <p:cNvSpPr txBox="1">
            <a:spLocks/>
          </p:cNvSpPr>
          <p:nvPr/>
        </p:nvSpPr>
        <p:spPr>
          <a:xfrm>
            <a:off x="731404" y="404664"/>
            <a:ext cx="9001000" cy="237626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rmAutofit fontScale="975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sz="4000" dirty="0" err="1">
                <a:solidFill>
                  <a:schemeClr val="accent1">
                    <a:lumMod val="75000"/>
                  </a:schemeClr>
                </a:solidFill>
              </a:rPr>
              <a:t>ЭкоТурТверь</a:t>
            </a:r>
            <a:r>
              <a:rPr lang="ru-RU" sz="4000" dirty="0">
                <a:solidFill>
                  <a:schemeClr val="accent1">
                    <a:lumMod val="75000"/>
                  </a:schemeClr>
                </a:solidFill>
              </a:rPr>
              <a:t>+</a:t>
            </a:r>
          </a:p>
          <a:p>
            <a:pPr algn="ctr">
              <a:spcBef>
                <a:spcPts val="0"/>
              </a:spcBef>
            </a:pPr>
            <a:r>
              <a:rPr lang="ru-RU" sz="4000" dirty="0">
                <a:solidFill>
                  <a:schemeClr val="accent1">
                    <a:lumMod val="75000"/>
                  </a:schemeClr>
                </a:solidFill>
              </a:rPr>
              <a:t>Промежуточные результаты </a:t>
            </a:r>
            <a:br>
              <a:rPr lang="ru-RU" sz="4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000" dirty="0">
                <a:solidFill>
                  <a:schemeClr val="accent1">
                    <a:lumMod val="75000"/>
                  </a:schemeClr>
                </a:solidFill>
              </a:rPr>
              <a:t>этапа «Разработка»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7448" y="561082"/>
            <a:ext cx="7002842" cy="65916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Пользователь и его проблема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11424" y="1279848"/>
            <a:ext cx="864096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2000" i="1" u="sng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Наш пользователь: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2000" i="1" u="sng" dirty="0">
              <a:solidFill>
                <a:schemeClr val="accent3">
                  <a:lumMod val="50000"/>
                </a:schemeClr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Эко-активисты,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желающие провести время за своими увлечениями (рыбалка, кемпинг)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Пожилые люди,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желающие отдохнуть в тихом и уединённом месте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Семьи,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нацеленные на организацию досуга детей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2000" i="1" u="sng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Проблемы: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Недостаточная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информация у пользователей о готовых туристических маршрутах и местах для отдыха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Отсутствие ресурса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с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полной, актуальной и единой информацией об активностях, сопряжённых с местами для туризма.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Самостоятельное планирование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отдыха для многих затруднительно, так как занимает очень много времени и не гарантирует качественный результат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440" y="548680"/>
            <a:ext cx="8596668" cy="660400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Решение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67408" y="1319206"/>
            <a:ext cx="9577064" cy="5010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Сайт, включающий в себя:</a:t>
            </a:r>
          </a:p>
          <a:p>
            <a:pPr marL="457200" indent="-457200"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Виртуальную карту-навигатор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с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экоотелями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, фермами и прочими местами для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экотуристов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457200" indent="-457200"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Подробную информацию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о мероприятиях, местах, их удалённость от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экоотелей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, включённую в базу данных.</a:t>
            </a:r>
          </a:p>
          <a:p>
            <a:pPr marL="457200" indent="-457200"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Разработанный отдельно для каждого сегмента целевой аудитории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дизайн и приоритетный контент сайта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с возможностью более детальной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фильтрации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для упрощения поиска.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6629" y="535300"/>
            <a:ext cx="8229600" cy="1219200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Пользовательский сценарий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E9CB13F-FDC8-4527-9E43-4A6FE5C33B3A}"/>
              </a:ext>
            </a:extLst>
          </p:cNvPr>
          <p:cNvSpPr/>
          <p:nvPr/>
        </p:nvSpPr>
        <p:spPr>
          <a:xfrm>
            <a:off x="880743" y="1754500"/>
            <a:ext cx="1872208" cy="100470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Регистрация пользователя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04873AF-F9A8-4A9C-80EC-89E9A23459AF}"/>
              </a:ext>
            </a:extLst>
          </p:cNvPr>
          <p:cNvSpPr/>
          <p:nvPr/>
        </p:nvSpPr>
        <p:spPr>
          <a:xfrm>
            <a:off x="3662617" y="1754500"/>
            <a:ext cx="1872208" cy="100470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Выбор подходящей категории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57F38D6-A217-4914-8717-88B54D8840EC}"/>
              </a:ext>
            </a:extLst>
          </p:cNvPr>
          <p:cNvSpPr/>
          <p:nvPr/>
        </p:nvSpPr>
        <p:spPr>
          <a:xfrm>
            <a:off x="6657176" y="1754500"/>
            <a:ext cx="2088232" cy="100470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Переход на главную страницу сайта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B00BE4A3-F1BD-4E06-9BBF-6EFB37FEFBB2}"/>
              </a:ext>
            </a:extLst>
          </p:cNvPr>
          <p:cNvCxnSpPr>
            <a:cxnSpLocks/>
            <a:stCxn id="4" idx="3"/>
            <a:endCxn id="7" idx="1"/>
          </p:cNvCxnSpPr>
          <p:nvPr/>
        </p:nvCxnSpPr>
        <p:spPr>
          <a:xfrm>
            <a:off x="2752951" y="2256852"/>
            <a:ext cx="9096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67B34E2E-FBB7-4E9F-9183-57594FEF3474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5534825" y="2256852"/>
            <a:ext cx="11223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919B4A8E-139F-4BA5-BC76-750876D45356}"/>
              </a:ext>
            </a:extLst>
          </p:cNvPr>
          <p:cNvSpPr/>
          <p:nvPr/>
        </p:nvSpPr>
        <p:spPr>
          <a:xfrm>
            <a:off x="6456040" y="3347125"/>
            <a:ext cx="2520280" cy="100470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Поиск нужного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экоотеля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(поисковик + фильтр)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62189585-2E30-4812-808D-CE0F4B5EAB16}"/>
              </a:ext>
            </a:extLst>
          </p:cNvPr>
          <p:cNvCxnSpPr>
            <a:stCxn id="8" idx="2"/>
            <a:endCxn id="16" idx="0"/>
          </p:cNvCxnSpPr>
          <p:nvPr/>
        </p:nvCxnSpPr>
        <p:spPr>
          <a:xfrm>
            <a:off x="7701292" y="2759204"/>
            <a:ext cx="14888" cy="5879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D41C979F-921E-4B84-9FE0-2348B7E30962}"/>
              </a:ext>
            </a:extLst>
          </p:cNvPr>
          <p:cNvSpPr/>
          <p:nvPr/>
        </p:nvSpPr>
        <p:spPr>
          <a:xfrm>
            <a:off x="2645954" y="3268121"/>
            <a:ext cx="2905744" cy="116271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Получение информации об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экоотеле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, обзор ближайших мест и мероприятий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8834DE76-2353-4988-B318-B1468FD2A625}"/>
              </a:ext>
            </a:extLst>
          </p:cNvPr>
          <p:cNvCxnSpPr>
            <a:cxnSpLocks/>
            <a:stCxn id="16" idx="1"/>
            <a:endCxn id="19" idx="3"/>
          </p:cNvCxnSpPr>
          <p:nvPr/>
        </p:nvCxnSpPr>
        <p:spPr>
          <a:xfrm flipH="1">
            <a:off x="5551698" y="3849477"/>
            <a:ext cx="90434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179974C7-CF09-472C-BB3A-1F358DE61CF3}"/>
              </a:ext>
            </a:extLst>
          </p:cNvPr>
          <p:cNvSpPr/>
          <p:nvPr/>
        </p:nvSpPr>
        <p:spPr>
          <a:xfrm>
            <a:off x="2956223" y="4939751"/>
            <a:ext cx="2285206" cy="116271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Выбор </a:t>
            </a:r>
            <a:r>
              <a:rPr lang="ru-RU" dirty="0" err="1"/>
              <a:t>экоотеля</a:t>
            </a:r>
            <a:r>
              <a:rPr lang="ru-RU" dirty="0"/>
              <a:t> и успешное планирование отдыха</a:t>
            </a: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8E405B3D-DB69-4A2F-A8C0-1A9CC67E71BA}"/>
              </a:ext>
            </a:extLst>
          </p:cNvPr>
          <p:cNvCxnSpPr>
            <a:cxnSpLocks/>
            <a:stCxn id="19" idx="2"/>
            <a:endCxn id="24" idx="0"/>
          </p:cNvCxnSpPr>
          <p:nvPr/>
        </p:nvCxnSpPr>
        <p:spPr>
          <a:xfrm>
            <a:off x="4098826" y="4430834"/>
            <a:ext cx="0" cy="5089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9112" y="471586"/>
            <a:ext cx="8229600" cy="684312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Что мы имеем сейчас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1424" y="1476954"/>
            <a:ext cx="90833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Документация об общих положениях (устав команды, распределение обязанностей и ролей)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Система отчётности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 (Backlog,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канбан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-доска, протоколы встреч и шаблоны отчётов)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Анализ нормативно-правовой базы, научных публикаций, целевой аудитории, и конкурентов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Концептуальная модель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Бизнес-модель и финансово-экономическое обоснование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Прототип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chemeClr val="accent3">
                    <a:lumMod val="50000"/>
                  </a:schemeClr>
                </a:solidFill>
              </a:rPr>
              <a:t>Brandbook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Маркетинговый план и контент-план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9092" name="AutoShape 4" descr="blob:https://web.telegram.org/27db2706-6ba0-4029-808a-483acd9e6527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Видео">
            <a:hlinkClick r:id="" action="ppaction://media"/>
            <a:extLst>
              <a:ext uri="{FF2B5EF4-FFF2-40B4-BE49-F238E27FC236}">
                <a16:creationId xmlns:a16="http://schemas.microsoft.com/office/drawing/2014/main" id="{10FB7756-6428-4631-9B32-4264AB101E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7334" y="764704"/>
            <a:ext cx="9883162" cy="576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51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Видео 2">
            <a:hlinkClick r:id="" action="ppaction://media"/>
            <a:extLst>
              <a:ext uri="{FF2B5EF4-FFF2-40B4-BE49-F238E27FC236}">
                <a16:creationId xmlns:a16="http://schemas.microsoft.com/office/drawing/2014/main" id="{4417EFD2-422E-49BB-AB95-6BB011EB82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57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400" y="620688"/>
            <a:ext cx="8596668" cy="1320800"/>
          </a:xfrm>
        </p:spPr>
        <p:txBody>
          <a:bodyPr>
            <a:normAutofit/>
          </a:bodyPr>
          <a:lstStyle/>
          <a:p>
            <a:r>
              <a:rPr lang="ru" dirty="0">
                <a:solidFill>
                  <a:schemeClr val="accent1">
                    <a:lumMod val="75000"/>
                  </a:schemeClr>
                </a:solidFill>
              </a:rPr>
              <a:t>Результаты пользовательского тестирования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59496" y="2060848"/>
            <a:ext cx="79928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После  2 тестирования сайт получил положительные отзывы за свою простоту и интуитивно понятный интерфейс.</a:t>
            </a:r>
          </a:p>
          <a:p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Пользователи отметили легкость поиска информации и удобство навигации.</a:t>
            </a:r>
          </a:p>
          <a:p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Визуальное оформление (фотографии, дизайн) было оценено как привлекательное и соответствующее тематике экотуризма.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5730" y="524065"/>
            <a:ext cx="2432600" cy="75714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Аналоги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8C10BE-5C90-4270-826C-8A22F1A905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426199"/>
            <a:ext cx="3311996" cy="55256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4CB6886-970F-40E0-A49B-61E6A049E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330" y="1112266"/>
            <a:ext cx="3281564" cy="118043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127EE1C-06EE-4D43-BE2E-9BC218775A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105" y="1240817"/>
            <a:ext cx="3134952" cy="92332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268924B-5E02-461C-A4B9-8D41795370B9}"/>
              </a:ext>
            </a:extLst>
          </p:cNvPr>
          <p:cNvSpPr txBox="1"/>
          <p:nvPr/>
        </p:nvSpPr>
        <p:spPr>
          <a:xfrm>
            <a:off x="479376" y="2363617"/>
            <a:ext cx="318895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Достоинства:</a:t>
            </a:r>
          </a:p>
          <a:p>
            <a:pPr marL="285750" indent="-28575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Возможность сравнения цен</a:t>
            </a:r>
          </a:p>
          <a:p>
            <a:pPr marL="285750" indent="-28575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Широкий функционал</a:t>
            </a:r>
          </a:p>
          <a:p>
            <a:pPr marL="285750" indent="-28575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Доверие и высокая узнаваемость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</a:pP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Недостатки:</a:t>
            </a:r>
          </a:p>
          <a:p>
            <a:pPr marL="285750" indent="-285750">
              <a:buClr>
                <a:schemeClr val="accent5">
                  <a:lumMod val="60000"/>
                  <a:lumOff val="40000"/>
                </a:schemeClr>
              </a:buClr>
              <a:buFont typeface="Trebuchet MS" panose="020B0603020202020204" pitchFamily="34" charset="0"/>
              <a:buChar char="×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Зависимость от партнёров</a:t>
            </a:r>
          </a:p>
          <a:p>
            <a:pPr marL="285750" indent="-285750">
              <a:buClr>
                <a:schemeClr val="accent5">
                  <a:lumMod val="60000"/>
                  <a:lumOff val="40000"/>
                </a:schemeClr>
              </a:buClr>
              <a:buFont typeface="Trebuchet MS" panose="020B0603020202020204" pitchFamily="34" charset="0"/>
              <a:buChar char="×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Необходимость обновления алгоритмов</a:t>
            </a:r>
          </a:p>
          <a:p>
            <a:pPr marL="285750" indent="-285750">
              <a:buClr>
                <a:schemeClr val="accent5">
                  <a:lumMod val="60000"/>
                  <a:lumOff val="40000"/>
                </a:schemeClr>
              </a:buClr>
              <a:buFont typeface="Trebuchet MS" panose="020B0603020202020204" pitchFamily="34" charset="0"/>
              <a:buChar char="×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Конкуренция с крупными игроками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562982-B951-4766-9D8D-7A0D0BA8F3C3}"/>
              </a:ext>
            </a:extLst>
          </p:cNvPr>
          <p:cNvSpPr txBox="1"/>
          <p:nvPr/>
        </p:nvSpPr>
        <p:spPr>
          <a:xfrm>
            <a:off x="3935761" y="2363617"/>
            <a:ext cx="30963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Достоинства:</a:t>
            </a:r>
          </a:p>
          <a:p>
            <a:pPr marL="285750" indent="-28575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Развитая система фильтрации</a:t>
            </a:r>
          </a:p>
          <a:p>
            <a:pPr marL="285750" indent="-28575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Высокая репутация</a:t>
            </a:r>
          </a:p>
          <a:p>
            <a:pPr marL="285750" indent="-28575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Удобный интерфейс</a:t>
            </a: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Недостатки:</a:t>
            </a:r>
          </a:p>
          <a:p>
            <a:pPr marL="285750" indent="-285750">
              <a:buClr>
                <a:schemeClr val="accent5">
                  <a:lumMod val="60000"/>
                  <a:lumOff val="40000"/>
                </a:schemeClr>
              </a:buClr>
              <a:buFont typeface="Trebuchet MS" panose="020B0603020202020204" pitchFamily="34" charset="0"/>
              <a:buChar char="×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Проблемы с персонализацией</a:t>
            </a:r>
          </a:p>
          <a:p>
            <a:pPr marL="285750" indent="-285750">
              <a:buClr>
                <a:schemeClr val="accent5">
                  <a:lumMod val="60000"/>
                  <a:lumOff val="40000"/>
                </a:schemeClr>
              </a:buClr>
              <a:buFont typeface="Trebuchet MS" panose="020B0603020202020204" pitchFamily="34" charset="0"/>
              <a:buChar char="×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Зависимость от качества предложений</a:t>
            </a:r>
          </a:p>
          <a:p>
            <a:pPr marL="285750" indent="-285750">
              <a:buClr>
                <a:schemeClr val="accent5">
                  <a:lumMod val="60000"/>
                  <a:lumOff val="40000"/>
                </a:schemeClr>
              </a:buClr>
              <a:buFont typeface="Trebuchet MS" panose="020B0603020202020204" pitchFamily="34" charset="0"/>
              <a:buChar char="×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Ограниченная гибкость с небольшими объектами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34D89A-A179-4331-9EAC-B5DAB433ABEF}"/>
              </a:ext>
            </a:extLst>
          </p:cNvPr>
          <p:cNvSpPr txBox="1"/>
          <p:nvPr/>
        </p:nvSpPr>
        <p:spPr>
          <a:xfrm>
            <a:off x="7032105" y="2363617"/>
            <a:ext cx="339457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Достоинства:</a:t>
            </a:r>
          </a:p>
          <a:p>
            <a:pPr marL="285750" indent="-28575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Разнообразие предложений</a:t>
            </a:r>
          </a:p>
          <a:p>
            <a:pPr marL="285750" indent="-28575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Простой интерфейс</a:t>
            </a:r>
          </a:p>
          <a:p>
            <a:pPr marL="285750" indent="-28575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Гибкость в работе с партнёрами</a:t>
            </a: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Недостатки:</a:t>
            </a:r>
          </a:p>
          <a:p>
            <a:pPr marL="285750" indent="-285750">
              <a:buClr>
                <a:schemeClr val="accent5">
                  <a:lumMod val="60000"/>
                  <a:lumOff val="40000"/>
                </a:schemeClr>
              </a:buClr>
              <a:buFont typeface="Trebuchet MS" panose="020B0603020202020204" pitchFamily="34" charset="0"/>
              <a:buChar char="×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Меньшая узнаваемость и интеграция с сервисами</a:t>
            </a:r>
          </a:p>
          <a:p>
            <a:pPr marL="285750" indent="-285750">
              <a:buClr>
                <a:schemeClr val="accent5">
                  <a:lumMod val="60000"/>
                  <a:lumOff val="40000"/>
                </a:schemeClr>
              </a:buClr>
              <a:buFont typeface="Trebuchet MS" panose="020B0603020202020204" pitchFamily="34" charset="0"/>
              <a:buChar char="×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Отсутствие гарантий</a:t>
            </a:r>
          </a:p>
          <a:p>
            <a:pPr marL="285750" indent="-285750">
              <a:buClr>
                <a:schemeClr val="accent5">
                  <a:lumMod val="60000"/>
                  <a:lumOff val="40000"/>
                </a:schemeClr>
              </a:buClr>
              <a:buFont typeface="Trebuchet MS" panose="020B0603020202020204" pitchFamily="34" charset="0"/>
              <a:buChar char="×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Возможные проблемы с качеством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A8C09-D034-4D22-82CC-484D6B99A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259" y="443250"/>
            <a:ext cx="1821583" cy="540553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Рынок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1801FAA3-FC5D-491D-8808-AC35FA7CD5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5072492"/>
              </p:ext>
            </p:extLst>
          </p:nvPr>
        </p:nvGraphicFramePr>
        <p:xfrm>
          <a:off x="478235" y="1124744"/>
          <a:ext cx="4282302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7E0188DE-D9B3-4476-85EB-566C6B8060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5855728"/>
              </p:ext>
            </p:extLst>
          </p:nvPr>
        </p:nvGraphicFramePr>
        <p:xfrm>
          <a:off x="5446788" y="3861048"/>
          <a:ext cx="4468954" cy="2484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1AB71D2E-CF6E-49B2-8CD2-DC8B989C456C}"/>
              </a:ext>
            </a:extLst>
          </p:cNvPr>
          <p:cNvSpPr txBox="1"/>
          <p:nvPr/>
        </p:nvSpPr>
        <p:spPr>
          <a:xfrm>
            <a:off x="478235" y="4218013"/>
            <a:ext cx="4968552" cy="1893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Количество установок приложений (за 1 год): 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8 000</a:t>
            </a:r>
            <a:br>
              <a:rPr lang="ru-RU" sz="16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• Активных пользователей (ежемесячно): 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4 000 </a:t>
            </a:r>
            <a:br>
              <a:rPr lang="ru-RU" sz="16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• Среднее время, проведенное в приложении активным пользователем в месяц: 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1 час 45 минут </a:t>
            </a:r>
          </a:p>
        </p:txBody>
      </p:sp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D18E01A8-80CB-46AF-8AE3-D1F2E2BC69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5787545"/>
              </p:ext>
            </p:extLst>
          </p:nvPr>
        </p:nvGraphicFramePr>
        <p:xfrm>
          <a:off x="4947189" y="539573"/>
          <a:ext cx="4968552" cy="3047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27585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5184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Структура издержек и бизнес-модель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39416" y="1490008"/>
            <a:ext cx="525658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00000"/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Проект будет зарабатывать на: </a:t>
            </a:r>
          </a:p>
          <a:p>
            <a:pPr indent="900000"/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рекламе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 (размещение рекламы на сайте)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подписке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(доступ пользователей к премиум-контенту)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партнёрских программах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(размещение партнёрских ссылок на сайте)</a:t>
            </a:r>
          </a:p>
          <a:p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  <a:p>
            <a:pPr indent="900000"/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Структура издержек: </a:t>
            </a:r>
          </a:p>
          <a:p>
            <a:pPr indent="900000"/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Стоимость серверов и хостинга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Обслуживание серверов и баз данных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Стоимость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</a:rPr>
              <a:t>API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 картографических сервисов</a:t>
            </a:r>
            <a:endParaRPr lang="ru-RU" sz="2000" dirty="0"/>
          </a:p>
          <a:p>
            <a:endParaRPr lang="ru-RU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044D7F-81A4-42E6-ADEC-55405B043159}"/>
              </a:ext>
            </a:extLst>
          </p:cNvPr>
          <p:cNvSpPr txBox="1"/>
          <p:nvPr/>
        </p:nvSpPr>
        <p:spPr>
          <a:xfrm>
            <a:off x="6258082" y="1484784"/>
            <a:ext cx="423040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900000"/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Наши  клиенты:</a:t>
            </a:r>
          </a:p>
          <a:p>
            <a:pPr indent="900000"/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Пожилые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</a:rPr>
              <a:t>,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 семьи и активисты.</a:t>
            </a:r>
          </a:p>
          <a:p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 (Сам сайт бесплатный)</a:t>
            </a:r>
          </a:p>
          <a:p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  <a:p>
            <a:pPr indent="900000"/>
            <a:r>
              <a:rPr lang="ru-RU" sz="2000" dirty="0"/>
              <a:t>Каналы распространения:</a:t>
            </a:r>
          </a:p>
          <a:p>
            <a:pPr indent="900000"/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Социальные сети + блоги и онлайн-сми о туризме и экологии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Туристические выставки, ярмарки и партнёрские программы с туристическими объектами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Контекстная реклама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2412" y="554802"/>
            <a:ext cx="2250314" cy="610958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Команда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4C36A9-414E-442D-94EB-AA70F19A8E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9606" t="29033" r="23905" b="50955"/>
          <a:stretch/>
        </p:blipFill>
        <p:spPr>
          <a:xfrm>
            <a:off x="957774" y="1580789"/>
            <a:ext cx="1893857" cy="19076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7C85247-22CB-4A1B-997D-E33F995EE3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2758" t="17117" r="3443" b="14661"/>
          <a:stretch/>
        </p:blipFill>
        <p:spPr>
          <a:xfrm>
            <a:off x="3503712" y="1528482"/>
            <a:ext cx="1750883" cy="19005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1EE719-3BF0-49B9-BF06-92155056FAC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r="-1280" b="20904"/>
          <a:stretch/>
        </p:blipFill>
        <p:spPr>
          <a:xfrm>
            <a:off x="5906676" y="1580789"/>
            <a:ext cx="1623689" cy="19072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45B9A25-9E14-471A-B95C-D2509220B1D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22523" t="9299" r="16583" b="49265"/>
          <a:stretch/>
        </p:blipFill>
        <p:spPr>
          <a:xfrm>
            <a:off x="8182446" y="1536753"/>
            <a:ext cx="1944216" cy="19553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896590" y="3626949"/>
            <a:ext cx="2016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Nunito"/>
                <a:sym typeface="Nunito"/>
              </a:rPr>
              <a:t>Анастасия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Nunito"/>
                <a:sym typeface="Nunito"/>
              </a:rPr>
              <a:t>Емельянцева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rebuchet MS" panose="020B0603020202020204" pitchFamily="34" charset="0"/>
              <a:ea typeface="Nunito"/>
              <a:cs typeface="Nunito"/>
              <a:sym typeface="Nunito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07045" y="3626949"/>
            <a:ext cx="1944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Nunito"/>
                <a:sym typeface="Nunito"/>
              </a:rPr>
              <a:t>Владислав Поляков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757359" y="3641460"/>
            <a:ext cx="1922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Nunito"/>
                <a:sym typeface="Nunito"/>
              </a:rPr>
              <a:t>Алёна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Nunito"/>
                <a:sym typeface="Nunito"/>
              </a:rPr>
              <a:t>Карыгина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rebuchet MS" panose="020B0603020202020204" pitchFamily="34" charset="0"/>
              <a:ea typeface="Nunito"/>
              <a:cs typeface="Nunito"/>
              <a:sym typeface="Nunito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408767" y="3626948"/>
            <a:ext cx="14915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Nunito"/>
                <a:sym typeface="Nunito"/>
              </a:rPr>
              <a:t>Владислав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Nunito"/>
                <a:sym typeface="Nunito"/>
              </a:rPr>
              <a:t>Кузьменко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rebuchet MS" panose="020B0603020202020204" pitchFamily="34" charset="0"/>
              <a:ea typeface="Nunito"/>
              <a:cs typeface="Nunito"/>
              <a:sym typeface="Nunito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68430" y="4377745"/>
            <a:ext cx="2664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Times New Roman" panose="02020603050405020304" pitchFamily="18" charset="0"/>
                <a:sym typeface="Nunito"/>
              </a:rPr>
              <a:t>Лидер команды,</a:t>
            </a:r>
          </a:p>
          <a:p>
            <a:pPr lvl="0" algn="ctr"/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Times New Roman" panose="02020603050405020304" pitchFamily="18" charset="0"/>
                <a:sym typeface="Nunito"/>
              </a:rPr>
              <a:t>дизайнер</a:t>
            </a:r>
          </a:p>
          <a:p>
            <a:pPr lvl="0" algn="ctr"/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Times New Roman" panose="02020603050405020304" pitchFamily="18" charset="0"/>
                <a:sym typeface="Nunito"/>
              </a:rPr>
              <a:t>студентка 1 курса ОРМ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Times New Roman" panose="02020603050405020304" pitchFamily="18" charset="0"/>
                <a:sym typeface="Nunito"/>
              </a:rPr>
              <a:t>ТвГУ</a:t>
            </a:r>
            <a:endParaRPr lang="ru-RU" i="1" dirty="0">
              <a:solidFill>
                <a:schemeClr val="accent3">
                  <a:lumMod val="50000"/>
                </a:schemeClr>
              </a:solidFill>
              <a:latin typeface="Trebuchet MS" panose="020B0603020202020204" pitchFamily="34" charset="0"/>
              <a:ea typeface="Nunito"/>
              <a:cs typeface="Times New Roman" panose="02020603050405020304" pitchFamily="18" charset="0"/>
              <a:sym typeface="Nunito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09862" y="4377745"/>
            <a:ext cx="1800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Times New Roman" panose="02020603050405020304" pitchFamily="18" charset="0"/>
                <a:sym typeface="Nunito"/>
              </a:rPr>
              <a:t>Аналитик,</a:t>
            </a:r>
          </a:p>
          <a:p>
            <a:pPr lvl="0" algn="ctr"/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Times New Roman" panose="02020603050405020304" pitchFamily="18" charset="0"/>
                <a:sym typeface="Nunito"/>
              </a:rPr>
              <a:t>студент 1 курса ОРМ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Times New Roman" panose="02020603050405020304" pitchFamily="18" charset="0"/>
                <a:sym typeface="Nunito"/>
              </a:rPr>
              <a:t>ТвГУ</a:t>
            </a:r>
            <a:endParaRPr lang="ru-RU" i="1" dirty="0">
              <a:solidFill>
                <a:schemeClr val="accent3">
                  <a:lumMod val="50000"/>
                </a:schemeClr>
              </a:solidFill>
              <a:latin typeface="Trebuchet MS" panose="020B0603020202020204" pitchFamily="34" charset="0"/>
              <a:ea typeface="Nunito"/>
              <a:cs typeface="Times New Roman" panose="02020603050405020304" pitchFamily="18" charset="0"/>
              <a:sym typeface="Nunito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51176" y="4276826"/>
            <a:ext cx="2134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Times New Roman" panose="02020603050405020304" pitchFamily="18" charset="0"/>
                <a:sym typeface="Nunito"/>
              </a:rPr>
              <a:t>Разработчик контента,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Times New Roman" panose="02020603050405020304" pitchFamily="18" charset="0"/>
                <a:sym typeface="Nunito"/>
              </a:rPr>
              <a:t>студенка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Times New Roman" panose="02020603050405020304" pitchFamily="18" charset="0"/>
                <a:sym typeface="Nunito"/>
              </a:rPr>
              <a:t> 1 курса ОРМ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Times New Roman" panose="02020603050405020304" pitchFamily="18" charset="0"/>
                <a:sym typeface="Nunito"/>
              </a:rPr>
              <a:t>ТвГУ</a:t>
            </a:r>
            <a:endParaRPr lang="ru-RU" i="1" dirty="0">
              <a:solidFill>
                <a:schemeClr val="accent3">
                  <a:lumMod val="50000"/>
                </a:schemeClr>
              </a:solidFill>
              <a:latin typeface="Trebuchet MS" panose="020B0603020202020204" pitchFamily="34" charset="0"/>
              <a:ea typeface="Nunito"/>
              <a:cs typeface="Times New Roman" panose="02020603050405020304" pitchFamily="18" charset="0"/>
              <a:sym typeface="Nunito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226978" y="4377745"/>
            <a:ext cx="17021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Times New Roman" panose="02020603050405020304" pitchFamily="18" charset="0"/>
                <a:sym typeface="Nunito"/>
              </a:rPr>
              <a:t>Маркетолог, студент 1 курса ОРМ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  <a:ea typeface="Nunito"/>
                <a:cs typeface="Times New Roman" panose="02020603050405020304" pitchFamily="18" charset="0"/>
                <a:sym typeface="Nunito"/>
              </a:rPr>
              <a:t>ТвГУ</a:t>
            </a:r>
            <a:endParaRPr lang="ru-RU" i="1" dirty="0">
              <a:solidFill>
                <a:schemeClr val="accent3">
                  <a:lumMod val="50000"/>
                </a:schemeClr>
              </a:solidFill>
              <a:latin typeface="Trebuchet MS" panose="020B0603020202020204" pitchFamily="34" charset="0"/>
              <a:ea typeface="Nunito"/>
              <a:cs typeface="Times New Roman" panose="02020603050405020304" pitchFamily="18" charset="0"/>
              <a:sym typeface="Nuni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9456" y="764704"/>
            <a:ext cx="4626578" cy="803176"/>
          </a:xfrm>
        </p:spPr>
        <p:txBody>
          <a:bodyPr/>
          <a:lstStyle/>
          <a:p>
            <a:r>
              <a:rPr lang="ru" dirty="0">
                <a:solidFill>
                  <a:schemeClr val="accent1">
                    <a:lumMod val="75000"/>
                  </a:schemeClr>
                </a:solidFill>
              </a:rPr>
              <a:t>Вопросы экспертам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7408" y="1484784"/>
            <a:ext cx="972108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Какие вы видите дополнительные способы заработка для нашего сайта?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Как можно ещё развивать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экотуризм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через наш сайт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,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помимо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экоотелей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и ферм?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Как сайт может способствовать привлечению внимания к малоизвестным природным объектам и поддержке их сохранения?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Какие риски и сложности вы видите при реализации проекта в регионе с учётом инфраструктуры и технологической грамотности населения?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Как оценить эффективность сайта в продвижении экотуризма и сохранении природного наследия Тверской области?</a:t>
            </a: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Какие можно найти дополнительные способы финансирования?</a:t>
            </a: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Как лучше организовать обратную связь с пользователями для постоянного улучшения функционала и контента?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803</TotalTime>
  <Words>645</Words>
  <Application>Microsoft Office PowerPoint</Application>
  <PresentationFormat>Широкоэкранный</PresentationFormat>
  <Paragraphs>125</Paragraphs>
  <Slides>13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Trebuchet MS</vt:lpstr>
      <vt:lpstr>Wingdings</vt:lpstr>
      <vt:lpstr>Wingdings 3</vt:lpstr>
      <vt:lpstr>Аспект</vt:lpstr>
      <vt:lpstr>Презентация PowerPoint</vt:lpstr>
      <vt:lpstr>Пользователь и его проблема</vt:lpstr>
      <vt:lpstr>Решение</vt:lpstr>
      <vt:lpstr>Пользовательский сценарий</vt:lpstr>
      <vt:lpstr>Что мы имеем сейчас </vt:lpstr>
      <vt:lpstr>Презентация PowerPoint</vt:lpstr>
      <vt:lpstr>Презентация PowerPoint</vt:lpstr>
      <vt:lpstr>Результаты пользовательского тестирования</vt:lpstr>
      <vt:lpstr>Аналоги </vt:lpstr>
      <vt:lpstr>Рынок</vt:lpstr>
      <vt:lpstr>Структура издержек и бизнес-модель</vt:lpstr>
      <vt:lpstr>Команда</vt:lpstr>
      <vt:lpstr>Вопросы экспертам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«ЭкоТурТверь+» (Разработка)</dc:title>
  <dc:creator>Владислав</dc:creator>
  <cp:lastModifiedBy>Анастасия Емельянцева</cp:lastModifiedBy>
  <cp:revision>43</cp:revision>
  <dcterms:created xsi:type="dcterms:W3CDTF">2025-05-17T20:06:34Z</dcterms:created>
  <dcterms:modified xsi:type="dcterms:W3CDTF">2025-05-30T03:51:54Z</dcterms:modified>
</cp:coreProperties>
</file>