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7" r:id="rId9"/>
    <p:sldId id="263" r:id="rId10"/>
  </p:sldIdLst>
  <p:sldSz cx="12193588" cy="6858000"/>
  <p:notesSz cx="6858000" cy="9144000"/>
  <p:defaultTextStyle>
    <a:defPPr>
      <a:defRPr lang="en-GB"/>
    </a:defPPr>
    <a:lvl1pPr algn="l" defTabSz="44958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58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58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58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58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/>
    <p:restoredTop sz="94673"/>
  </p:normalViewPr>
  <p:slideViewPr>
    <p:cSldViewPr showGuides="1">
      <p:cViewPr varScale="1">
        <p:scale>
          <a:sx n="104" d="100"/>
          <a:sy n="104" d="100"/>
        </p:scale>
        <p:origin x="834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/>
          <a:lstStyle/>
          <a:p>
            <a:pPr lvl="0"/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/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ru-RU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/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ru-RU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/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ru-RU" alt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/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AC182036-A9BE-8F4E-848A-7EEE8CE4AC71}" type="slidenum">
              <a:rPr lang="ru-RU" altLang="en-US"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55586EBF-A645-624A-9EB7-2E628F6BBC7F}" type="slidenum">
              <a:rPr lang="ru-RU" altLang="en-US"/>
              <a:t>1</a:t>
            </a:fld>
            <a:endParaRPr lang="ru-RU" altLang="en-US"/>
          </a:p>
        </p:txBody>
      </p:sp>
      <p:sp>
        <p:nvSpPr>
          <p:cNvPr id="112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818BB475-547D-6A46-B8B4-240D3FABA7C3}" type="slidenum">
              <a:rPr lang="ru-RU" altLang="en-US"/>
              <a:t>2</a:t>
            </a:fld>
            <a:endParaRPr lang="ru-RU" altLang="en-US"/>
          </a:p>
        </p:txBody>
      </p:sp>
      <p:sp>
        <p:nvSpPr>
          <p:cNvPr id="122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41FF2FD5-D837-F640-BDC1-50E76937C228}" type="slidenum">
              <a:rPr lang="ru-RU" altLang="en-US"/>
              <a:t>3</a:t>
            </a:fld>
            <a:endParaRPr lang="ru-RU" altLang="en-US"/>
          </a:p>
        </p:txBody>
      </p:sp>
      <p:sp>
        <p:nvSpPr>
          <p:cNvPr id="133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41FF2FD5-D837-F640-BDC1-50E76937C228}" type="slidenum">
              <a:rPr lang="ru-RU" altLang="en-US"/>
              <a:t>4</a:t>
            </a:fld>
            <a:endParaRPr lang="ru-RU" altLang="en-US"/>
          </a:p>
        </p:txBody>
      </p:sp>
      <p:sp>
        <p:nvSpPr>
          <p:cNvPr id="133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82797698-A5D9-7640-A216-864D807AD86D}" type="slidenum">
              <a:rPr lang="ru-RU" altLang="en-US"/>
              <a:t>5</a:t>
            </a:fld>
            <a:endParaRPr lang="ru-RU" altLang="en-US"/>
          </a:p>
        </p:txBody>
      </p:sp>
      <p:sp>
        <p:nvSpPr>
          <p:cNvPr id="143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EBC61CD7-5E5A-0548-AB10-208187F26F0D}" type="slidenum">
              <a:rPr lang="ru-RU" altLang="en-US"/>
              <a:t>6</a:t>
            </a:fld>
            <a:endParaRPr lang="ru-RU" altLang="en-US"/>
          </a:p>
        </p:txBody>
      </p:sp>
      <p:sp>
        <p:nvSpPr>
          <p:cNvPr id="153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E69CFEF6-1531-9442-B745-123A5370C87B}" type="slidenum">
              <a:rPr lang="ru-RU" altLang="en-US"/>
              <a:t>7</a:t>
            </a:fld>
            <a:endParaRPr lang="ru-RU" altLang="en-US"/>
          </a:p>
        </p:txBody>
      </p:sp>
      <p:sp>
        <p:nvSpPr>
          <p:cNvPr id="163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CA98D669-56F9-104F-A5A2-689A32FCFCD7}" type="slidenum">
              <a:rPr lang="ru-RU" altLang="en-US"/>
              <a:t>8</a:t>
            </a:fld>
            <a:endParaRPr lang="ru-RU" altLang="en-US"/>
          </a:p>
        </p:txBody>
      </p:sp>
      <p:sp>
        <p:nvSpPr>
          <p:cNvPr id="174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/>
        <p:txBody>
          <a:bodyPr/>
          <a:lstStyle/>
          <a:p>
            <a:fld id="{A01DCA76-D613-444C-8F7D-30FBCA5654BB}" type="slidenum">
              <a:rPr lang="ru-RU" altLang="en-US"/>
              <a:t>9</a:t>
            </a:fld>
            <a:endParaRPr lang="ru-RU" altLang="en-US"/>
          </a:p>
        </p:txBody>
      </p:sp>
      <p:sp>
        <p:nvSpPr>
          <p:cNvPr id="184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3A0D247-0827-604E-9A73-525312EF18A4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A6A806B-C110-574A-9334-4D8F0895791E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F12DCA5-AB67-FB4B-A116-85B891B4BD08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3602038"/>
            <a:ext cx="4492625" cy="1651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025" y="3602038"/>
            <a:ext cx="4494213" cy="1651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546FDD1-D755-6148-8C35-F35096C43319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09EC6A4-C039-E84F-A5FC-3241AB2CBAE2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489EF71-91ED-5349-BC14-ADBC7F46CE71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B25E653-CF5F-BD4C-857F-569A3729B9D6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6D78433-6B01-1849-9596-3B3D2AC7E302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9AD340F-DEC5-5A45-AB80-6579883A7D1D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5FC4E3-CAE0-624D-B791-5995A75695B9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78825" y="1122363"/>
            <a:ext cx="2284413" cy="41306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1122363"/>
            <a:ext cx="6702425" cy="41306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E4F64E3-A854-5349-B24D-CA6703DD9C35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39238" cy="23828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11095038" y="6415088"/>
            <a:ext cx="254000" cy="242887"/>
          </a:xfrm>
        </p:spPr>
        <p:txBody>
          <a:bodyPr/>
          <a:lstStyle>
            <a:lvl1pPr>
              <a:defRPr/>
            </a:lvl1pPr>
          </a:lstStyle>
          <a:p>
            <a:fld id="{0E17EBB6-3971-194B-BC29-1A3064DE3740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122363"/>
            <a:ext cx="9139238" cy="238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b" anchorCtr="0" compatLnSpc="1"/>
          <a:lstStyle/>
          <a:p>
            <a:pPr lvl="0"/>
            <a:r>
              <a:rPr lang="en-GB" altLang="en-US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3602038"/>
            <a:ext cx="9139238" cy="16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/>
          <a:lstStyle/>
          <a:p>
            <a:pPr lvl="0"/>
            <a:r>
              <a:rPr lang="en-GB" altLang="en-US"/>
              <a:t>Для правки структуры щелкните мышью</a:t>
            </a:r>
          </a:p>
          <a:p>
            <a:pPr lvl="1"/>
            <a:r>
              <a:rPr lang="en-GB" altLang="en-US"/>
              <a:t>Второй уровень структуры</a:t>
            </a:r>
          </a:p>
          <a:p>
            <a:pPr lvl="2"/>
            <a:r>
              <a:rPr lang="en-GB" altLang="en-US"/>
              <a:t>Третий уровень структуры</a:t>
            </a:r>
          </a:p>
          <a:p>
            <a:pPr lvl="3"/>
            <a:r>
              <a:rPr lang="en-GB" altLang="en-US"/>
              <a:t>Четвёртый уровень структуры</a:t>
            </a:r>
          </a:p>
          <a:p>
            <a:pPr lvl="4"/>
            <a:r>
              <a:rPr lang="en-GB" altLang="en-US"/>
              <a:t>Пятый уровень структуры</a:t>
            </a:r>
          </a:p>
          <a:p>
            <a:pPr lvl="4"/>
            <a:r>
              <a:rPr lang="en-GB" altLang="en-US"/>
              <a:t>Шестой уровень структуры</a:t>
            </a:r>
          </a:p>
          <a:p>
            <a:pPr lvl="4"/>
            <a:r>
              <a:rPr lang="en-GB" altLang="en-US"/>
              <a:t>Седьмой уровень структуры</a:t>
            </a:r>
          </a:p>
          <a:p>
            <a:pPr lvl="4"/>
            <a:r>
              <a:rPr lang="en-GB" altLang="en-US"/>
              <a:t>Восьмой уровень структуры</a:t>
            </a:r>
          </a:p>
          <a:p>
            <a:pPr lvl="4"/>
            <a:r>
              <a:rPr lang="en-GB" altLang="en-US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11095038" y="6415088"/>
            <a:ext cx="254000" cy="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/>
          <a:lstStyle>
            <a:lvl1pPr>
              <a:buClr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D88148B7-2801-5942-91F1-2BBD6BC0154D}" type="slidenum">
              <a:rPr lang="ru-RU" altLang="en-US"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2971800" indent="-22860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3429000" indent="-22860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3886200" indent="-228600" algn="l" defTabSz="44958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49580" rtl="0" fontAlgn="base" hangingPunct="0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580" rtl="0" fontAlgn="base" hangingPunct="0">
        <a:lnSpc>
          <a:spcPct val="92000"/>
        </a:lnSpc>
        <a:spcBef>
          <a:spcPct val="0"/>
        </a:spcBef>
        <a:spcAft>
          <a:spcPts val="114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580" rtl="0" fontAlgn="base" hangingPunct="0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580" rtl="0" fontAlgn="base" hangingPunct="0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580" rtl="0" fontAlgn="base" hangingPunct="0">
        <a:lnSpc>
          <a:spcPct val="92000"/>
        </a:lnSpc>
        <a:spcBef>
          <a:spcPct val="0"/>
        </a:spcBef>
        <a:spcAft>
          <a:spcPts val="29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102350" y="2344738"/>
            <a:ext cx="6121400" cy="4529137"/>
          </a:xfrm>
          <a:prstGeom prst="rect">
            <a:avLst/>
          </a:prstGeom>
          <a:solidFill>
            <a:srgbClr val="FFA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102350" y="0"/>
            <a:ext cx="6121400" cy="2344738"/>
          </a:xfrm>
          <a:prstGeom prst="rect">
            <a:avLst/>
          </a:prstGeom>
          <a:solidFill>
            <a:srgbClr val="9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100763" y="5359400"/>
            <a:ext cx="6121400" cy="1514475"/>
          </a:xfrm>
          <a:prstGeom prst="rect">
            <a:avLst/>
          </a:prstGeom>
          <a:solidFill>
            <a:srgbClr val="FF2F2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21828" y="476672"/>
            <a:ext cx="5199062" cy="5023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Library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buClrTx/>
              <a:buFontTx/>
              <a:buNone/>
            </a:pP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Камышов Данила</a:t>
            </a:r>
          </a:p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Шадаев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Антон</a:t>
            </a:r>
          </a:p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Волков Рафаэль</a:t>
            </a:r>
          </a:p>
          <a:p>
            <a:pPr algn="r">
              <a:lnSpc>
                <a:spcPct val="15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buClrTx/>
              <a:buFontTx/>
              <a:buNone/>
            </a:pPr>
            <a:endParaRPr lang="ru-RU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18563" y="0"/>
            <a:ext cx="3405187" cy="4275138"/>
          </a:xfrm>
          <a:prstGeom prst="rect">
            <a:avLst/>
          </a:prstGeom>
          <a:solidFill>
            <a:srgbClr val="FBB3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0" y="-9875838"/>
            <a:ext cx="4127500" cy="580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8818563" y="2349500"/>
            <a:ext cx="3403600" cy="4529138"/>
          </a:xfrm>
          <a:prstGeom prst="rect">
            <a:avLst/>
          </a:prstGeom>
          <a:solidFill>
            <a:srgbClr val="FBB3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63" y="2349500"/>
            <a:ext cx="3405187" cy="45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488" y="123825"/>
            <a:ext cx="2678112" cy="204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517525"/>
            <a:ext cx="22764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87363" y="942866"/>
            <a:ext cx="6518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Научно-техническое решение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768202" y="2219188"/>
            <a:ext cx="705802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(кому помогаем):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много источников медиа контента, но между ними нужно постоянно переключаться/</a:t>
            </a:r>
            <a:r>
              <a:rPr lang="ru-RU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логиниться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это уходит от 5 минут за раз и от 30 до 60 минут в день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удобное переключение между медиа пространствами на сайте или в мобильном приложении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Задействованные технологии: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рекомендательные системы на основе ИИ.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технология поиска и индексации на основе ИИ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кроссплатформенность</a:t>
            </a:r>
          </a:p>
          <a:p>
            <a:pPr>
              <a:lnSpc>
                <a:spcPct val="100000"/>
              </a:lnSpc>
              <a:buClrTx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 и видео кодеки</a:t>
            </a:r>
          </a:p>
          <a:p>
            <a:pPr marL="285750" indent="-285750">
              <a:lnSpc>
                <a:spcPct val="100000"/>
              </a:lnSpc>
              <a:buClrTx/>
              <a:buFontTx/>
              <a:buChar char="-"/>
            </a:pP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99" name="Group 3"/>
          <p:cNvGrpSpPr/>
          <p:nvPr/>
        </p:nvGrpSpPr>
        <p:grpSpPr bwMode="auto">
          <a:xfrm>
            <a:off x="-19050" y="6357938"/>
            <a:ext cx="536575" cy="501650"/>
            <a:chOff x="-12" y="4005"/>
            <a:chExt cx="338" cy="316"/>
          </a:xfrm>
        </p:grpSpPr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-12" y="4005"/>
              <a:ext cx="338" cy="316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12" y="4102"/>
              <a:ext cx="292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ru-RU" altLang="en-US" sz="1200">
                  <a:solidFill>
                    <a:srgbClr val="FFFFFF"/>
                  </a:solidFill>
                  <a:latin typeface="Gilroy-Bold" charset="0"/>
                </a:rPr>
                <a:t>2</a:t>
              </a:r>
            </a:p>
          </p:txBody>
        </p:sp>
      </p:grpSp>
      <p:grpSp>
        <p:nvGrpSpPr>
          <p:cNvPr id="4102" name="Group 6"/>
          <p:cNvGrpSpPr/>
          <p:nvPr/>
        </p:nvGrpSpPr>
        <p:grpSpPr bwMode="auto">
          <a:xfrm>
            <a:off x="0" y="692150"/>
            <a:ext cx="2619375" cy="92075"/>
            <a:chOff x="0" y="436"/>
            <a:chExt cx="1650" cy="58"/>
          </a:xfrm>
        </p:grpSpPr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0" y="436"/>
              <a:ext cx="812" cy="5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212" y="436"/>
              <a:ext cx="812" cy="5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424" y="436"/>
              <a:ext cx="812" cy="5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626" y="436"/>
              <a:ext cx="812" cy="5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838" y="436"/>
              <a:ext cx="812" cy="5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/>
          <p:cNvGrpSpPr/>
          <p:nvPr/>
        </p:nvGrpSpPr>
        <p:grpSpPr bwMode="auto">
          <a:xfrm>
            <a:off x="-19050" y="6357938"/>
            <a:ext cx="536575" cy="501650"/>
            <a:chOff x="-12" y="4005"/>
            <a:chExt cx="338" cy="316"/>
          </a:xfrm>
        </p:grpSpPr>
        <p:sp>
          <p:nvSpPr>
            <p:cNvPr id="5122" name="Rectangle 2"/>
            <p:cNvSpPr>
              <a:spLocks noChangeArrowheads="1"/>
            </p:cNvSpPr>
            <p:nvPr/>
          </p:nvSpPr>
          <p:spPr bwMode="auto">
            <a:xfrm>
              <a:off x="-12" y="4005"/>
              <a:ext cx="338" cy="316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12" y="4102"/>
              <a:ext cx="292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ru-RU" altLang="en-US" sz="1200">
                  <a:solidFill>
                    <a:srgbClr val="FFFFFF"/>
                  </a:solidFill>
                  <a:latin typeface="Gilroy-Bold" charset="0"/>
                </a:rPr>
                <a:t>3</a:t>
              </a:r>
            </a:p>
          </p:txBody>
        </p:sp>
      </p:grpSp>
      <p:grpSp>
        <p:nvGrpSpPr>
          <p:cNvPr id="5124" name="Group 4"/>
          <p:cNvGrpSpPr/>
          <p:nvPr/>
        </p:nvGrpSpPr>
        <p:grpSpPr bwMode="auto">
          <a:xfrm>
            <a:off x="0" y="692150"/>
            <a:ext cx="2619375" cy="92075"/>
            <a:chOff x="0" y="436"/>
            <a:chExt cx="1650" cy="5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0" y="436"/>
              <a:ext cx="812" cy="5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212" y="436"/>
              <a:ext cx="812" cy="5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424" y="436"/>
              <a:ext cx="812" cy="5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626" y="436"/>
              <a:ext cx="812" cy="5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838" y="436"/>
              <a:ext cx="812" cy="5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532245" y="2197893"/>
            <a:ext cx="11446842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стратегия - </a:t>
            </a:r>
            <a:r>
              <a:rPr lang="ru-RU" altLang="en-US" sz="2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подписочная модель</a:t>
            </a:r>
            <a:r>
              <a:rPr lang="ru-RU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различными </a:t>
            </a:r>
            <a:r>
              <a:rPr lang="ru-RU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привелегиями</a:t>
            </a: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функциональностью. 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аспекты: </a:t>
            </a: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r>
              <a:rPr lang="ru-RU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Пакеты подписок.</a:t>
            </a: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Базовый, стандартный, премиум.</a:t>
            </a: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r>
              <a:rPr lang="ru-RU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Расширенный контент для подписчиков. </a:t>
            </a: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качество, отсутствие рекламы. </a:t>
            </a: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r>
              <a:rPr lang="ru-RU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Бесплатная версия с рекламой.</a:t>
            </a: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r>
              <a:rPr lang="ru-RU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Гибкая отмена подписки.</a:t>
            </a: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r>
              <a:rPr lang="ru-RU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Партнерские программы </a:t>
            </a: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артистами и лейблами.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523875" y="941279"/>
            <a:ext cx="75891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Матрица продуктов.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/>
          <p:cNvGrpSpPr/>
          <p:nvPr/>
        </p:nvGrpSpPr>
        <p:grpSpPr bwMode="auto">
          <a:xfrm>
            <a:off x="-19050" y="6357938"/>
            <a:ext cx="536575" cy="501650"/>
            <a:chOff x="-12" y="4005"/>
            <a:chExt cx="338" cy="316"/>
          </a:xfrm>
        </p:grpSpPr>
        <p:sp>
          <p:nvSpPr>
            <p:cNvPr id="5122" name="Rectangle 2"/>
            <p:cNvSpPr>
              <a:spLocks noChangeArrowheads="1"/>
            </p:cNvSpPr>
            <p:nvPr/>
          </p:nvSpPr>
          <p:spPr bwMode="auto">
            <a:xfrm>
              <a:off x="-12" y="4005"/>
              <a:ext cx="338" cy="316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12" y="4102"/>
              <a:ext cx="292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ru-RU" altLang="en-US" sz="1200">
                  <a:solidFill>
                    <a:srgbClr val="FFFFFF"/>
                  </a:solidFill>
                  <a:latin typeface="Gilroy-Bold" charset="0"/>
                </a:rPr>
                <a:t>3</a:t>
              </a:r>
            </a:p>
          </p:txBody>
        </p:sp>
      </p:grpSp>
      <p:grpSp>
        <p:nvGrpSpPr>
          <p:cNvPr id="5124" name="Group 4"/>
          <p:cNvGrpSpPr/>
          <p:nvPr/>
        </p:nvGrpSpPr>
        <p:grpSpPr bwMode="auto">
          <a:xfrm>
            <a:off x="0" y="692150"/>
            <a:ext cx="2619375" cy="92075"/>
            <a:chOff x="0" y="436"/>
            <a:chExt cx="1650" cy="5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0" y="436"/>
              <a:ext cx="812" cy="5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212" y="436"/>
              <a:ext cx="812" cy="5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424" y="436"/>
              <a:ext cx="812" cy="5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626" y="436"/>
              <a:ext cx="812" cy="5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838" y="436"/>
              <a:ext cx="812" cy="5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517525" y="1560391"/>
            <a:ext cx="113748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предложение: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жизненного тонуса.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евангелисты-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блоггеры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ранние последователи (рокеры), массовый потребитель – активные граждане.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Продвижения и Сбыта: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цифровые платформы, социальные сети, рекламные кампании.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через сайт, чат-бот.</a:t>
            </a:r>
          </a:p>
          <a:p>
            <a:pPr>
              <a:lnSpc>
                <a:spcPct val="100000"/>
              </a:lnSpc>
              <a:buClrTx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рокеры, музыкальные организации.</a:t>
            </a:r>
          </a:p>
          <a:p>
            <a:pPr>
              <a:lnSpc>
                <a:spcPct val="100000"/>
              </a:lnSpc>
              <a:buClrTx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 и данные аналитики по аудитории</a:t>
            </a:r>
          </a:p>
          <a:p>
            <a:pPr>
              <a:lnSpc>
                <a:spcPct val="100000"/>
              </a:lnSpc>
              <a:buClrTx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виды деятельности: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медиа-контента и реклама</a:t>
            </a:r>
          </a:p>
          <a:p>
            <a:pPr>
              <a:lnSpc>
                <a:spcPct val="100000"/>
              </a:lnSpc>
              <a:buClrTx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годовая подписка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с авторами контента; реклама на бесплатных подписках.</a:t>
            </a:r>
          </a:p>
          <a:p>
            <a:pPr>
              <a:lnSpc>
                <a:spcPct val="100000"/>
              </a:lnSpc>
              <a:buClrTx/>
            </a:pP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покупка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авторских прав, аренда помещения, зарплата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отчисления, маркетинг.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463776" y="914060"/>
            <a:ext cx="6518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Group 1"/>
          <p:cNvGrpSpPr/>
          <p:nvPr/>
        </p:nvGrpSpPr>
        <p:grpSpPr bwMode="auto">
          <a:xfrm>
            <a:off x="0" y="692150"/>
            <a:ext cx="2619375" cy="92075"/>
            <a:chOff x="0" y="436"/>
            <a:chExt cx="1650" cy="58"/>
          </a:xfrm>
        </p:grpSpPr>
        <p:sp>
          <p:nvSpPr>
            <p:cNvPr id="6146" name="Rectangle 2"/>
            <p:cNvSpPr>
              <a:spLocks noChangeArrowheads="1"/>
            </p:cNvSpPr>
            <p:nvPr/>
          </p:nvSpPr>
          <p:spPr bwMode="auto">
            <a:xfrm>
              <a:off x="0" y="436"/>
              <a:ext cx="812" cy="5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7" name="Rectangle 3"/>
            <p:cNvSpPr>
              <a:spLocks noChangeArrowheads="1"/>
            </p:cNvSpPr>
            <p:nvPr/>
          </p:nvSpPr>
          <p:spPr bwMode="auto">
            <a:xfrm>
              <a:off x="212" y="436"/>
              <a:ext cx="812" cy="5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424" y="436"/>
              <a:ext cx="812" cy="5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626" y="436"/>
              <a:ext cx="812" cy="5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838" y="436"/>
              <a:ext cx="812" cy="5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88963" y="922229"/>
            <a:ext cx="93646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</a:t>
            </a:r>
          </a:p>
        </p:txBody>
      </p:sp>
      <p:grpSp>
        <p:nvGrpSpPr>
          <p:cNvPr id="6152" name="Group 8"/>
          <p:cNvGrpSpPr/>
          <p:nvPr/>
        </p:nvGrpSpPr>
        <p:grpSpPr bwMode="auto">
          <a:xfrm>
            <a:off x="-6350" y="6365875"/>
            <a:ext cx="536575" cy="501650"/>
            <a:chOff x="-4" y="4010"/>
            <a:chExt cx="338" cy="316"/>
          </a:xfrm>
        </p:grpSpPr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-4" y="4010"/>
              <a:ext cx="338" cy="316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>
              <a:off x="19" y="4107"/>
              <a:ext cx="292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ru-RU" altLang="en-US" sz="1200">
                  <a:solidFill>
                    <a:srgbClr val="FFFFFF"/>
                  </a:solidFill>
                  <a:latin typeface="Gilroy-Bold" charset="0"/>
                </a:rPr>
                <a:t>4</a:t>
              </a:r>
            </a:p>
          </p:txBody>
        </p:sp>
      </p:grpSp>
      <p:grpSp>
        <p:nvGrpSpPr>
          <p:cNvPr id="6155" name="Group 11"/>
          <p:cNvGrpSpPr/>
          <p:nvPr/>
        </p:nvGrpSpPr>
        <p:grpSpPr bwMode="auto">
          <a:xfrm>
            <a:off x="623888" y="1633538"/>
            <a:ext cx="10714038" cy="4391024"/>
            <a:chOff x="393" y="1029"/>
            <a:chExt cx="6749" cy="2766"/>
          </a:xfrm>
        </p:grpSpPr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393" y="1029"/>
              <a:ext cx="1123" cy="45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4032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11000"/>
                </a:lnSpc>
                <a:buClrTx/>
                <a:buFontTx/>
                <a:buNone/>
              </a:pPr>
              <a:r>
                <a:rPr lang="ru-RU" altLang="en-US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Конкурент</a:t>
              </a:r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1518" y="1029"/>
              <a:ext cx="1114" cy="45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4032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11000"/>
                </a:lnSpc>
                <a:buClrTx/>
                <a:buFontTx/>
                <a:buNone/>
              </a:pPr>
              <a:r>
                <a:rPr lang="ru-RU" altLang="en-US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Основной сегмент</a:t>
              </a:r>
            </a:p>
          </p:txBody>
        </p:sp>
        <p:sp>
          <p:nvSpPr>
            <p:cNvPr id="6158" name="Rectangle 14"/>
            <p:cNvSpPr>
              <a:spLocks noChangeArrowheads="1"/>
            </p:cNvSpPr>
            <p:nvPr/>
          </p:nvSpPr>
          <p:spPr bwMode="auto">
            <a:xfrm>
              <a:off x="2633" y="1029"/>
              <a:ext cx="1131" cy="45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43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en-US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Ценностное предложение</a:t>
              </a:r>
            </a:p>
          </p:txBody>
        </p:sp>
        <p:sp>
          <p:nvSpPr>
            <p:cNvPr id="6159" name="Rectangle 15"/>
            <p:cNvSpPr>
              <a:spLocks noChangeArrowheads="1"/>
            </p:cNvSpPr>
            <p:nvPr/>
          </p:nvSpPr>
          <p:spPr bwMode="auto">
            <a:xfrm>
              <a:off x="3737" y="1029"/>
              <a:ext cx="1123" cy="45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43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en-US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6160" name="Rectangle 16"/>
            <p:cNvSpPr>
              <a:spLocks noChangeArrowheads="1"/>
            </p:cNvSpPr>
            <p:nvPr/>
          </p:nvSpPr>
          <p:spPr bwMode="auto">
            <a:xfrm>
              <a:off x="4892" y="1029"/>
              <a:ext cx="1123" cy="45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43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en-US" sz="1600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6161" name="Rectangle 17"/>
            <p:cNvSpPr>
              <a:spLocks noChangeArrowheads="1"/>
            </p:cNvSpPr>
            <p:nvPr/>
          </p:nvSpPr>
          <p:spPr bwMode="auto">
            <a:xfrm>
              <a:off x="6017" y="1029"/>
              <a:ext cx="1123" cy="45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43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en-US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Цена</a:t>
              </a:r>
            </a:p>
          </p:txBody>
        </p:sp>
        <p:sp>
          <p:nvSpPr>
            <p:cNvPr id="6162" name="Rectangle 18"/>
            <p:cNvSpPr>
              <a:spLocks noChangeArrowheads="1"/>
            </p:cNvSpPr>
            <p:nvPr/>
          </p:nvSpPr>
          <p:spPr bwMode="auto">
            <a:xfrm>
              <a:off x="393" y="149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Кинопоиск</a:t>
              </a:r>
              <a:endPara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63" name="Rectangle 19"/>
            <p:cNvSpPr>
              <a:spLocks noChangeArrowheads="1"/>
            </p:cNvSpPr>
            <p:nvPr/>
          </p:nvSpPr>
          <p:spPr bwMode="auto">
            <a:xfrm>
              <a:off x="1518" y="1490"/>
              <a:ext cx="1114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Любители кино и сериалов</a:t>
              </a:r>
            </a:p>
          </p:txBody>
        </p:sp>
        <p:sp>
          <p:nvSpPr>
            <p:cNvPr id="6164" name="Rectangle 20"/>
            <p:cNvSpPr>
              <a:spLocks noChangeArrowheads="1"/>
            </p:cNvSpPr>
            <p:nvPr/>
          </p:nvSpPr>
          <p:spPr bwMode="auto">
            <a:xfrm>
              <a:off x="2633" y="1490"/>
              <a:ext cx="1131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доступа к различным фильмам и сериалам</a:t>
              </a:r>
            </a:p>
            <a:p>
              <a:pPr>
                <a:buClrTx/>
                <a:buFontTx/>
                <a:buNone/>
              </a:pPr>
              <a:endPara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65" name="Rectangle 21"/>
            <p:cNvSpPr>
              <a:spLocks noChangeArrowheads="1"/>
            </p:cNvSpPr>
            <p:nvPr/>
          </p:nvSpPr>
          <p:spPr bwMode="auto">
            <a:xfrm>
              <a:off x="3766" y="149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Удобный интерфейс</a:t>
              </a:r>
            </a:p>
          </p:txBody>
        </p:sp>
        <p:sp>
          <p:nvSpPr>
            <p:cNvPr id="6166" name="Rectangle 22"/>
            <p:cNvSpPr>
              <a:spLocks noChangeArrowheads="1"/>
            </p:cNvSpPr>
            <p:nvPr/>
          </p:nvSpPr>
          <p:spPr bwMode="auto">
            <a:xfrm>
              <a:off x="4892" y="149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Маленькая база данных фильмов</a:t>
              </a:r>
            </a:p>
          </p:txBody>
        </p:sp>
        <p:sp>
          <p:nvSpPr>
            <p:cNvPr id="6167" name="Rectangle 23"/>
            <p:cNvSpPr>
              <a:spLocks noChangeArrowheads="1"/>
            </p:cNvSpPr>
            <p:nvPr/>
          </p:nvSpPr>
          <p:spPr bwMode="auto">
            <a:xfrm>
              <a:off x="6017" y="149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Ежемес. подписка</a:t>
              </a:r>
            </a:p>
            <a:p>
              <a:pPr>
                <a:buClrTx/>
                <a:buFontTx/>
                <a:buNone/>
              </a:pPr>
              <a:endPara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68" name="Rectangle 24"/>
            <p:cNvSpPr>
              <a:spLocks noChangeArrowheads="1"/>
            </p:cNvSpPr>
            <p:nvPr/>
          </p:nvSpPr>
          <p:spPr bwMode="auto">
            <a:xfrm>
              <a:off x="393" y="195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Netflix</a:t>
              </a:r>
            </a:p>
          </p:txBody>
        </p:sp>
        <p:sp>
          <p:nvSpPr>
            <p:cNvPr id="6169" name="Rectangle 25"/>
            <p:cNvSpPr>
              <a:spLocks noChangeArrowheads="1"/>
            </p:cNvSpPr>
            <p:nvPr/>
          </p:nvSpPr>
          <p:spPr bwMode="auto">
            <a:xfrm>
              <a:off x="1518" y="1950"/>
              <a:ext cx="1114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Любители кино и сериалов</a:t>
              </a:r>
            </a:p>
          </p:txBody>
        </p:sp>
        <p:sp>
          <p:nvSpPr>
            <p:cNvPr id="6170" name="Rectangle 26"/>
            <p:cNvSpPr>
              <a:spLocks noChangeArrowheads="1"/>
            </p:cNvSpPr>
            <p:nvPr/>
          </p:nvSpPr>
          <p:spPr bwMode="auto">
            <a:xfrm>
              <a:off x="2633" y="1950"/>
              <a:ext cx="1131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доступа к различным фильмам и сериалам</a:t>
              </a:r>
            </a:p>
          </p:txBody>
        </p:sp>
        <p:sp>
          <p:nvSpPr>
            <p:cNvPr id="6171" name="Rectangle 27"/>
            <p:cNvSpPr>
              <a:spLocks noChangeArrowheads="1"/>
            </p:cNvSpPr>
            <p:nvPr/>
          </p:nvSpPr>
          <p:spPr bwMode="auto">
            <a:xfrm>
              <a:off x="3766" y="195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Широкий выбор контента</a:t>
              </a:r>
            </a:p>
          </p:txBody>
        </p:sp>
        <p:sp>
          <p:nvSpPr>
            <p:cNvPr id="6172" name="Rectangle 28"/>
            <p:cNvSpPr>
              <a:spLocks noChangeArrowheads="1"/>
            </p:cNvSpPr>
            <p:nvPr/>
          </p:nvSpPr>
          <p:spPr bwMode="auto">
            <a:xfrm>
              <a:off x="4892" y="195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Зависимость фильмов от лицензионных соглашений</a:t>
              </a:r>
            </a:p>
          </p:txBody>
        </p:sp>
        <p:sp>
          <p:nvSpPr>
            <p:cNvPr id="6173" name="Rectangle 29"/>
            <p:cNvSpPr>
              <a:spLocks noChangeArrowheads="1"/>
            </p:cNvSpPr>
            <p:nvPr/>
          </p:nvSpPr>
          <p:spPr bwMode="auto">
            <a:xfrm>
              <a:off x="6017" y="1950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Ежемес. подписка</a:t>
              </a:r>
            </a:p>
          </p:txBody>
        </p:sp>
        <p:sp>
          <p:nvSpPr>
            <p:cNvPr id="6174" name="Rectangle 30"/>
            <p:cNvSpPr>
              <a:spLocks noChangeArrowheads="1"/>
            </p:cNvSpPr>
            <p:nvPr/>
          </p:nvSpPr>
          <p:spPr bwMode="auto">
            <a:xfrm>
              <a:off x="393" y="2411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Spotify</a:t>
              </a:r>
            </a:p>
          </p:txBody>
        </p:sp>
        <p:sp>
          <p:nvSpPr>
            <p:cNvPr id="6175" name="Rectangle 31"/>
            <p:cNvSpPr>
              <a:spLocks noChangeArrowheads="1"/>
            </p:cNvSpPr>
            <p:nvPr/>
          </p:nvSpPr>
          <p:spPr bwMode="auto">
            <a:xfrm>
              <a:off x="1518" y="2411"/>
              <a:ext cx="1114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Поклонники разнообразной музыки</a:t>
              </a:r>
            </a:p>
          </p:txBody>
        </p:sp>
        <p:sp>
          <p:nvSpPr>
            <p:cNvPr id="6176" name="Rectangle 32"/>
            <p:cNvSpPr>
              <a:spLocks noChangeArrowheads="1"/>
            </p:cNvSpPr>
            <p:nvPr/>
          </p:nvSpPr>
          <p:spPr bwMode="auto">
            <a:xfrm>
              <a:off x="2633" y="2411"/>
              <a:ext cx="1131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доступа к огромному каталогу музыки и подкастов</a:t>
              </a:r>
            </a:p>
            <a:p>
              <a:pPr>
                <a:buClrTx/>
                <a:buFontTx/>
                <a:buNone/>
              </a:pPr>
              <a:endPara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77" name="Rectangle 33"/>
            <p:cNvSpPr>
              <a:spLocks noChangeArrowheads="1"/>
            </p:cNvSpPr>
            <p:nvPr/>
          </p:nvSpPr>
          <p:spPr bwMode="auto">
            <a:xfrm>
              <a:off x="3766" y="2411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Широкий выбор музыки</a:t>
              </a:r>
            </a:p>
          </p:txBody>
        </p:sp>
        <p:sp>
          <p:nvSpPr>
            <p:cNvPr id="6178" name="Rectangle 34"/>
            <p:cNvSpPr>
              <a:spLocks noChangeArrowheads="1"/>
            </p:cNvSpPr>
            <p:nvPr/>
          </p:nvSpPr>
          <p:spPr bwMode="auto">
            <a:xfrm>
              <a:off x="4892" y="2411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Высокое потребление данных</a:t>
              </a:r>
            </a:p>
          </p:txBody>
        </p:sp>
        <p:sp>
          <p:nvSpPr>
            <p:cNvPr id="6179" name="Rectangle 35"/>
            <p:cNvSpPr>
              <a:spLocks noChangeArrowheads="1"/>
            </p:cNvSpPr>
            <p:nvPr/>
          </p:nvSpPr>
          <p:spPr bwMode="auto">
            <a:xfrm>
              <a:off x="6017" y="2411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Ежемес. подписка</a:t>
              </a:r>
            </a:p>
          </p:txBody>
        </p:sp>
        <p:sp>
          <p:nvSpPr>
            <p:cNvPr id="6180" name="Rectangle 36"/>
            <p:cNvSpPr>
              <a:spLocks noChangeArrowheads="1"/>
            </p:cNvSpPr>
            <p:nvPr/>
          </p:nvSpPr>
          <p:spPr bwMode="auto">
            <a:xfrm>
              <a:off x="393" y="2872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Яндекс Музыка</a:t>
              </a:r>
            </a:p>
          </p:txBody>
        </p:sp>
        <p:sp>
          <p:nvSpPr>
            <p:cNvPr id="6181" name="Rectangle 37"/>
            <p:cNvSpPr>
              <a:spLocks noChangeArrowheads="1"/>
            </p:cNvSpPr>
            <p:nvPr/>
          </p:nvSpPr>
          <p:spPr bwMode="auto">
            <a:xfrm>
              <a:off x="1518" y="2872"/>
              <a:ext cx="1114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Поклонники разнообразной музыки</a:t>
              </a:r>
            </a:p>
          </p:txBody>
        </p:sp>
        <p:sp>
          <p:nvSpPr>
            <p:cNvPr id="6182" name="Rectangle 38"/>
            <p:cNvSpPr>
              <a:spLocks noChangeArrowheads="1"/>
            </p:cNvSpPr>
            <p:nvPr/>
          </p:nvSpPr>
          <p:spPr bwMode="auto">
            <a:xfrm>
              <a:off x="2633" y="2872"/>
              <a:ext cx="1131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доступа к музыке и рекомендательным алгоритмам</a:t>
              </a:r>
            </a:p>
            <a:p>
              <a:pPr>
                <a:buClrTx/>
                <a:buFontTx/>
                <a:buNone/>
              </a:pPr>
              <a:endPara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83" name="Rectangle 39"/>
            <p:cNvSpPr>
              <a:spLocks noChangeArrowheads="1"/>
            </p:cNvSpPr>
            <p:nvPr/>
          </p:nvSpPr>
          <p:spPr bwMode="auto">
            <a:xfrm>
              <a:off x="3766" y="2872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Хорошие рекомендательные алгоритмы</a:t>
              </a:r>
            </a:p>
          </p:txBody>
        </p:sp>
        <p:sp>
          <p:nvSpPr>
            <p:cNvPr id="6184" name="Rectangle 40"/>
            <p:cNvSpPr>
              <a:spLocks noChangeArrowheads="1"/>
            </p:cNvSpPr>
            <p:nvPr/>
          </p:nvSpPr>
          <p:spPr bwMode="auto">
            <a:xfrm>
              <a:off x="4892" y="2872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Плохой поисковик</a:t>
              </a:r>
            </a:p>
          </p:txBody>
        </p:sp>
        <p:sp>
          <p:nvSpPr>
            <p:cNvPr id="6185" name="Rectangle 41"/>
            <p:cNvSpPr>
              <a:spLocks noChangeArrowheads="1"/>
            </p:cNvSpPr>
            <p:nvPr/>
          </p:nvSpPr>
          <p:spPr bwMode="auto">
            <a:xfrm>
              <a:off x="6017" y="2872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Ежемес. подписка</a:t>
              </a:r>
            </a:p>
          </p:txBody>
        </p:sp>
        <p:sp>
          <p:nvSpPr>
            <p:cNvPr id="6186" name="Rectangle 42"/>
            <p:cNvSpPr>
              <a:spLocks noChangeArrowheads="1"/>
            </p:cNvSpPr>
            <p:nvPr/>
          </p:nvSpPr>
          <p:spPr bwMode="auto">
            <a:xfrm>
              <a:off x="393" y="3334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Apple Music</a:t>
              </a:r>
            </a:p>
          </p:txBody>
        </p:sp>
        <p:sp>
          <p:nvSpPr>
            <p:cNvPr id="6187" name="Rectangle 43"/>
            <p:cNvSpPr>
              <a:spLocks noChangeArrowheads="1"/>
            </p:cNvSpPr>
            <p:nvPr/>
          </p:nvSpPr>
          <p:spPr bwMode="auto">
            <a:xfrm>
              <a:off x="1518" y="3334"/>
              <a:ext cx="1114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Поклонники разнообразной музыки</a:t>
              </a:r>
            </a:p>
          </p:txBody>
        </p:sp>
        <p:sp>
          <p:nvSpPr>
            <p:cNvPr id="6188" name="Rectangle 44"/>
            <p:cNvSpPr>
              <a:spLocks noChangeArrowheads="1"/>
            </p:cNvSpPr>
            <p:nvPr/>
          </p:nvSpPr>
          <p:spPr bwMode="auto">
            <a:xfrm>
              <a:off x="2633" y="3334"/>
              <a:ext cx="1131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доступа к музыке</a:t>
              </a:r>
            </a:p>
            <a:p>
              <a:pPr>
                <a:buClrTx/>
                <a:buFontTx/>
                <a:buNone/>
              </a:pPr>
              <a:endPara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89" name="Rectangle 45"/>
            <p:cNvSpPr>
              <a:spLocks noChangeArrowheads="1"/>
            </p:cNvSpPr>
            <p:nvPr/>
          </p:nvSpPr>
          <p:spPr bwMode="auto">
            <a:xfrm>
              <a:off x="3766" y="3334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Хорошее качество звука</a:t>
              </a:r>
            </a:p>
          </p:txBody>
        </p:sp>
        <p:sp>
          <p:nvSpPr>
            <p:cNvPr id="6190" name="Rectangle 46"/>
            <p:cNvSpPr>
              <a:spLocks noChangeArrowheads="1"/>
            </p:cNvSpPr>
            <p:nvPr/>
          </p:nvSpPr>
          <p:spPr bwMode="auto">
            <a:xfrm>
              <a:off x="4892" y="3334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544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95000"/>
                </a:lnSpc>
                <a:buClrTx/>
                <a:buFontTx/>
                <a:buNone/>
              </a:pPr>
              <a:r>
                <a:rPr lang="ru-RU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Сложный интерфейс</a:t>
              </a:r>
            </a:p>
          </p:txBody>
        </p:sp>
        <p:sp>
          <p:nvSpPr>
            <p:cNvPr id="6191" name="Rectangle 47"/>
            <p:cNvSpPr>
              <a:spLocks noChangeArrowheads="1"/>
            </p:cNvSpPr>
            <p:nvPr/>
          </p:nvSpPr>
          <p:spPr bwMode="auto">
            <a:xfrm>
              <a:off x="6017" y="3334"/>
              <a:ext cx="1123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0320" tIns="56160" rIns="40320" bIns="40320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ru-RU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Ежемес</a:t>
              </a:r>
              <a:r>
                <a:rPr lang="ru-RU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подписка</a:t>
              </a:r>
            </a:p>
          </p:txBody>
        </p:sp>
        <p:sp>
          <p:nvSpPr>
            <p:cNvPr id="6192" name="Line 48"/>
            <p:cNvSpPr>
              <a:spLocks noChangeShapeType="1"/>
            </p:cNvSpPr>
            <p:nvPr/>
          </p:nvSpPr>
          <p:spPr bwMode="auto">
            <a:xfrm>
              <a:off x="393" y="1029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3" name="Line 49"/>
            <p:cNvSpPr>
              <a:spLocks noChangeShapeType="1"/>
            </p:cNvSpPr>
            <p:nvPr/>
          </p:nvSpPr>
          <p:spPr bwMode="auto">
            <a:xfrm>
              <a:off x="1518" y="1029"/>
              <a:ext cx="1114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4" name="Line 50"/>
            <p:cNvSpPr>
              <a:spLocks noChangeShapeType="1"/>
            </p:cNvSpPr>
            <p:nvPr/>
          </p:nvSpPr>
          <p:spPr bwMode="auto">
            <a:xfrm>
              <a:off x="2633" y="1029"/>
              <a:ext cx="1131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5" name="Line 51"/>
            <p:cNvSpPr>
              <a:spLocks noChangeShapeType="1"/>
            </p:cNvSpPr>
            <p:nvPr/>
          </p:nvSpPr>
          <p:spPr bwMode="auto">
            <a:xfrm>
              <a:off x="3766" y="1029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6" name="Line 52"/>
            <p:cNvSpPr>
              <a:spLocks noChangeShapeType="1"/>
            </p:cNvSpPr>
            <p:nvPr/>
          </p:nvSpPr>
          <p:spPr bwMode="auto">
            <a:xfrm>
              <a:off x="4892" y="1029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7" name="Line 53"/>
            <p:cNvSpPr>
              <a:spLocks noChangeShapeType="1"/>
            </p:cNvSpPr>
            <p:nvPr/>
          </p:nvSpPr>
          <p:spPr bwMode="auto">
            <a:xfrm>
              <a:off x="6017" y="1029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8" name="Line 54"/>
            <p:cNvSpPr>
              <a:spLocks noChangeShapeType="1"/>
            </p:cNvSpPr>
            <p:nvPr/>
          </p:nvSpPr>
          <p:spPr bwMode="auto">
            <a:xfrm>
              <a:off x="393" y="1490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9" name="Line 55"/>
            <p:cNvSpPr>
              <a:spLocks noChangeShapeType="1"/>
            </p:cNvSpPr>
            <p:nvPr/>
          </p:nvSpPr>
          <p:spPr bwMode="auto">
            <a:xfrm>
              <a:off x="1518" y="1490"/>
              <a:ext cx="1114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0" name="Line 56"/>
            <p:cNvSpPr>
              <a:spLocks noChangeShapeType="1"/>
            </p:cNvSpPr>
            <p:nvPr/>
          </p:nvSpPr>
          <p:spPr bwMode="auto">
            <a:xfrm>
              <a:off x="2633" y="1490"/>
              <a:ext cx="1131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1" name="Line 57"/>
            <p:cNvSpPr>
              <a:spLocks noChangeShapeType="1"/>
            </p:cNvSpPr>
            <p:nvPr/>
          </p:nvSpPr>
          <p:spPr bwMode="auto">
            <a:xfrm>
              <a:off x="3766" y="1490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2" name="Line 58"/>
            <p:cNvSpPr>
              <a:spLocks noChangeShapeType="1"/>
            </p:cNvSpPr>
            <p:nvPr/>
          </p:nvSpPr>
          <p:spPr bwMode="auto">
            <a:xfrm>
              <a:off x="4892" y="1490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3" name="Line 59"/>
            <p:cNvSpPr>
              <a:spLocks noChangeShapeType="1"/>
            </p:cNvSpPr>
            <p:nvPr/>
          </p:nvSpPr>
          <p:spPr bwMode="auto">
            <a:xfrm>
              <a:off x="6017" y="1490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4" name="Line 60"/>
            <p:cNvSpPr>
              <a:spLocks noChangeShapeType="1"/>
            </p:cNvSpPr>
            <p:nvPr/>
          </p:nvSpPr>
          <p:spPr bwMode="auto">
            <a:xfrm>
              <a:off x="393" y="1950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5" name="Line 61"/>
            <p:cNvSpPr>
              <a:spLocks noChangeShapeType="1"/>
            </p:cNvSpPr>
            <p:nvPr/>
          </p:nvSpPr>
          <p:spPr bwMode="auto">
            <a:xfrm>
              <a:off x="1518" y="1950"/>
              <a:ext cx="1114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6" name="Line 62"/>
            <p:cNvSpPr>
              <a:spLocks noChangeShapeType="1"/>
            </p:cNvSpPr>
            <p:nvPr/>
          </p:nvSpPr>
          <p:spPr bwMode="auto">
            <a:xfrm>
              <a:off x="2633" y="1950"/>
              <a:ext cx="1131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7" name="Line 63"/>
            <p:cNvSpPr>
              <a:spLocks noChangeShapeType="1"/>
            </p:cNvSpPr>
            <p:nvPr/>
          </p:nvSpPr>
          <p:spPr bwMode="auto">
            <a:xfrm>
              <a:off x="3766" y="1950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8" name="Line 64"/>
            <p:cNvSpPr>
              <a:spLocks noChangeShapeType="1"/>
            </p:cNvSpPr>
            <p:nvPr/>
          </p:nvSpPr>
          <p:spPr bwMode="auto">
            <a:xfrm>
              <a:off x="4892" y="1950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9" name="Line 65"/>
            <p:cNvSpPr>
              <a:spLocks noChangeShapeType="1"/>
            </p:cNvSpPr>
            <p:nvPr/>
          </p:nvSpPr>
          <p:spPr bwMode="auto">
            <a:xfrm>
              <a:off x="6017" y="1950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0" name="Line 66"/>
            <p:cNvSpPr>
              <a:spLocks noChangeShapeType="1"/>
            </p:cNvSpPr>
            <p:nvPr/>
          </p:nvSpPr>
          <p:spPr bwMode="auto">
            <a:xfrm>
              <a:off x="393" y="2411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1" name="Line 67"/>
            <p:cNvSpPr>
              <a:spLocks noChangeShapeType="1"/>
            </p:cNvSpPr>
            <p:nvPr/>
          </p:nvSpPr>
          <p:spPr bwMode="auto">
            <a:xfrm>
              <a:off x="1518" y="2411"/>
              <a:ext cx="1114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2" name="Line 68"/>
            <p:cNvSpPr>
              <a:spLocks noChangeShapeType="1"/>
            </p:cNvSpPr>
            <p:nvPr/>
          </p:nvSpPr>
          <p:spPr bwMode="auto">
            <a:xfrm>
              <a:off x="2633" y="2411"/>
              <a:ext cx="1131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3" name="Line 69"/>
            <p:cNvSpPr>
              <a:spLocks noChangeShapeType="1"/>
            </p:cNvSpPr>
            <p:nvPr/>
          </p:nvSpPr>
          <p:spPr bwMode="auto">
            <a:xfrm>
              <a:off x="3766" y="2411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4" name="Line 70"/>
            <p:cNvSpPr>
              <a:spLocks noChangeShapeType="1"/>
            </p:cNvSpPr>
            <p:nvPr/>
          </p:nvSpPr>
          <p:spPr bwMode="auto">
            <a:xfrm>
              <a:off x="4892" y="2411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5" name="Line 71"/>
            <p:cNvSpPr>
              <a:spLocks noChangeShapeType="1"/>
            </p:cNvSpPr>
            <p:nvPr/>
          </p:nvSpPr>
          <p:spPr bwMode="auto">
            <a:xfrm>
              <a:off x="6017" y="2411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6" name="Line 72"/>
            <p:cNvSpPr>
              <a:spLocks noChangeShapeType="1"/>
            </p:cNvSpPr>
            <p:nvPr/>
          </p:nvSpPr>
          <p:spPr bwMode="auto">
            <a:xfrm>
              <a:off x="393" y="2872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7" name="Line 73"/>
            <p:cNvSpPr>
              <a:spLocks noChangeShapeType="1"/>
            </p:cNvSpPr>
            <p:nvPr/>
          </p:nvSpPr>
          <p:spPr bwMode="auto">
            <a:xfrm>
              <a:off x="1518" y="2872"/>
              <a:ext cx="1114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8" name="Line 74"/>
            <p:cNvSpPr>
              <a:spLocks noChangeShapeType="1"/>
            </p:cNvSpPr>
            <p:nvPr/>
          </p:nvSpPr>
          <p:spPr bwMode="auto">
            <a:xfrm>
              <a:off x="2633" y="2872"/>
              <a:ext cx="1131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9" name="Line 75"/>
            <p:cNvSpPr>
              <a:spLocks noChangeShapeType="1"/>
            </p:cNvSpPr>
            <p:nvPr/>
          </p:nvSpPr>
          <p:spPr bwMode="auto">
            <a:xfrm>
              <a:off x="3766" y="2872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0" name="Line 76"/>
            <p:cNvSpPr>
              <a:spLocks noChangeShapeType="1"/>
            </p:cNvSpPr>
            <p:nvPr/>
          </p:nvSpPr>
          <p:spPr bwMode="auto">
            <a:xfrm>
              <a:off x="4892" y="2872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1" name="Line 77"/>
            <p:cNvSpPr>
              <a:spLocks noChangeShapeType="1"/>
            </p:cNvSpPr>
            <p:nvPr/>
          </p:nvSpPr>
          <p:spPr bwMode="auto">
            <a:xfrm>
              <a:off x="6017" y="2872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2" name="Line 78"/>
            <p:cNvSpPr>
              <a:spLocks noChangeShapeType="1"/>
            </p:cNvSpPr>
            <p:nvPr/>
          </p:nvSpPr>
          <p:spPr bwMode="auto">
            <a:xfrm>
              <a:off x="393" y="3334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3" name="Line 79"/>
            <p:cNvSpPr>
              <a:spLocks noChangeShapeType="1"/>
            </p:cNvSpPr>
            <p:nvPr/>
          </p:nvSpPr>
          <p:spPr bwMode="auto">
            <a:xfrm>
              <a:off x="1518" y="3334"/>
              <a:ext cx="1114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4" name="Line 80"/>
            <p:cNvSpPr>
              <a:spLocks noChangeShapeType="1"/>
            </p:cNvSpPr>
            <p:nvPr/>
          </p:nvSpPr>
          <p:spPr bwMode="auto">
            <a:xfrm>
              <a:off x="2633" y="3334"/>
              <a:ext cx="1131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5" name="Line 81"/>
            <p:cNvSpPr>
              <a:spLocks noChangeShapeType="1"/>
            </p:cNvSpPr>
            <p:nvPr/>
          </p:nvSpPr>
          <p:spPr bwMode="auto">
            <a:xfrm>
              <a:off x="3766" y="3334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6" name="Line 82"/>
            <p:cNvSpPr>
              <a:spLocks noChangeShapeType="1"/>
            </p:cNvSpPr>
            <p:nvPr/>
          </p:nvSpPr>
          <p:spPr bwMode="auto">
            <a:xfrm>
              <a:off x="4892" y="3334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7" name="Line 83"/>
            <p:cNvSpPr>
              <a:spLocks noChangeShapeType="1"/>
            </p:cNvSpPr>
            <p:nvPr/>
          </p:nvSpPr>
          <p:spPr bwMode="auto">
            <a:xfrm>
              <a:off x="6017" y="3334"/>
              <a:ext cx="1123" cy="0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8" name="Line 84"/>
            <p:cNvSpPr>
              <a:spLocks noChangeShapeType="1"/>
            </p:cNvSpPr>
            <p:nvPr/>
          </p:nvSpPr>
          <p:spPr bwMode="auto">
            <a:xfrm>
              <a:off x="393" y="3795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9" name="Line 85"/>
            <p:cNvSpPr>
              <a:spLocks noChangeShapeType="1"/>
            </p:cNvSpPr>
            <p:nvPr/>
          </p:nvSpPr>
          <p:spPr bwMode="auto">
            <a:xfrm>
              <a:off x="1518" y="3795"/>
              <a:ext cx="1114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0" name="Line 86"/>
            <p:cNvSpPr>
              <a:spLocks noChangeShapeType="1"/>
            </p:cNvSpPr>
            <p:nvPr/>
          </p:nvSpPr>
          <p:spPr bwMode="auto">
            <a:xfrm>
              <a:off x="2633" y="3795"/>
              <a:ext cx="1131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1" name="Line 87"/>
            <p:cNvSpPr>
              <a:spLocks noChangeShapeType="1"/>
            </p:cNvSpPr>
            <p:nvPr/>
          </p:nvSpPr>
          <p:spPr bwMode="auto">
            <a:xfrm>
              <a:off x="3766" y="3795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2" name="Line 88"/>
            <p:cNvSpPr>
              <a:spLocks noChangeShapeType="1"/>
            </p:cNvSpPr>
            <p:nvPr/>
          </p:nvSpPr>
          <p:spPr bwMode="auto">
            <a:xfrm>
              <a:off x="4892" y="3795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3" name="Line 89"/>
            <p:cNvSpPr>
              <a:spLocks noChangeShapeType="1"/>
            </p:cNvSpPr>
            <p:nvPr/>
          </p:nvSpPr>
          <p:spPr bwMode="auto">
            <a:xfrm>
              <a:off x="6017" y="3795"/>
              <a:ext cx="1123" cy="0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4" name="Line 90"/>
            <p:cNvSpPr>
              <a:spLocks noChangeShapeType="1"/>
            </p:cNvSpPr>
            <p:nvPr/>
          </p:nvSpPr>
          <p:spPr bwMode="auto">
            <a:xfrm>
              <a:off x="393" y="1490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5" name="Line 91"/>
            <p:cNvSpPr>
              <a:spLocks noChangeShapeType="1"/>
            </p:cNvSpPr>
            <p:nvPr/>
          </p:nvSpPr>
          <p:spPr bwMode="auto">
            <a:xfrm>
              <a:off x="393" y="1950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6" name="Line 92"/>
            <p:cNvSpPr>
              <a:spLocks noChangeShapeType="1"/>
            </p:cNvSpPr>
            <p:nvPr/>
          </p:nvSpPr>
          <p:spPr bwMode="auto">
            <a:xfrm>
              <a:off x="393" y="2411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7" name="Line 93"/>
            <p:cNvSpPr>
              <a:spLocks noChangeShapeType="1"/>
            </p:cNvSpPr>
            <p:nvPr/>
          </p:nvSpPr>
          <p:spPr bwMode="auto">
            <a:xfrm>
              <a:off x="393" y="2872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8" name="Line 94"/>
            <p:cNvSpPr>
              <a:spLocks noChangeShapeType="1"/>
            </p:cNvSpPr>
            <p:nvPr/>
          </p:nvSpPr>
          <p:spPr bwMode="auto">
            <a:xfrm>
              <a:off x="393" y="3334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9" name="Line 95"/>
            <p:cNvSpPr>
              <a:spLocks noChangeShapeType="1"/>
            </p:cNvSpPr>
            <p:nvPr/>
          </p:nvSpPr>
          <p:spPr bwMode="auto">
            <a:xfrm>
              <a:off x="1518" y="1029"/>
              <a:ext cx="0" cy="459"/>
            </a:xfrm>
            <a:prstGeom prst="line">
              <a:avLst/>
            </a:prstGeom>
            <a:noFill/>
            <a:ln w="3744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0" name="Line 96"/>
            <p:cNvSpPr>
              <a:spLocks noChangeShapeType="1"/>
            </p:cNvSpPr>
            <p:nvPr/>
          </p:nvSpPr>
          <p:spPr bwMode="auto">
            <a:xfrm>
              <a:off x="1518" y="149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1" name="Line 97"/>
            <p:cNvSpPr>
              <a:spLocks noChangeShapeType="1"/>
            </p:cNvSpPr>
            <p:nvPr/>
          </p:nvSpPr>
          <p:spPr bwMode="auto">
            <a:xfrm>
              <a:off x="1518" y="195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2" name="Line 98"/>
            <p:cNvSpPr>
              <a:spLocks noChangeShapeType="1"/>
            </p:cNvSpPr>
            <p:nvPr/>
          </p:nvSpPr>
          <p:spPr bwMode="auto">
            <a:xfrm>
              <a:off x="1518" y="2411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3" name="Line 99"/>
            <p:cNvSpPr>
              <a:spLocks noChangeShapeType="1"/>
            </p:cNvSpPr>
            <p:nvPr/>
          </p:nvSpPr>
          <p:spPr bwMode="auto">
            <a:xfrm>
              <a:off x="1518" y="2872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4" name="Line 100"/>
            <p:cNvSpPr>
              <a:spLocks noChangeShapeType="1"/>
            </p:cNvSpPr>
            <p:nvPr/>
          </p:nvSpPr>
          <p:spPr bwMode="auto">
            <a:xfrm>
              <a:off x="1518" y="3334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5" name="Line 101"/>
            <p:cNvSpPr>
              <a:spLocks noChangeShapeType="1"/>
            </p:cNvSpPr>
            <p:nvPr/>
          </p:nvSpPr>
          <p:spPr bwMode="auto">
            <a:xfrm>
              <a:off x="2633" y="1029"/>
              <a:ext cx="0" cy="459"/>
            </a:xfrm>
            <a:prstGeom prst="line">
              <a:avLst/>
            </a:prstGeom>
            <a:noFill/>
            <a:ln w="3744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6" name="Line 102"/>
            <p:cNvSpPr>
              <a:spLocks noChangeShapeType="1"/>
            </p:cNvSpPr>
            <p:nvPr/>
          </p:nvSpPr>
          <p:spPr bwMode="auto">
            <a:xfrm>
              <a:off x="2633" y="149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" name="Line 103"/>
            <p:cNvSpPr>
              <a:spLocks noChangeShapeType="1"/>
            </p:cNvSpPr>
            <p:nvPr/>
          </p:nvSpPr>
          <p:spPr bwMode="auto">
            <a:xfrm>
              <a:off x="2633" y="195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" name="Line 104"/>
            <p:cNvSpPr>
              <a:spLocks noChangeShapeType="1"/>
            </p:cNvSpPr>
            <p:nvPr/>
          </p:nvSpPr>
          <p:spPr bwMode="auto">
            <a:xfrm>
              <a:off x="2633" y="2411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9" name="Line 105"/>
            <p:cNvSpPr>
              <a:spLocks noChangeShapeType="1"/>
            </p:cNvSpPr>
            <p:nvPr/>
          </p:nvSpPr>
          <p:spPr bwMode="auto">
            <a:xfrm>
              <a:off x="2633" y="2872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0" name="Line 106"/>
            <p:cNvSpPr>
              <a:spLocks noChangeShapeType="1"/>
            </p:cNvSpPr>
            <p:nvPr/>
          </p:nvSpPr>
          <p:spPr bwMode="auto">
            <a:xfrm>
              <a:off x="2633" y="3334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1" name="Line 107"/>
            <p:cNvSpPr>
              <a:spLocks noChangeShapeType="1"/>
            </p:cNvSpPr>
            <p:nvPr/>
          </p:nvSpPr>
          <p:spPr bwMode="auto">
            <a:xfrm>
              <a:off x="3766" y="1029"/>
              <a:ext cx="0" cy="459"/>
            </a:xfrm>
            <a:prstGeom prst="line">
              <a:avLst/>
            </a:prstGeom>
            <a:noFill/>
            <a:ln w="3744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2" name="Line 108"/>
            <p:cNvSpPr>
              <a:spLocks noChangeShapeType="1"/>
            </p:cNvSpPr>
            <p:nvPr/>
          </p:nvSpPr>
          <p:spPr bwMode="auto">
            <a:xfrm>
              <a:off x="3766" y="149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3" name="Line 109"/>
            <p:cNvSpPr>
              <a:spLocks noChangeShapeType="1"/>
            </p:cNvSpPr>
            <p:nvPr/>
          </p:nvSpPr>
          <p:spPr bwMode="auto">
            <a:xfrm>
              <a:off x="3766" y="195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4" name="Line 110"/>
            <p:cNvSpPr>
              <a:spLocks noChangeShapeType="1"/>
            </p:cNvSpPr>
            <p:nvPr/>
          </p:nvSpPr>
          <p:spPr bwMode="auto">
            <a:xfrm>
              <a:off x="3766" y="2411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5" name="Line 111"/>
            <p:cNvSpPr>
              <a:spLocks noChangeShapeType="1"/>
            </p:cNvSpPr>
            <p:nvPr/>
          </p:nvSpPr>
          <p:spPr bwMode="auto">
            <a:xfrm>
              <a:off x="3766" y="2872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6" name="Line 112"/>
            <p:cNvSpPr>
              <a:spLocks noChangeShapeType="1"/>
            </p:cNvSpPr>
            <p:nvPr/>
          </p:nvSpPr>
          <p:spPr bwMode="auto">
            <a:xfrm>
              <a:off x="3766" y="3334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7" name="Line 113"/>
            <p:cNvSpPr>
              <a:spLocks noChangeShapeType="1"/>
            </p:cNvSpPr>
            <p:nvPr/>
          </p:nvSpPr>
          <p:spPr bwMode="auto">
            <a:xfrm>
              <a:off x="4892" y="1029"/>
              <a:ext cx="0" cy="459"/>
            </a:xfrm>
            <a:prstGeom prst="line">
              <a:avLst/>
            </a:prstGeom>
            <a:noFill/>
            <a:ln w="3744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8" name="Line 114"/>
            <p:cNvSpPr>
              <a:spLocks noChangeShapeType="1"/>
            </p:cNvSpPr>
            <p:nvPr/>
          </p:nvSpPr>
          <p:spPr bwMode="auto">
            <a:xfrm>
              <a:off x="4892" y="149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9" name="Line 115"/>
            <p:cNvSpPr>
              <a:spLocks noChangeShapeType="1"/>
            </p:cNvSpPr>
            <p:nvPr/>
          </p:nvSpPr>
          <p:spPr bwMode="auto">
            <a:xfrm>
              <a:off x="4892" y="195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0" name="Line 116"/>
            <p:cNvSpPr>
              <a:spLocks noChangeShapeType="1"/>
            </p:cNvSpPr>
            <p:nvPr/>
          </p:nvSpPr>
          <p:spPr bwMode="auto">
            <a:xfrm>
              <a:off x="4892" y="2411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1" name="Line 117"/>
            <p:cNvSpPr>
              <a:spLocks noChangeShapeType="1"/>
            </p:cNvSpPr>
            <p:nvPr/>
          </p:nvSpPr>
          <p:spPr bwMode="auto">
            <a:xfrm>
              <a:off x="4892" y="2872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2" name="Line 118"/>
            <p:cNvSpPr>
              <a:spLocks noChangeShapeType="1"/>
            </p:cNvSpPr>
            <p:nvPr/>
          </p:nvSpPr>
          <p:spPr bwMode="auto">
            <a:xfrm>
              <a:off x="4892" y="3334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3" name="Line 119"/>
            <p:cNvSpPr>
              <a:spLocks noChangeShapeType="1"/>
            </p:cNvSpPr>
            <p:nvPr/>
          </p:nvSpPr>
          <p:spPr bwMode="auto">
            <a:xfrm>
              <a:off x="6017" y="1029"/>
              <a:ext cx="0" cy="459"/>
            </a:xfrm>
            <a:prstGeom prst="line">
              <a:avLst/>
            </a:prstGeom>
            <a:noFill/>
            <a:ln w="3744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4" name="Line 120"/>
            <p:cNvSpPr>
              <a:spLocks noChangeShapeType="1"/>
            </p:cNvSpPr>
            <p:nvPr/>
          </p:nvSpPr>
          <p:spPr bwMode="auto">
            <a:xfrm>
              <a:off x="6017" y="149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5" name="Line 121"/>
            <p:cNvSpPr>
              <a:spLocks noChangeShapeType="1"/>
            </p:cNvSpPr>
            <p:nvPr/>
          </p:nvSpPr>
          <p:spPr bwMode="auto">
            <a:xfrm>
              <a:off x="6017" y="1950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6" name="Line 122"/>
            <p:cNvSpPr>
              <a:spLocks noChangeShapeType="1"/>
            </p:cNvSpPr>
            <p:nvPr/>
          </p:nvSpPr>
          <p:spPr bwMode="auto">
            <a:xfrm>
              <a:off x="6017" y="2411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7" name="Line 123"/>
            <p:cNvSpPr>
              <a:spLocks noChangeShapeType="1"/>
            </p:cNvSpPr>
            <p:nvPr/>
          </p:nvSpPr>
          <p:spPr bwMode="auto">
            <a:xfrm>
              <a:off x="6017" y="2872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8" name="Line 124"/>
            <p:cNvSpPr>
              <a:spLocks noChangeShapeType="1"/>
            </p:cNvSpPr>
            <p:nvPr/>
          </p:nvSpPr>
          <p:spPr bwMode="auto">
            <a:xfrm>
              <a:off x="6017" y="3334"/>
              <a:ext cx="0" cy="459"/>
            </a:xfrm>
            <a:prstGeom prst="line">
              <a:avLst/>
            </a:prstGeom>
            <a:noFill/>
            <a:ln w="37440" cap="sq">
              <a:solidFill>
                <a:srgbClr val="B5D8E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69" name="Line 125"/>
            <p:cNvSpPr>
              <a:spLocks noChangeShapeType="1"/>
            </p:cNvSpPr>
            <p:nvPr/>
          </p:nvSpPr>
          <p:spPr bwMode="auto">
            <a:xfrm>
              <a:off x="7142" y="1490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70" name="Line 126"/>
            <p:cNvSpPr>
              <a:spLocks noChangeShapeType="1"/>
            </p:cNvSpPr>
            <p:nvPr/>
          </p:nvSpPr>
          <p:spPr bwMode="auto">
            <a:xfrm>
              <a:off x="7142" y="1950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71" name="Line 127"/>
            <p:cNvSpPr>
              <a:spLocks noChangeShapeType="1"/>
            </p:cNvSpPr>
            <p:nvPr/>
          </p:nvSpPr>
          <p:spPr bwMode="auto">
            <a:xfrm>
              <a:off x="7142" y="2411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72" name="Line 128"/>
            <p:cNvSpPr>
              <a:spLocks noChangeShapeType="1"/>
            </p:cNvSpPr>
            <p:nvPr/>
          </p:nvSpPr>
          <p:spPr bwMode="auto">
            <a:xfrm>
              <a:off x="7142" y="2872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73" name="Line 129"/>
            <p:cNvSpPr>
              <a:spLocks noChangeShapeType="1"/>
            </p:cNvSpPr>
            <p:nvPr/>
          </p:nvSpPr>
          <p:spPr bwMode="auto">
            <a:xfrm>
              <a:off x="7142" y="3334"/>
              <a:ext cx="0" cy="459"/>
            </a:xfrm>
            <a:prstGeom prst="line">
              <a:avLst/>
            </a:prstGeom>
            <a:noFill/>
            <a:ln w="11520" cap="sq">
              <a:solidFill>
                <a:srgbClr val="4472C4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6096000" y="0"/>
            <a:ext cx="6096000" cy="6872288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615113" y="-100013"/>
            <a:ext cx="758825" cy="192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r>
              <a:rPr lang="ru-RU" altLang="en-US" sz="12000">
                <a:latin typeface="Gilroy-ExtraBold" charset="0"/>
              </a:rPr>
              <a:t>1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507163" y="2836863"/>
            <a:ext cx="75882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r>
              <a:rPr lang="ru-RU" altLang="en-US" sz="12000">
                <a:latin typeface="Gilroy-ExtraBold" charset="0"/>
              </a:rPr>
              <a:t>3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9685338" y="1296988"/>
            <a:ext cx="75882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r>
              <a:rPr lang="ru-RU" altLang="en-US" sz="12000">
                <a:latin typeface="Gilroy-ExtraBold" charset="0"/>
              </a:rPr>
              <a:t>2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0198100" y="3760788"/>
            <a:ext cx="75882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r>
              <a:rPr lang="ru-RU" altLang="en-US" sz="12000">
                <a:latin typeface="Gilroy-ExtraBold" charset="0"/>
              </a:rPr>
              <a:t>4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154738" y="4580082"/>
            <a:ext cx="15652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MVP</a:t>
            </a: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проекта: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01.12.2024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325394" y="1554816"/>
            <a:ext cx="15652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 проекта: 01.01.2024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9391650" y="2917458"/>
            <a:ext cx="15652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версия сайта: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01.03.2024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9913218" y="5374186"/>
            <a:ext cx="15652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на рентабельность: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01.06.2025</a:t>
            </a:r>
          </a:p>
        </p:txBody>
      </p:sp>
      <p:sp>
        <p:nvSpPr>
          <p:cNvPr id="7178" name="Freeform 10"/>
          <p:cNvSpPr/>
          <p:nvPr/>
        </p:nvSpPr>
        <p:spPr bwMode="auto">
          <a:xfrm>
            <a:off x="7477125" y="1011238"/>
            <a:ext cx="2162175" cy="1323975"/>
          </a:xfrm>
          <a:custGeom>
            <a:avLst/>
            <a:gdLst>
              <a:gd name="G0" fmla="+- 10800 0 0"/>
              <a:gd name="G1" fmla="+- 10800 0 0"/>
              <a:gd name="G2" fmla="+- 21600 0 0"/>
              <a:gd name="G3" fmla="+- 21600 0 0"/>
              <a:gd name="T0" fmla="*/ 0 w 21600"/>
              <a:gd name="T1" fmla="*/ 0 h 21600"/>
              <a:gd name="T2" fmla="*/ 10800 w 21600"/>
              <a:gd name="T3" fmla="*/ 0 h 21600"/>
              <a:gd name="T4" fmla="*/ 1080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360" cap="flat">
            <a:solidFill>
              <a:srgbClr val="FCAF17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Freeform 11"/>
          <p:cNvSpPr/>
          <p:nvPr/>
        </p:nvSpPr>
        <p:spPr bwMode="auto">
          <a:xfrm flipH="1">
            <a:off x="7662863" y="2703513"/>
            <a:ext cx="1828800" cy="1066800"/>
          </a:xfrm>
          <a:custGeom>
            <a:avLst/>
            <a:gdLst>
              <a:gd name="G0" fmla="+- 10800 0 0"/>
              <a:gd name="G1" fmla="+- 10800 0 0"/>
              <a:gd name="G2" fmla="+- 21600 0 0"/>
              <a:gd name="G3" fmla="+- 21600 0 0"/>
              <a:gd name="T0" fmla="*/ 0 w 21600"/>
              <a:gd name="T1" fmla="*/ 0 h 21600"/>
              <a:gd name="T2" fmla="*/ 10800 w 21600"/>
              <a:gd name="T3" fmla="*/ 0 h 21600"/>
              <a:gd name="T4" fmla="*/ 1080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360" cap="flat">
            <a:solidFill>
              <a:srgbClr val="FCAF17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Freeform 12"/>
          <p:cNvSpPr/>
          <p:nvPr/>
        </p:nvSpPr>
        <p:spPr bwMode="auto">
          <a:xfrm>
            <a:off x="7662863" y="4171950"/>
            <a:ext cx="2319337" cy="822325"/>
          </a:xfrm>
          <a:custGeom>
            <a:avLst/>
            <a:gdLst>
              <a:gd name="G0" fmla="+- 10800 0 0"/>
              <a:gd name="G1" fmla="+- 10800 0 0"/>
              <a:gd name="G2" fmla="+- 21600 0 0"/>
              <a:gd name="G3" fmla="+- 21600 0 0"/>
              <a:gd name="T0" fmla="*/ 0 w 21600"/>
              <a:gd name="T1" fmla="*/ 0 h 21600"/>
              <a:gd name="T2" fmla="*/ 10800 w 21600"/>
              <a:gd name="T3" fmla="*/ 0 h 21600"/>
              <a:gd name="T4" fmla="*/ 1080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360" cap="flat">
            <a:solidFill>
              <a:srgbClr val="FCAF17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81" name="Group 13"/>
          <p:cNvGrpSpPr/>
          <p:nvPr/>
        </p:nvGrpSpPr>
        <p:grpSpPr bwMode="auto">
          <a:xfrm>
            <a:off x="0" y="692150"/>
            <a:ext cx="2619375" cy="92075"/>
            <a:chOff x="0" y="436"/>
            <a:chExt cx="1650" cy="58"/>
          </a:xfrm>
        </p:grpSpPr>
        <p:sp>
          <p:nvSpPr>
            <p:cNvPr id="7182" name="Rectangle 14"/>
            <p:cNvSpPr>
              <a:spLocks noChangeArrowheads="1"/>
            </p:cNvSpPr>
            <p:nvPr/>
          </p:nvSpPr>
          <p:spPr bwMode="auto">
            <a:xfrm>
              <a:off x="0" y="436"/>
              <a:ext cx="812" cy="5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>
              <a:off x="212" y="436"/>
              <a:ext cx="812" cy="5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4" name="Rectangle 16"/>
            <p:cNvSpPr>
              <a:spLocks noChangeArrowheads="1"/>
            </p:cNvSpPr>
            <p:nvPr/>
          </p:nvSpPr>
          <p:spPr bwMode="auto">
            <a:xfrm>
              <a:off x="424" y="436"/>
              <a:ext cx="812" cy="5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Rectangle 17"/>
            <p:cNvSpPr>
              <a:spLocks noChangeArrowheads="1"/>
            </p:cNvSpPr>
            <p:nvPr/>
          </p:nvSpPr>
          <p:spPr bwMode="auto">
            <a:xfrm>
              <a:off x="626" y="436"/>
              <a:ext cx="812" cy="5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6" name="Rectangle 18"/>
            <p:cNvSpPr>
              <a:spLocks noChangeArrowheads="1"/>
            </p:cNvSpPr>
            <p:nvPr/>
          </p:nvSpPr>
          <p:spPr bwMode="auto">
            <a:xfrm>
              <a:off x="838" y="436"/>
              <a:ext cx="812" cy="5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7" name="Group 19"/>
          <p:cNvGrpSpPr/>
          <p:nvPr/>
        </p:nvGrpSpPr>
        <p:grpSpPr bwMode="auto">
          <a:xfrm>
            <a:off x="-6350" y="6365875"/>
            <a:ext cx="536575" cy="501650"/>
            <a:chOff x="-4" y="4010"/>
            <a:chExt cx="338" cy="316"/>
          </a:xfrm>
        </p:grpSpPr>
        <p:sp>
          <p:nvSpPr>
            <p:cNvPr id="7188" name="Rectangle 20"/>
            <p:cNvSpPr>
              <a:spLocks noChangeArrowheads="1"/>
            </p:cNvSpPr>
            <p:nvPr/>
          </p:nvSpPr>
          <p:spPr bwMode="auto">
            <a:xfrm>
              <a:off x="-4" y="4010"/>
              <a:ext cx="338" cy="316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9" name="Rectangle 21"/>
            <p:cNvSpPr>
              <a:spLocks noChangeArrowheads="1"/>
            </p:cNvSpPr>
            <p:nvPr/>
          </p:nvSpPr>
          <p:spPr bwMode="auto">
            <a:xfrm>
              <a:off x="19" y="4107"/>
              <a:ext cx="292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ru-RU" altLang="en-US" sz="1200">
                  <a:solidFill>
                    <a:srgbClr val="FFFFFF"/>
                  </a:solidFill>
                  <a:latin typeface="Gilroy-Bold" charset="0"/>
                </a:rPr>
                <a:t>6</a:t>
              </a:r>
            </a:p>
          </p:txBody>
        </p:sp>
      </p:grp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547689" y="2101850"/>
            <a:ext cx="4989512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  <a:p>
            <a:pPr marL="457200" indent="-457200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ru-RU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Волков Рафаэль: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Unity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Developer</a:t>
            </a:r>
          </a:p>
          <a:p>
            <a:pPr marL="457200" indent="-457200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ru-RU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Камышов Данила: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Unity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Developer</a:t>
            </a:r>
          </a:p>
          <a:p>
            <a:pPr marL="457200" indent="-457200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ru-RU" altLang="en-US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Шадаев</a:t>
            </a:r>
            <a:r>
              <a:rPr lang="ru-RU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Антон: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Java Developer</a:t>
            </a: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266912" y="1125261"/>
            <a:ext cx="577783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информация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3" y="0"/>
            <a:ext cx="48799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8194" name="Group 2"/>
          <p:cNvGrpSpPr/>
          <p:nvPr/>
        </p:nvGrpSpPr>
        <p:grpSpPr bwMode="auto">
          <a:xfrm>
            <a:off x="0" y="692150"/>
            <a:ext cx="2619375" cy="92075"/>
            <a:chOff x="0" y="436"/>
            <a:chExt cx="1650" cy="58"/>
          </a:xfrm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0" y="436"/>
              <a:ext cx="812" cy="5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6" name="Rectangle 4"/>
            <p:cNvSpPr>
              <a:spLocks noChangeArrowheads="1"/>
            </p:cNvSpPr>
            <p:nvPr/>
          </p:nvSpPr>
          <p:spPr bwMode="auto">
            <a:xfrm>
              <a:off x="212" y="436"/>
              <a:ext cx="812" cy="5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424" y="436"/>
              <a:ext cx="812" cy="5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626" y="436"/>
              <a:ext cx="812" cy="5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838" y="436"/>
              <a:ext cx="812" cy="5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531668" y="2388669"/>
            <a:ext cx="498951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Любитель кино или музыки, ценит удобство поиска фильмов и музыки, оценки и рецензии. Интересуется разными жанрами, активно использует функции рекомендаций и следит за новинками.)</a:t>
            </a:r>
          </a:p>
        </p:txBody>
      </p:sp>
      <p:grpSp>
        <p:nvGrpSpPr>
          <p:cNvPr id="8201" name="Group 9"/>
          <p:cNvGrpSpPr/>
          <p:nvPr/>
        </p:nvGrpSpPr>
        <p:grpSpPr bwMode="auto">
          <a:xfrm>
            <a:off x="-6350" y="6365875"/>
            <a:ext cx="536575" cy="501650"/>
            <a:chOff x="-4" y="4010"/>
            <a:chExt cx="338" cy="316"/>
          </a:xfrm>
        </p:grpSpPr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-4" y="4010"/>
              <a:ext cx="338" cy="316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19" y="4107"/>
              <a:ext cx="292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ru-RU" altLang="en-US" sz="1200">
                  <a:solidFill>
                    <a:srgbClr val="FFFFFF"/>
                  </a:solidFill>
                  <a:latin typeface="Gilroy-Bold" charset="0"/>
                </a:rPr>
                <a:t>7</a:t>
              </a:r>
            </a:p>
          </p:txBody>
        </p:sp>
      </p:grp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534988" y="1184166"/>
            <a:ext cx="49053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клиента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oup 1"/>
          <p:cNvGrpSpPr/>
          <p:nvPr/>
        </p:nvGrpSpPr>
        <p:grpSpPr bwMode="auto">
          <a:xfrm>
            <a:off x="0" y="692150"/>
            <a:ext cx="2619375" cy="92075"/>
            <a:chOff x="0" y="436"/>
            <a:chExt cx="1650" cy="58"/>
          </a:xfrm>
        </p:grpSpPr>
        <p:sp>
          <p:nvSpPr>
            <p:cNvPr id="9218" name="Rectangle 2"/>
            <p:cNvSpPr>
              <a:spLocks noChangeArrowheads="1"/>
            </p:cNvSpPr>
            <p:nvPr/>
          </p:nvSpPr>
          <p:spPr bwMode="auto">
            <a:xfrm>
              <a:off x="0" y="436"/>
              <a:ext cx="812" cy="5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212" y="436"/>
              <a:ext cx="812" cy="5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424" y="436"/>
              <a:ext cx="812" cy="5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626" y="436"/>
              <a:ext cx="812" cy="5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838" y="436"/>
              <a:ext cx="812" cy="5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113" y="6138863"/>
            <a:ext cx="2144712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9224" name="Group 8"/>
          <p:cNvGrpSpPr/>
          <p:nvPr/>
        </p:nvGrpSpPr>
        <p:grpSpPr bwMode="auto">
          <a:xfrm>
            <a:off x="-6350" y="6365875"/>
            <a:ext cx="536575" cy="501650"/>
            <a:chOff x="-4" y="4010"/>
            <a:chExt cx="338" cy="316"/>
          </a:xfrm>
        </p:grpSpPr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-4" y="4010"/>
              <a:ext cx="338" cy="316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19" y="4107"/>
              <a:ext cx="292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58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620" algn="l"/>
                  <a:tab pos="1346200" algn="l"/>
                  <a:tab pos="1795145" algn="l"/>
                  <a:tab pos="2244725" algn="l"/>
                  <a:tab pos="2693670" algn="l"/>
                  <a:tab pos="3143250" algn="l"/>
                  <a:tab pos="3592195" algn="l"/>
                  <a:tab pos="4041775" algn="l"/>
                  <a:tab pos="4490720" algn="l"/>
                  <a:tab pos="4940300" algn="l"/>
                  <a:tab pos="5389245" algn="l"/>
                  <a:tab pos="5838825" algn="l"/>
                  <a:tab pos="6287770" algn="l"/>
                  <a:tab pos="6737350" algn="l"/>
                  <a:tab pos="7186295" algn="l"/>
                  <a:tab pos="7635875" algn="l"/>
                  <a:tab pos="8084820" algn="l"/>
                  <a:tab pos="8534400" algn="l"/>
                  <a:tab pos="8983345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ru-RU" altLang="en-US" sz="1200">
                  <a:solidFill>
                    <a:srgbClr val="FFFFFF"/>
                  </a:solidFill>
                  <a:latin typeface="Gilroy-Bold" charset="0"/>
                </a:rPr>
                <a:t>5</a:t>
              </a:r>
            </a:p>
          </p:txBody>
        </p:sp>
      </p:grp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588963" y="909638"/>
            <a:ext cx="93646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497994" y="941821"/>
            <a:ext cx="6518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ru-RU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493713" y="2790220"/>
            <a:ext cx="1116572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(Общий рынок) – Россия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(4 500 000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12 * 0.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* 200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108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(Достижимый рынок)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60 000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12 * 0.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200 =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7 200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Доступный рынок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университет и рокеры (12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000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0.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200 * 12 =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2 880 000 руб.)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6102350" y="1743075"/>
            <a:ext cx="6121400" cy="5130800"/>
          </a:xfrm>
          <a:prstGeom prst="rect">
            <a:avLst/>
          </a:prstGeom>
          <a:solidFill>
            <a:srgbClr val="B5D8E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102350" y="-6350"/>
            <a:ext cx="6121400" cy="1800225"/>
          </a:xfrm>
          <a:prstGeom prst="rect">
            <a:avLst/>
          </a:prstGeom>
          <a:solidFill>
            <a:srgbClr val="FD493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102350" y="5348288"/>
            <a:ext cx="2371725" cy="1516062"/>
          </a:xfrm>
          <a:prstGeom prst="rect">
            <a:avLst/>
          </a:prstGeom>
          <a:solidFill>
            <a:srgbClr val="FBB3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8356600" y="-11113"/>
            <a:ext cx="3868738" cy="1811338"/>
          </a:xfrm>
          <a:prstGeom prst="rect">
            <a:avLst/>
          </a:prstGeom>
          <a:solidFill>
            <a:srgbClr val="FCAF1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450" y="2300288"/>
            <a:ext cx="3417888" cy="455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950" y="1789113"/>
            <a:ext cx="3862388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49571" y="1412776"/>
            <a:ext cx="5420360" cy="4528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58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2800" b="1" dirty="0">
                <a:latin typeface="Segoe Print" panose="02000600000000000000" pitchFamily="2" charset="0"/>
                <a:cs typeface="Courier New" panose="02070309020205020404" pitchFamily="49" charset="0"/>
              </a:rPr>
              <a:t>Настройте свой ритм вместе с нами!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ru-RU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r">
              <a:lnSpc>
                <a:spcPct val="150000"/>
              </a:lnSpc>
              <a:buClrTx/>
              <a:buFontTx/>
              <a:buNone/>
            </a:pPr>
            <a:endParaRPr lang="en-US" alt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ru-RU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+7(902) 120 50-78</a:t>
            </a:r>
            <a:endParaRPr lang="ru-RU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d.frost1k@mail.ru</a:t>
            </a:r>
            <a:endParaRPr lang="ru-RU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553</Words>
  <Application>Microsoft Office PowerPoint</Application>
  <PresentationFormat>Произвольный</PresentationFormat>
  <Paragraphs>123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Gilroy-Bold</vt:lpstr>
      <vt:lpstr>Gilroy-ExtraBold</vt:lpstr>
      <vt:lpstr>Segoe Print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Данила Камышов</cp:lastModifiedBy>
  <cp:revision>20</cp:revision>
  <cp:lastPrinted>2113-01-01T00:00:00Z</cp:lastPrinted>
  <dcterms:created xsi:type="dcterms:W3CDTF">2113-01-01T00:00:00Z</dcterms:created>
  <dcterms:modified xsi:type="dcterms:W3CDTF">2023-12-12T10:58:05Z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FB428CCCDE5349DD9A4BB3F62456CB4A_12</vt:lpwstr>
  </property>
  <property fmtid="{D5CDD505-2E9C-101B-9397-08002B2CF9AE}" pid="3" name="KSOProductBuildVer">
    <vt:lpwstr>1049-12.2.0.13359</vt:lpwstr>
  </property>
</Properties>
</file>