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0" r:id="rId14"/>
    <p:sldId id="305" r:id="rId15"/>
    <p:sldId id="308" r:id="rId16"/>
    <p:sldId id="290" r:id="rId17"/>
    <p:sldId id="291" r:id="rId18"/>
    <p:sldId id="302" r:id="rId19"/>
    <p:sldId id="309" r:id="rId20"/>
    <p:sldId id="306" r:id="rId21"/>
    <p:sldId id="264" r:id="rId22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8B9D"/>
    <a:srgbClr val="A4D4E2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269" autoAdjust="0"/>
  </p:normalViewPr>
  <p:slideViewPr>
    <p:cSldViewPr>
      <p:cViewPr varScale="1">
        <p:scale>
          <a:sx n="107" d="100"/>
          <a:sy n="107" d="100"/>
        </p:scale>
        <p:origin x="365" y="91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4000" dirty="0" smtClean="0"/>
            <a:t>Турист</a:t>
          </a:r>
          <a:endParaRPr lang="ru-RU" sz="4000" dirty="0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2000" dirty="0" smtClean="0"/>
            <a:t>Не знает, что можно привести из Удмуртии своим родным</a:t>
          </a:r>
          <a:endParaRPr lang="ru-RU" sz="2000" dirty="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040E4531-6F8F-4FEF-A3B8-24DFB590AEEE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2000" dirty="0" smtClean="0"/>
            <a:t>Не знает, что можно посетить в Удмуртии, чтобы почувствовать его колорит</a:t>
          </a:r>
          <a:endParaRPr lang="ru-RU" sz="2000" dirty="0"/>
        </a:p>
      </dgm:t>
    </dgm:pt>
    <dgm:pt modelId="{74B6EEB5-988A-47A8-BE9A-136083C842E4}" type="parTrans" cxnId="{FE942E91-2907-440B-B00A-1FE6D46DB799}">
      <dgm:prSet/>
      <dgm:spPr/>
      <dgm:t>
        <a:bodyPr/>
        <a:lstStyle/>
        <a:p>
          <a:endParaRPr lang="ru-RU"/>
        </a:p>
      </dgm:t>
    </dgm:pt>
    <dgm:pt modelId="{D4DFCE88-1BF5-48BF-AA19-19273DF210BF}" type="sibTrans" cxnId="{FE942E91-2907-440B-B00A-1FE6D46DB799}">
      <dgm:prSet/>
      <dgm:spPr/>
      <dgm:t>
        <a:bodyPr/>
        <a:lstStyle/>
        <a:p>
          <a:endParaRPr lang="ru-RU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FB24BB90-F0FF-401A-893F-807A78DD27BC}" type="presOf" srcId="{040E4531-6F8F-4FEF-A3B8-24DFB590AEEE}" destId="{F974BE2A-CEEC-4ADA-B641-ABA1F5F10AA0}" srcOrd="0" destOrd="1" presId="urn:microsoft.com/office/officeart/2005/8/layout/vList5"/>
    <dgm:cxn modelId="{FE942E91-2907-440B-B00A-1FE6D46DB799}" srcId="{40823609-9E1F-477F-970E-0797297793BB}" destId="{040E4531-6F8F-4FEF-A3B8-24DFB590AEEE}" srcOrd="1" destOrd="0" parTransId="{74B6EEB5-988A-47A8-BE9A-136083C842E4}" sibTransId="{D4DFCE88-1BF5-48BF-AA19-19273DF210BF}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2400" dirty="0" smtClean="0"/>
            <a:t>Мастерская куколок</a:t>
          </a:r>
          <a:endParaRPr lang="ru-RU" sz="2400" dirty="0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2400" dirty="0" smtClean="0"/>
            <a:t>Мастер-класс по традиционной кукле «Катар </a:t>
          </a:r>
          <a:r>
            <a:rPr lang="ru-RU" sz="2400" dirty="0" err="1" smtClean="0"/>
            <a:t>мунё</a:t>
          </a:r>
          <a:r>
            <a:rPr lang="ru-RU" sz="2400" dirty="0" smtClean="0"/>
            <a:t>»</a:t>
          </a:r>
          <a:endParaRPr lang="ru-RU" sz="2400" dirty="0"/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400" dirty="0" smtClean="0"/>
            <a:t>Центр</a:t>
          </a:r>
          <a:r>
            <a:rPr lang="ru-RU" sz="2400" baseline="0" dirty="0" smtClean="0"/>
            <a:t> декоративно-прикладного искусства УР с долей рынка 56 %</a:t>
          </a:r>
          <a:endParaRPr lang="ru-RU" sz="2400" dirty="0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Доступность</a:t>
          </a:r>
          <a:endParaRPr lang="ru-RU" dirty="0"/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Креативность</a:t>
          </a:r>
          <a:endParaRPr lang="ru-RU" dirty="0"/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30982B02-1BBE-42A9-A142-E906FF58BE04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2400" dirty="0" smtClean="0"/>
            <a:t>Мастер-класс в Доме ремёсел </a:t>
          </a:r>
          <a:endParaRPr lang="ru-RU" sz="2400" dirty="0"/>
        </a:p>
      </dgm:t>
    </dgm:pt>
    <dgm:pt modelId="{B2589AE1-2A71-4584-99B9-218B2100DF89}" type="parTrans" cxnId="{66835033-926F-4834-8DF6-B91B352A9E49}">
      <dgm:prSet/>
      <dgm:spPr/>
      <dgm:t>
        <a:bodyPr/>
        <a:lstStyle/>
        <a:p>
          <a:endParaRPr lang="ru-RU"/>
        </a:p>
      </dgm:t>
    </dgm:pt>
    <dgm:pt modelId="{958F9C4E-B2F2-4C85-A566-A84E26DDB8BB}" type="sibTrans" cxnId="{66835033-926F-4834-8DF6-B91B352A9E49}">
      <dgm:prSet/>
      <dgm:spPr/>
      <dgm:t>
        <a:bodyPr/>
        <a:lstStyle/>
        <a:p>
          <a:endParaRPr lang="ru-RU"/>
        </a:p>
      </dgm:t>
    </dgm:pt>
    <dgm:pt modelId="{B6DD837C-4BDE-432E-8834-ED5AA122E7DE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Молодые руководители</a:t>
          </a:r>
          <a:endParaRPr lang="ru-RU" dirty="0"/>
        </a:p>
      </dgm:t>
    </dgm:pt>
    <dgm:pt modelId="{E05460FF-D3D8-4798-AAD4-3D007EA5DD23}" type="parTrans" cxnId="{73ADCA5D-267B-487D-B7B9-4C9DAE922444}">
      <dgm:prSet/>
      <dgm:spPr/>
      <dgm:t>
        <a:bodyPr/>
        <a:lstStyle/>
        <a:p>
          <a:endParaRPr lang="ru-RU"/>
        </a:p>
      </dgm:t>
    </dgm:pt>
    <dgm:pt modelId="{1F48D753-015F-45A2-8CC4-6B47C4108CDF}" type="sibTrans" cxnId="{73ADCA5D-267B-487D-B7B9-4C9DAE922444}">
      <dgm:prSet/>
      <dgm:spPr/>
      <dgm:t>
        <a:bodyPr/>
        <a:lstStyle/>
        <a:p>
          <a:endParaRPr lang="ru-RU"/>
        </a:p>
      </dgm:t>
    </dgm:pt>
    <dgm:pt modelId="{61CC46BF-0A27-4303-8E93-DD3E1038EAC2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Интерактивность</a:t>
          </a:r>
          <a:endParaRPr lang="ru-RU" dirty="0"/>
        </a:p>
      </dgm:t>
    </dgm:pt>
    <dgm:pt modelId="{DA94B560-F238-4F1B-B034-E330A9B022BF}" type="parTrans" cxnId="{CD37C935-7AD3-47C3-84AD-2F52628D2A33}">
      <dgm:prSet/>
      <dgm:spPr/>
      <dgm:t>
        <a:bodyPr/>
        <a:lstStyle/>
        <a:p>
          <a:endParaRPr lang="ru-RU"/>
        </a:p>
      </dgm:t>
    </dgm:pt>
    <dgm:pt modelId="{55764F2D-4F1C-4B5A-AB2B-2870AECEDCB2}" type="sibTrans" cxnId="{CD37C935-7AD3-47C3-84AD-2F52628D2A33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3123" custLinFactNeighborY="-41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C4C27379-214C-4DD4-B0D3-D0E654A38009}" srcId="{C1DCF8D2-41C8-416E-B988-A9BFE3AC37E6}" destId="{E9C0C10C-D089-4C45-8689-1A221423929E}" srcOrd="1" destOrd="0" parTransId="{822B20DA-FB00-4A46-8CE0-F3C6EED0DDE1}" sibTransId="{A1EB79CB-B3A8-4F09-9DB4-1F4178D14251}"/>
    <dgm:cxn modelId="{FD089DF5-FA60-417D-9198-514311347B43}" type="presOf" srcId="{E9C0C10C-D089-4C45-8689-1A221423929E}" destId="{0C85A15E-56D2-44B3-8E52-7FFFB1AE2983}" srcOrd="0" destOrd="1" presId="urn:microsoft.com/office/officeart/2005/8/layout/hList1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F307E8CB-3576-4CB9-A500-B517F8386D09}" type="presOf" srcId="{B6DD837C-4BDE-432E-8834-ED5AA122E7DE}" destId="{0C85A15E-56D2-44B3-8E52-7FFFB1AE2983}" srcOrd="0" destOrd="2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73ADCA5D-267B-487D-B7B9-4C9DAE922444}" srcId="{C1DCF8D2-41C8-416E-B988-A9BFE3AC37E6}" destId="{B6DD837C-4BDE-432E-8834-ED5AA122E7DE}" srcOrd="2" destOrd="0" parTransId="{E05460FF-D3D8-4798-AAD4-3D007EA5DD23}" sibTransId="{1F48D753-015F-45A2-8CC4-6B47C4108CDF}"/>
    <dgm:cxn modelId="{39329799-6DA3-40FD-AFEB-07550016BF23}" type="presOf" srcId="{30982B02-1BBE-42A9-A142-E906FF58BE04}" destId="{B206DAC4-D1DF-4053-8506-5DE426BC8BEF}" srcOrd="0" destOrd="2" presId="urn:microsoft.com/office/officeart/2005/8/layout/hList1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66835033-926F-4834-8DF6-B91B352A9E49}" srcId="{861A968E-9660-4770-82EB-9C2FFC889440}" destId="{30982B02-1BBE-42A9-A142-E906FF58BE04}" srcOrd="2" destOrd="0" parTransId="{B2589AE1-2A71-4584-99B9-218B2100DF89}" sibTransId="{958F9C4E-B2F2-4C85-A566-A84E26DDB8BB}"/>
    <dgm:cxn modelId="{2AACE863-BD8D-41F7-BE67-C1FBEEE5F3F6}" srcId="{861A968E-9660-4770-82EB-9C2FFC889440}" destId="{440AE72F-6F96-46F5-AAA1-B129294D9E3F}" srcOrd="1" destOrd="0" parTransId="{81D24485-52BE-4E88-A4A7-4DEE58936D14}" sibTransId="{34B6EB06-9AE2-436E-A05D-6ECEC80EF9E8}"/>
    <dgm:cxn modelId="{A77B242B-082E-4CA5-8E27-AFB23B918D07}" type="presOf" srcId="{61CC46BF-0A27-4303-8E93-DD3E1038EAC2}" destId="{0C85A15E-56D2-44B3-8E52-7FFFB1AE2983}" srcOrd="0" destOrd="3" presId="urn:microsoft.com/office/officeart/2005/8/layout/hList1"/>
    <dgm:cxn modelId="{B6C34197-0265-4343-8F6A-73FF51F1BEBC}" type="presOf" srcId="{440AE72F-6F96-46F5-AAA1-B129294D9E3F}" destId="{B206DAC4-D1DF-4053-8506-5DE426BC8BEF}" srcOrd="0" destOrd="1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CD37C935-7AD3-47C3-84AD-2F52628D2A33}" srcId="{C1DCF8D2-41C8-416E-B988-A9BFE3AC37E6}" destId="{61CC46BF-0A27-4303-8E93-DD3E1038EAC2}" srcOrd="3" destOrd="0" parTransId="{DA94B560-F238-4F1B-B034-E330A9B022BF}" sibTransId="{55764F2D-4F1C-4B5A-AB2B-2870AECEDCB2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5172" y="-2254143"/>
          <a:ext cx="1332392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Не знает, что можно привести из Удмуртии своим родным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Не знает, что можно посетить в Удмуртии, чтобы почувствовать его колорит</a:t>
          </a:r>
          <a:endParaRPr lang="ru-RU" sz="2000" kern="1200" dirty="0"/>
        </a:p>
      </dsp:txBody>
      <dsp:txXfrm rot="-5400000">
        <a:off x="3473665" y="232406"/>
        <a:ext cx="6110364" cy="1202308"/>
      </dsp:txXfrm>
    </dsp:sp>
    <dsp:sp modelId="{25CE82D9-9946-4501-ADAF-4D9AD60E2680}">
      <dsp:nvSpPr>
        <dsp:cNvPr id="0" name=""/>
        <dsp:cNvSpPr/>
      </dsp:nvSpPr>
      <dsp:spPr>
        <a:xfrm>
          <a:off x="0" y="814"/>
          <a:ext cx="3473665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Турист</a:t>
          </a:r>
          <a:endParaRPr lang="ru-RU" sz="4000" kern="1200" dirty="0"/>
        </a:p>
      </dsp:txBody>
      <dsp:txXfrm>
        <a:off x="81303" y="82117"/>
        <a:ext cx="3311059" cy="15028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SAM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477431"/>
          <a:ext cx="3059169" cy="84095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Конкуренты Продукты/Услуги</a:t>
          </a:r>
        </a:p>
      </dsp:txBody>
      <dsp:txXfrm>
        <a:off x="3137" y="477431"/>
        <a:ext cx="3059169" cy="840956"/>
      </dsp:txXfrm>
    </dsp:sp>
    <dsp:sp modelId="{B206DAC4-D1DF-4053-8506-5DE426BC8BEF}">
      <dsp:nvSpPr>
        <dsp:cNvPr id="0" name=""/>
        <dsp:cNvSpPr/>
      </dsp:nvSpPr>
      <dsp:spPr>
        <a:xfrm>
          <a:off x="0" y="1196453"/>
          <a:ext cx="3059169" cy="2964600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Мастерская куколок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Мастер-класс по традиционной кукле «Катар </a:t>
          </a:r>
          <a:r>
            <a:rPr lang="ru-RU" sz="2400" kern="1200" dirty="0" err="1" smtClean="0"/>
            <a:t>мунё</a:t>
          </a:r>
          <a:r>
            <a:rPr lang="ru-RU" sz="2400" kern="1200" dirty="0" smtClean="0"/>
            <a:t>»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Мастер-класс в Доме ремёсел </a:t>
          </a:r>
          <a:endParaRPr lang="ru-RU" sz="2400" kern="1200" dirty="0"/>
        </a:p>
      </dsp:txBody>
      <dsp:txXfrm>
        <a:off x="0" y="1196453"/>
        <a:ext cx="3059169" cy="2964600"/>
      </dsp:txXfrm>
    </dsp:sp>
    <dsp:sp modelId="{34E68AF3-FEED-4A3D-869A-6E2B7BBFBA4D}">
      <dsp:nvSpPr>
        <dsp:cNvPr id="0" name=""/>
        <dsp:cNvSpPr/>
      </dsp:nvSpPr>
      <dsp:spPr>
        <a:xfrm>
          <a:off x="3490590" y="477431"/>
          <a:ext cx="3059169" cy="84095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Фирмы конкуренты</a:t>
          </a:r>
        </a:p>
      </dsp:txBody>
      <dsp:txXfrm>
        <a:off x="3490590" y="477431"/>
        <a:ext cx="3059169" cy="840956"/>
      </dsp:txXfrm>
    </dsp:sp>
    <dsp:sp modelId="{400F4E5D-F016-41EA-97FB-BF5BA36522C2}">
      <dsp:nvSpPr>
        <dsp:cNvPr id="0" name=""/>
        <dsp:cNvSpPr/>
      </dsp:nvSpPr>
      <dsp:spPr>
        <a:xfrm>
          <a:off x="3490590" y="1318387"/>
          <a:ext cx="3059169" cy="296460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Центр</a:t>
          </a:r>
          <a:r>
            <a:rPr lang="ru-RU" sz="2400" kern="1200" baseline="0" dirty="0" smtClean="0"/>
            <a:t> декоративно-прикладного искусства УР с долей рынка 56 %</a:t>
          </a:r>
          <a:endParaRPr lang="ru-RU" sz="2400" kern="1200" dirty="0"/>
        </a:p>
      </dsp:txBody>
      <dsp:txXfrm>
        <a:off x="3490590" y="1318387"/>
        <a:ext cx="3059169" cy="2964600"/>
      </dsp:txXfrm>
    </dsp:sp>
    <dsp:sp modelId="{869E6585-1C72-4E82-914E-39E2C4E28665}">
      <dsp:nvSpPr>
        <dsp:cNvPr id="0" name=""/>
        <dsp:cNvSpPr/>
      </dsp:nvSpPr>
      <dsp:spPr>
        <a:xfrm>
          <a:off x="6981180" y="470468"/>
          <a:ext cx="3059169" cy="84095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Наши преимущества</a:t>
          </a:r>
        </a:p>
      </dsp:txBody>
      <dsp:txXfrm>
        <a:off x="6981180" y="470468"/>
        <a:ext cx="3059169" cy="840956"/>
      </dsp:txXfrm>
    </dsp:sp>
    <dsp:sp modelId="{0C85A15E-56D2-44B3-8E52-7FFFB1AE2983}">
      <dsp:nvSpPr>
        <dsp:cNvPr id="0" name=""/>
        <dsp:cNvSpPr/>
      </dsp:nvSpPr>
      <dsp:spPr>
        <a:xfrm>
          <a:off x="6978043" y="1318387"/>
          <a:ext cx="3059169" cy="296460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Доступность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Креативность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Молодые руководители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Интерактивность</a:t>
          </a:r>
          <a:endParaRPr lang="ru-RU" sz="2400" kern="1200" dirty="0"/>
        </a:p>
      </dsp:txBody>
      <dsp:txXfrm>
        <a:off x="6978043" y="1318387"/>
        <a:ext cx="3059169" cy="2964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nassstii2101@gmail.com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mailto:polinasuncova7531@gmail.com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079872" y="2042012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dirty="0" smtClean="0">
                <a:solidFill>
                  <a:srgbClr val="018B9D"/>
                </a:solidFill>
              </a:rPr>
              <a:t>«</a:t>
            </a:r>
            <a:r>
              <a:rPr lang="ru-RU" sz="4800" b="1" dirty="0" err="1" smtClean="0">
                <a:solidFill>
                  <a:srgbClr val="018B9D"/>
                </a:solidFill>
              </a:rPr>
              <a:t>Мунё</a:t>
            </a:r>
            <a:r>
              <a:rPr lang="en-US" sz="4800" b="1" dirty="0" smtClean="0">
                <a:solidFill>
                  <a:srgbClr val="018B9D"/>
                </a:solidFill>
              </a:rPr>
              <a:t>Craft</a:t>
            </a:r>
            <a:r>
              <a:rPr lang="ru-RU" sz="4800" b="1" dirty="0" smtClean="0">
                <a:solidFill>
                  <a:srgbClr val="018B9D"/>
                </a:solidFill>
              </a:rPr>
              <a:t>»</a:t>
            </a:r>
          </a:p>
          <a:p>
            <a:pPr algn="ctr">
              <a:lnSpc>
                <a:spcPct val="100000"/>
              </a:lnSpc>
            </a:pPr>
            <a:r>
              <a:rPr lang="ru-RU" sz="3200" dirty="0"/>
              <a:t>п</a:t>
            </a:r>
            <a:r>
              <a:rPr lang="ru-RU" sz="3200" dirty="0" smtClean="0"/>
              <a:t>огрузись в культуру Удмуртии целиком</a:t>
            </a:r>
            <a:endParaRPr lang="ru-RU" sz="3200" dirty="0"/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1928420" y="3981511"/>
            <a:ext cx="2883092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600" i="1" dirty="0" smtClean="0"/>
              <a:t>Петрова Анастасия</a:t>
            </a:r>
            <a:endParaRPr lang="ru-RU" sz="1600" i="1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600" dirty="0" smtClean="0"/>
              <a:t>Полезные навыки: целеустремлённая, креативная, организованная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600" dirty="0" smtClean="0"/>
              <a:t>Роль </a:t>
            </a:r>
            <a:r>
              <a:rPr lang="ru-RU" sz="1600" dirty="0"/>
              <a:t>в </a:t>
            </a:r>
            <a:r>
              <a:rPr lang="ru-RU" sz="1600" dirty="0" smtClean="0"/>
              <a:t>команде: лидер, </a:t>
            </a:r>
            <a:r>
              <a:rPr lang="ru-RU" sz="1600" dirty="0" err="1" smtClean="0"/>
              <a:t>мотиватор</a:t>
            </a:r>
            <a:r>
              <a:rPr lang="ru-RU" sz="1600" dirty="0" smtClean="0"/>
              <a:t>, </a:t>
            </a:r>
            <a:r>
              <a:rPr lang="en-US" sz="1600" dirty="0" err="1" smtClean="0"/>
              <a:t>pr</a:t>
            </a:r>
            <a:r>
              <a:rPr lang="en-US" sz="1600" dirty="0" smtClean="0"/>
              <a:t>-</a:t>
            </a:r>
            <a:r>
              <a:rPr lang="ru-RU" sz="1600" dirty="0" smtClean="0"/>
              <a:t>менеджер </a:t>
            </a: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5391562" y="4012605"/>
            <a:ext cx="2883092" cy="1414957"/>
          </a:xfrm>
          <a:prstGeom prst="rect">
            <a:avLst/>
          </a:prstGeom>
        </p:spPr>
        <p:txBody>
          <a:bodyPr>
            <a:no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600" i="1" dirty="0" err="1" smtClean="0"/>
              <a:t>Сунцова</a:t>
            </a:r>
            <a:r>
              <a:rPr lang="ru-RU" sz="1600" i="1" dirty="0" smtClean="0"/>
              <a:t> Полина</a:t>
            </a:r>
            <a:endParaRPr lang="ru-RU" sz="1600" i="1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600" dirty="0" smtClean="0"/>
              <a:t>Полезные навыки: любознательная, инициативная, творческая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600" dirty="0" smtClean="0"/>
              <a:t>Роль </a:t>
            </a:r>
            <a:r>
              <a:rPr lang="ru-RU" sz="1600" dirty="0"/>
              <a:t>в </a:t>
            </a:r>
            <a:r>
              <a:rPr lang="ru-RU" sz="1600" dirty="0" smtClean="0"/>
              <a:t>команде: дизайнер, экономическая обоснованность проекта </a:t>
            </a:r>
            <a:endParaRPr lang="ru-RU" sz="1600" dirty="0"/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6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968" y="1079999"/>
            <a:ext cx="2191464" cy="2842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336" y="1049797"/>
            <a:ext cx="2214748" cy="2872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3974322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575816" y="4203427"/>
            <a:ext cx="92170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Наш проект помогает туристам решить проблему с сувенирами для своих родных с помощью </a:t>
            </a:r>
            <a:r>
              <a:rPr lang="ru-RU" dirty="0" err="1"/>
              <a:t>хенд-мейд</a:t>
            </a:r>
            <a:r>
              <a:rPr lang="ru-RU" dirty="0"/>
              <a:t> куколок, передающих культуру и колорит удмуртского народа.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r>
              <a:rPr lang="ru-RU" sz="4400" dirty="0" smtClean="0">
                <a:latin typeface="+mn-lt"/>
              </a:rPr>
              <a:t/>
            </a:r>
            <a:br>
              <a:rPr lang="ru-RU" sz="4400" dirty="0" smtClean="0">
                <a:latin typeface="+mn-lt"/>
              </a:rPr>
            </a:br>
            <a:r>
              <a:rPr lang="ru-RU" sz="4400" dirty="0" smtClean="0">
                <a:latin typeface="+mn-lt"/>
              </a:rPr>
              <a:t>Что </a:t>
            </a:r>
            <a:r>
              <a:rPr lang="ru-RU" sz="4400" dirty="0">
                <a:latin typeface="+mn-lt"/>
              </a:rPr>
              <a:t>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467123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 smtClean="0"/>
              <a:t>Наш проект организует мастер-классы по изготовлению удмуртских национальных куколок. Спектр куколок разнообразен. Для младшего возраста – это обыкновенные куколки </a:t>
            </a:r>
            <a:r>
              <a:rPr lang="ru-RU" sz="1400" kern="0" dirty="0" err="1" smtClean="0"/>
              <a:t>обережки</a:t>
            </a:r>
            <a:r>
              <a:rPr lang="ru-RU" sz="1400" kern="0" dirty="0" smtClean="0"/>
              <a:t>. Для более </a:t>
            </a:r>
            <a:r>
              <a:rPr lang="ru-RU" sz="1400" kern="0" dirty="0" err="1" smtClean="0"/>
              <a:t>всзрослых</a:t>
            </a:r>
            <a:r>
              <a:rPr lang="ru-RU" sz="1400" kern="0" dirty="0" smtClean="0"/>
              <a:t> – это куколки </a:t>
            </a:r>
            <a:r>
              <a:rPr lang="ru-RU" sz="1400" kern="0" dirty="0" err="1" smtClean="0"/>
              <a:t>трехножки</a:t>
            </a:r>
            <a:r>
              <a:rPr lang="ru-RU" sz="1400" kern="0" dirty="0"/>
              <a:t> </a:t>
            </a:r>
            <a:r>
              <a:rPr lang="ru-RU" sz="1400" kern="0" dirty="0" smtClean="0"/>
              <a:t>или куколки-барыни, наполненные целебными травами. </a:t>
            </a:r>
            <a:endParaRPr lang="ru-RU" sz="1400" kern="0" dirty="0"/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391" y="2610434"/>
            <a:ext cx="2280435" cy="2813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508" y="2831556"/>
            <a:ext cx="3238909" cy="2429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r>
              <a:rPr lang="ru-RU" sz="2800" dirty="0" smtClean="0">
                <a:ea typeface="MS Gothic" pitchFamily="49" charset="-128"/>
              </a:rPr>
              <a:t/>
            </a:r>
            <a:br>
              <a:rPr lang="ru-RU" sz="2800" dirty="0" smtClean="0">
                <a:ea typeface="MS Gothic" pitchFamily="49" charset="-128"/>
              </a:rPr>
            </a:br>
            <a:r>
              <a:rPr lang="ru-RU" sz="2800" dirty="0" smtClean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2917602"/>
              </p:ext>
            </p:extLst>
          </p:nvPr>
        </p:nvGraphicFramePr>
        <p:xfrm>
          <a:off x="503808" y="1251099"/>
          <a:ext cx="9217024" cy="3001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Инновационность</a:t>
                      </a:r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dirty="0" smtClean="0"/>
                        <a:t>(отметьте нужное)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Нет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</a:t>
                      </a:r>
                      <a:r>
                        <a:rPr lang="ru-RU" dirty="0" smtClean="0"/>
                        <a:t>НТИ</a:t>
                      </a:r>
                    </a:p>
                    <a:p>
                      <a:r>
                        <a:rPr lang="ru-RU" dirty="0" smtClean="0"/>
                        <a:t>(отметьте нужное)</a:t>
                      </a:r>
                      <a:endParaRPr lang="ru-RU" dirty="0"/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             </a:t>
                      </a:r>
                    </a:p>
                    <a:p>
                      <a:r>
                        <a:rPr lang="ru-RU" dirty="0" smtClean="0"/>
                        <a:t>                   не использует 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575816" y="254724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272608" y="956786"/>
            <a:ext cx="95770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/>
              <a:t>Мы опросили 28 человек, больше половины из которых жители нашего региона.  Так же, в опросе учувствовали учителя начальных классов, которые ответили, что с удовольствием бы посетили мастер-класс с учащимися класса.  </a:t>
            </a:r>
            <a:endParaRPr lang="ru-RU" dirty="0"/>
          </a:p>
        </p:txBody>
      </p:sp>
      <p:sp>
        <p:nvSpPr>
          <p:cNvPr id="11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 txBox="1">
            <a:spLocks/>
          </p:cNvSpPr>
          <p:nvPr/>
        </p:nvSpPr>
        <p:spPr>
          <a:xfrm>
            <a:off x="344983" y="1708459"/>
            <a:ext cx="9071280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pPr rtl="0"/>
            <a:r>
              <a:rPr lang="ru-RU" sz="4000" dirty="0" smtClean="0">
                <a:latin typeface="+mj-lt"/>
              </a:rPr>
              <a:t>Портрет потребителя</a:t>
            </a:r>
            <a:endParaRPr lang="ru-RU" sz="4000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3808" y="4380552"/>
            <a:ext cx="4837008" cy="1204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Татьяна</a:t>
            </a:r>
            <a:r>
              <a:rPr lang="ru-RU" sz="1400" dirty="0" smtClean="0"/>
              <a:t>, 50 лет</a:t>
            </a:r>
          </a:p>
          <a:p>
            <a:r>
              <a:rPr lang="ru-RU" sz="1400" dirty="0" smtClean="0"/>
              <a:t>Учитель начальных классов</a:t>
            </a:r>
          </a:p>
          <a:p>
            <a:r>
              <a:rPr lang="ru-RU" sz="1400" dirty="0" smtClean="0"/>
              <a:t>При организации уроков по краеведению, не знает, как можно преподнести материал в более доступной для детей форме. 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5544368" y="4380552"/>
            <a:ext cx="432048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Семён</a:t>
            </a:r>
            <a:r>
              <a:rPr lang="ru-RU" sz="1400" dirty="0" smtClean="0"/>
              <a:t>, 32 года</a:t>
            </a:r>
          </a:p>
          <a:p>
            <a:r>
              <a:rPr lang="ru-RU" sz="1400" dirty="0" smtClean="0"/>
              <a:t>Военный</a:t>
            </a:r>
          </a:p>
          <a:p>
            <a:r>
              <a:rPr lang="ru-RU" sz="1400" dirty="0" smtClean="0"/>
              <a:t>Приехав на родину на отпуск, не знает, что можно привести друзьям, чтобы показать свою малую родину.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54" t="29145" r="20887" b="39917"/>
          <a:stretch/>
        </p:blipFill>
        <p:spPr bwMode="auto">
          <a:xfrm>
            <a:off x="1510104" y="2624458"/>
            <a:ext cx="2018040" cy="1714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https://uldelo.ru/image/index?style=node&amp;fid=4425&amp;force=&amp;water=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84" r="76406" b="38708"/>
          <a:stretch/>
        </p:blipFill>
        <p:spPr bwMode="auto">
          <a:xfrm>
            <a:off x="6120432" y="2624458"/>
            <a:ext cx="1944216" cy="1724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6937093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536256" y="1539131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ru-RU" sz="1600" b="1" i="1" dirty="0">
                <a:effectLst/>
              </a:rPr>
              <a:t>PAM (</a:t>
            </a:r>
            <a:r>
              <a:rPr lang="ru-RU" sz="1600" b="1" i="1" dirty="0" err="1">
                <a:effectLst/>
              </a:rPr>
              <a:t>Potential</a:t>
            </a:r>
            <a:r>
              <a:rPr lang="ru-RU" sz="1600" b="1" i="1" dirty="0">
                <a:effectLst/>
              </a:rPr>
              <a:t> </a:t>
            </a:r>
            <a:r>
              <a:rPr lang="ru-RU" sz="1600" b="1" i="1" dirty="0" err="1">
                <a:effectLst/>
              </a:rPr>
              <a:t>Available</a:t>
            </a:r>
            <a:r>
              <a:rPr lang="ru-RU" sz="1600" b="1" i="1" dirty="0">
                <a:effectLst/>
              </a:rPr>
              <a:t> </a:t>
            </a:r>
            <a:r>
              <a:rPr lang="ru-RU" sz="1600" b="1" i="1" dirty="0" err="1">
                <a:effectLst/>
              </a:rPr>
              <a:t>Market</a:t>
            </a:r>
            <a:r>
              <a:rPr lang="ru-RU" sz="1600" b="1" i="1" dirty="0">
                <a:effectLst/>
              </a:rPr>
              <a:t>) </a:t>
            </a:r>
            <a:r>
              <a:rPr lang="ru-RU" sz="1600" b="1" i="1" dirty="0" smtClean="0">
                <a:effectLst/>
              </a:rPr>
              <a:t>– 1 – 1.5 млрд. рублей</a:t>
            </a:r>
          </a:p>
          <a:p>
            <a:pPr algn="l"/>
            <a:endParaRPr lang="ru-RU" sz="1600" b="1" i="1" dirty="0" smtClean="0">
              <a:effectLst/>
            </a:endParaRPr>
          </a:p>
          <a:p>
            <a:pPr algn="l"/>
            <a:r>
              <a:rPr lang="ru-RU" sz="1600" b="1" i="1" dirty="0" smtClean="0">
                <a:effectLst/>
              </a:rPr>
              <a:t>TAM (</a:t>
            </a:r>
            <a:r>
              <a:rPr lang="ru-RU" sz="1600" b="1" i="1" dirty="0" err="1" smtClean="0">
                <a:effectLst/>
              </a:rPr>
              <a:t>Total</a:t>
            </a:r>
            <a:r>
              <a:rPr lang="ru-RU" sz="1600" b="1" i="1" dirty="0" smtClean="0">
                <a:effectLst/>
              </a:rPr>
              <a:t> </a:t>
            </a:r>
            <a:r>
              <a:rPr lang="ru-RU" sz="1600" b="1" i="1" dirty="0" err="1" smtClean="0">
                <a:effectLst/>
              </a:rPr>
              <a:t>Addressable</a:t>
            </a:r>
            <a:r>
              <a:rPr lang="ru-RU" sz="1600" b="1" i="1" dirty="0" smtClean="0">
                <a:effectLst/>
              </a:rPr>
              <a:t> </a:t>
            </a:r>
            <a:r>
              <a:rPr lang="ru-RU" sz="1600" b="1" i="1" dirty="0" err="1" smtClean="0">
                <a:effectLst/>
              </a:rPr>
              <a:t>Market</a:t>
            </a:r>
            <a:r>
              <a:rPr lang="ru-RU" sz="1600" b="1" i="1" dirty="0" smtClean="0">
                <a:effectLst/>
              </a:rPr>
              <a:t>) – </a:t>
            </a:r>
            <a:r>
              <a:rPr lang="ru-RU" sz="1600" b="1" i="1" dirty="0" smtClean="0"/>
              <a:t>150 млн. рублей</a:t>
            </a:r>
          </a:p>
          <a:p>
            <a:pPr algn="l"/>
            <a:endParaRPr lang="ru-RU" sz="1600" b="1" i="1" dirty="0">
              <a:effectLst/>
            </a:endParaRPr>
          </a:p>
          <a:p>
            <a:pPr algn="l"/>
            <a:r>
              <a:rPr lang="ru-RU" sz="1600" b="1" i="1" dirty="0">
                <a:effectLst/>
              </a:rPr>
              <a:t>SAM (</a:t>
            </a:r>
            <a:r>
              <a:rPr lang="ru-RU" sz="1600" b="1" i="1" dirty="0" err="1">
                <a:effectLst/>
              </a:rPr>
              <a:t>Serviceable</a:t>
            </a:r>
            <a:r>
              <a:rPr lang="ru-RU" sz="1600" b="1" i="1" dirty="0">
                <a:effectLst/>
              </a:rPr>
              <a:t> </a:t>
            </a:r>
            <a:r>
              <a:rPr lang="ru-RU" sz="1600" b="1" i="1" dirty="0" err="1">
                <a:effectLst/>
              </a:rPr>
              <a:t>Available</a:t>
            </a:r>
            <a:r>
              <a:rPr lang="ru-RU" sz="1600" b="1" i="1" dirty="0">
                <a:effectLst/>
              </a:rPr>
              <a:t> </a:t>
            </a:r>
            <a:r>
              <a:rPr lang="ru-RU" sz="1600" b="1" i="1" dirty="0" err="1">
                <a:effectLst/>
              </a:rPr>
              <a:t>Market</a:t>
            </a:r>
            <a:r>
              <a:rPr lang="ru-RU" sz="1600" b="1" i="1" dirty="0">
                <a:effectLst/>
              </a:rPr>
              <a:t>) – </a:t>
            </a:r>
            <a:r>
              <a:rPr lang="ru-RU" sz="1600" b="1" i="1" dirty="0" smtClean="0">
                <a:effectLst/>
              </a:rPr>
              <a:t>22 500 000 рублей</a:t>
            </a:r>
          </a:p>
          <a:p>
            <a:pPr algn="l"/>
            <a:endParaRPr lang="ru-RU" sz="1600" b="1" i="1" dirty="0" smtClean="0">
              <a:effectLst/>
            </a:endParaRPr>
          </a:p>
          <a:p>
            <a:pPr algn="l"/>
            <a:r>
              <a:rPr lang="ru-RU" sz="1600" b="1" i="1" dirty="0" smtClean="0">
                <a:effectLst/>
              </a:rPr>
              <a:t>SOM </a:t>
            </a:r>
            <a:r>
              <a:rPr lang="ru-RU" sz="1600" b="1" i="1" dirty="0">
                <a:effectLst/>
              </a:rPr>
              <a:t>(</a:t>
            </a:r>
            <a:r>
              <a:rPr lang="ru-RU" sz="1600" b="1" i="1" dirty="0" err="1">
                <a:effectLst/>
              </a:rPr>
              <a:t>Serviceable</a:t>
            </a:r>
            <a:r>
              <a:rPr lang="ru-RU" sz="1600" b="1" i="1" dirty="0">
                <a:effectLst/>
              </a:rPr>
              <a:t> &amp; </a:t>
            </a:r>
            <a:r>
              <a:rPr lang="ru-RU" sz="1600" b="1" i="1" dirty="0" err="1">
                <a:effectLst/>
              </a:rPr>
              <a:t>Obtainable</a:t>
            </a:r>
            <a:r>
              <a:rPr lang="ru-RU" sz="1600" b="1" i="1" dirty="0">
                <a:effectLst/>
              </a:rPr>
              <a:t> </a:t>
            </a:r>
            <a:r>
              <a:rPr lang="ru-RU" sz="1600" b="1" i="1" dirty="0" err="1">
                <a:effectLst/>
              </a:rPr>
              <a:t>Market</a:t>
            </a:r>
            <a:r>
              <a:rPr lang="ru-RU" sz="1600" b="1" i="1" dirty="0">
                <a:effectLst/>
              </a:rPr>
              <a:t>) – </a:t>
            </a:r>
            <a:r>
              <a:rPr lang="en-US" sz="1600" b="1" i="1" dirty="0" smtClean="0"/>
              <a:t>22</a:t>
            </a:r>
            <a:r>
              <a:rPr lang="ru-RU" sz="1600" b="1" i="1" dirty="0" smtClean="0">
                <a:effectLst/>
              </a:rPr>
              <a:t>5 000 рублей</a:t>
            </a:r>
            <a:endParaRPr lang="ru-RU" sz="1600" i="1" dirty="0"/>
          </a:p>
          <a:p>
            <a:endParaRPr lang="ru-RU" sz="1600"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2447511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165834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err="1" smtClean="0">
                <a:solidFill>
                  <a:schemeClr val="bg1">
                    <a:lumMod val="50000"/>
                  </a:schemeClr>
                </a:solidFill>
              </a:rPr>
              <a:t>Нишевой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 рынок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Производительность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Дизайн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Цена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Доступность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65430" y="2882153"/>
            <a:ext cx="187196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</a:rPr>
              <a:t>Прямые 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(продажи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через 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Интернет)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488520"/>
            <a:ext cx="1945277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Персональная поддержка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Сообщества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Совместное 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создание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err="1" smtClean="0">
                <a:solidFill>
                  <a:schemeClr val="bg1">
                    <a:lumMod val="50000"/>
                  </a:schemeClr>
                </a:solidFill>
              </a:rPr>
              <a:t>Интеративность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160324" y="4419451"/>
            <a:ext cx="5040314" cy="215444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Мастер-классы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789820"/>
            <a:ext cx="187196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Материальные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Интеллектуальные 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ресурсы (знание культуру Удмуртии, техники безопасности) 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Организация мастер-классов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Петрова Анастасия и </a:t>
            </a:r>
            <a:r>
              <a:rPr lang="ru-RU" sz="1400" i="1" dirty="0" err="1" smtClean="0">
                <a:solidFill>
                  <a:schemeClr val="bg1">
                    <a:lumMod val="50000"/>
                  </a:schemeClr>
                </a:solidFill>
              </a:rPr>
              <a:t>Сунцова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 Полина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89506" y="4269905"/>
            <a:ext cx="5040314" cy="861774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Переменные издержки</a:t>
            </a:r>
          </a:p>
          <a:p>
            <a:r>
              <a:rPr lang="ru-RU" sz="1400" i="1" dirty="0" smtClean="0"/>
              <a:t>Материалы</a:t>
            </a:r>
          </a:p>
          <a:p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 (оказания услуги)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16482" y="2013612"/>
            <a:ext cx="1800200" cy="1296144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Arial" pitchFamily="34" charset="0"/>
                <a:cs typeface="Arial" pitchFamily="34" charset="0"/>
              </a:rPr>
              <a:t>и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зучение информации по теме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049972" y="1265422"/>
            <a:ext cx="2079848" cy="144016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Arial" pitchFamily="34" charset="0"/>
                <a:cs typeface="Arial" pitchFamily="34" charset="0"/>
              </a:rPr>
              <a:t>п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окупка материалов и инструментов для создания изделия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7704608" y="2766461"/>
            <a:ext cx="1872208" cy="135055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Arial" pitchFamily="34" charset="0"/>
                <a:cs typeface="Arial" pitchFamily="34" charset="0"/>
              </a:rPr>
              <a:t>п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одготовка рабочего места и разработка идей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658484" y="4170015"/>
            <a:ext cx="1800200" cy="1224136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Arial" pitchFamily="34" charset="0"/>
                <a:cs typeface="Arial" pitchFamily="34" charset="0"/>
              </a:rPr>
              <a:t>п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роведение мастер класса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920027" y="1465041"/>
            <a:ext cx="1944216" cy="144016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Arial" pitchFamily="34" charset="0"/>
                <a:cs typeface="Arial" pitchFamily="34" charset="0"/>
              </a:rPr>
              <a:t>р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азмещение рекламы на Интернет площадках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1698877" y="4078080"/>
            <a:ext cx="1957632" cy="1316071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Arial" pitchFamily="34" charset="0"/>
                <a:cs typeface="Arial" pitchFamily="34" charset="0"/>
              </a:rPr>
              <a:t>п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олучение прибыли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2283720" y="1916311"/>
            <a:ext cx="626324" cy="2880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5327284" y="1499794"/>
            <a:ext cx="626324" cy="2880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 rot="3154874">
            <a:off x="8011778" y="2177714"/>
            <a:ext cx="626324" cy="2880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 rot="8359247">
            <a:off x="7680413" y="4362610"/>
            <a:ext cx="626324" cy="2880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 rot="10800000">
            <a:off x="4274667" y="4787189"/>
            <a:ext cx="1025257" cy="2880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rot="13407043">
            <a:off x="1529810" y="3614141"/>
            <a:ext cx="626324" cy="2880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5088304"/>
              </p:ext>
            </p:extLst>
          </p:nvPr>
        </p:nvGraphicFramePr>
        <p:xfrm>
          <a:off x="791840" y="1683147"/>
          <a:ext cx="8496944" cy="33712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232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646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6824">
                <a:tc>
                  <a:txBody>
                    <a:bodyPr/>
                    <a:lstStyle/>
                    <a:p>
                      <a:r>
                        <a:rPr lang="en-US" dirty="0" smtClean="0"/>
                        <a:t>SMART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Цели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9280">
                <a:tc>
                  <a:txBody>
                    <a:bodyPr/>
                    <a:lstStyle/>
                    <a:p>
                      <a:r>
                        <a:rPr lang="en-US" dirty="0" smtClean="0"/>
                        <a:t>S(</a:t>
                      </a:r>
                      <a:r>
                        <a:rPr lang="ru-RU" dirty="0" err="1" smtClean="0"/>
                        <a:t>конкреность</a:t>
                      </a:r>
                      <a:r>
                        <a:rPr lang="ru-RU" dirty="0" smtClean="0"/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Получение прибыли путем продажи</a:t>
                      </a:r>
                      <a:r>
                        <a:rPr lang="ru-RU" baseline="0" dirty="0" smtClean="0"/>
                        <a:t> 25 куколок и проведения 75 мастер-классов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М(измеримость)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 размере не</a:t>
                      </a:r>
                      <a:r>
                        <a:rPr lang="ru-RU" baseline="0" dirty="0" smtClean="0"/>
                        <a:t> менее 30 000 рублей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А(достижимость)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 помощи стратегии воронка</a:t>
                      </a:r>
                      <a:r>
                        <a:rPr lang="ru-RU" baseline="0" dirty="0" smtClean="0"/>
                        <a:t> продаж (установление контакта – выявление потребностей – презентация – согласование – оплата)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</a:t>
                      </a:r>
                      <a:r>
                        <a:rPr lang="ru-RU" dirty="0" smtClean="0"/>
                        <a:t>(важность)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Реализация проекта, получение</a:t>
                      </a:r>
                      <a:r>
                        <a:rPr lang="ru-RU" baseline="0" dirty="0" smtClean="0"/>
                        <a:t> прибыли, решить проблему с сувенирами в Удмуртии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Т(срок)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Добиться поставленных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smtClean="0"/>
                        <a:t>целей к 31.10.2023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27340" y="1179091"/>
            <a:ext cx="92931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К концу 2024 года иметь 100 участников мастер-класса в месяц за счет собственных средств. 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3599312"/>
              </p:ext>
            </p:extLst>
          </p:nvPr>
        </p:nvGraphicFramePr>
        <p:xfrm>
          <a:off x="143768" y="1080000"/>
          <a:ext cx="9793089" cy="3719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5694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Ткань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1580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Собственные</a:t>
                      </a:r>
                      <a:r>
                        <a:rPr lang="ru-RU" sz="2000" baseline="0" dirty="0" smtClean="0"/>
                        <a:t> средства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Кружева</a:t>
                      </a:r>
                      <a:r>
                        <a:rPr lang="ru-RU" sz="2000" baseline="0" dirty="0" smtClean="0"/>
                        <a:t> 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140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Вата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634 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Собственные средства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Нитки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679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Собственные</a:t>
                      </a:r>
                      <a:r>
                        <a:rPr lang="ru-RU" sz="2000" baseline="0" dirty="0" smtClean="0"/>
                        <a:t> средства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Иголки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98 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Собственные средства 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3131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 smtClean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684698" y="2121205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 smtClean="0">
                <a:ea typeface="MS Gothic" pitchFamily="49" charset="-128"/>
              </a:rPr>
              <a:t>Выбранная организационно-правовая форма – </a:t>
            </a:r>
            <a:r>
              <a:rPr lang="ru-RU" sz="3200" i="1" dirty="0" err="1" smtClean="0">
                <a:ea typeface="MS Gothic" pitchFamily="49" charset="-128"/>
              </a:rPr>
              <a:t>самозанятый</a:t>
            </a:r>
            <a:r>
              <a:rPr lang="ru-RU" sz="3200" dirty="0" smtClean="0">
                <a:ea typeface="MS Gothic" pitchFamily="49" charset="-128"/>
              </a:rPr>
              <a:t>. </a:t>
            </a:r>
          </a:p>
          <a:p>
            <a:pPr>
              <a:buFont typeface="Times New Roman" pitchFamily="18" charset="0"/>
              <a:buNone/>
            </a:pPr>
            <a:endParaRPr lang="ru-RU" sz="3200" dirty="0">
              <a:ea typeface="MS Gothic" pitchFamily="49" charset="-128"/>
            </a:endParaRPr>
          </a:p>
          <a:p>
            <a:r>
              <a:rPr lang="ru-RU" sz="3200" dirty="0">
                <a:ea typeface="MS Gothic" pitchFamily="49" charset="-128"/>
              </a:rPr>
              <a:t>Выбранная система </a:t>
            </a:r>
            <a:r>
              <a:rPr lang="ru-RU" sz="3200" dirty="0" smtClean="0">
                <a:ea typeface="MS Gothic" pitchFamily="49" charset="-128"/>
              </a:rPr>
              <a:t>налогообложения – </a:t>
            </a:r>
            <a:r>
              <a:rPr lang="ru-RU" sz="3200" i="1" dirty="0" smtClean="0">
                <a:ea typeface="MS Gothic" pitchFamily="49" charset="-128"/>
              </a:rPr>
              <a:t>налог на профессиональный доход.</a:t>
            </a:r>
            <a:endParaRPr lang="ru-RU" sz="3200" b="1" i="1" dirty="0" smtClean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3565379"/>
              </p:ext>
            </p:extLst>
          </p:nvPr>
        </p:nvGraphicFramePr>
        <p:xfrm>
          <a:off x="71760" y="823561"/>
          <a:ext cx="9599036" cy="46603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240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40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146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85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110592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25171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52339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10997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101516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270944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33112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129197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57189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189678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198936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538685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  <a:gridCol w="722242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</a:tblGrid>
              <a:tr h="4093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21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(за 1 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год/либо до срока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232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232376">
                <a:tc gridSpan="25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27803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8500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b="1" u="none" strike="noStrike" dirty="0" smtClean="0">
                          <a:effectLst/>
                          <a:latin typeface="+mn-lt"/>
                        </a:rPr>
                        <a:t>12500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12500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12950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12950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25000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25761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25761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25761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38750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38750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38750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277933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3131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6262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3131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6262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3131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3131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6262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3131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3131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6262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3131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3131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50096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Аренда …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3131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6262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3131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6262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3131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3131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6262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3131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3131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6262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3131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3131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Материалы…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3131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6262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3131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6262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3131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3131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6262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3131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3131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6262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3131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3131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3756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926052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533256"/>
                  </a:ext>
                </a:extLst>
              </a:tr>
              <a:tr h="30221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2176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u="none" strike="noStrike" dirty="0" smtClean="0">
                          <a:effectLst/>
                          <a:latin typeface="+mn-lt"/>
                        </a:rPr>
                        <a:t>9369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6238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12950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9819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18738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22630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22630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22630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38750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39750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39750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340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518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518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1030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1030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1030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1550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1550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1550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1836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8869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5738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12432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9301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17738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21600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21600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21600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37200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38200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38200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234314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223441">
                <a:tc gridSpan="25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28106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3131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</a:t>
            </a:r>
            <a:r>
              <a:rPr lang="ru-RU" sz="4000" dirty="0" smtClean="0">
                <a:ea typeface="MS Gothic" pitchFamily="49" charset="-128"/>
              </a:rPr>
              <a:t>проекта</a:t>
            </a:r>
            <a:br>
              <a:rPr lang="ru-RU" sz="4000" dirty="0" smtClean="0">
                <a:ea typeface="MS Gothic" pitchFamily="49" charset="-128"/>
              </a:rPr>
            </a:br>
            <a:r>
              <a:rPr lang="ru-RU" sz="4000" dirty="0" smtClean="0">
                <a:ea typeface="MS Gothic" pitchFamily="49" charset="-128"/>
              </a:rPr>
              <a:t/>
            </a:r>
            <a:br>
              <a:rPr lang="ru-RU" sz="4000" dirty="0" smtClean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1145506"/>
              </p:ext>
            </p:extLst>
          </p:nvPr>
        </p:nvGraphicFramePr>
        <p:xfrm>
          <a:off x="269280" y="963066"/>
          <a:ext cx="9721080" cy="46835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6670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7139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 куколок и 85</a:t>
                      </a:r>
                      <a:r>
                        <a:rPr lang="ru-RU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(участников мастер-класса)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0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38750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4781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6262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4781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38200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780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780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780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месяц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780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3131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780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12,2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780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5" name="Замещающее 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0439116"/>
              </p:ext>
            </p:extLst>
          </p:nvPr>
        </p:nvGraphicFramePr>
        <p:xfrm>
          <a:off x="431800" y="1107083"/>
          <a:ext cx="9361041" cy="417646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72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1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3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65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72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8006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/>
                        <a:t>З</a:t>
                      </a:r>
                      <a:r>
                        <a:rPr lang="ru-RU" altLang="en-US" sz="1200" dirty="0" smtClean="0"/>
                        <a:t>адача</a:t>
                      </a:r>
                      <a:endParaRPr lang="ru-RU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/>
                        <a:t>Д</a:t>
                      </a:r>
                      <a:r>
                        <a:rPr lang="ru-RU" altLang="en-US" sz="1200" dirty="0" smtClean="0"/>
                        <a:t>ействие</a:t>
                      </a:r>
                      <a:endParaRPr lang="ru-RU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/>
                        <a:t>С</a:t>
                      </a:r>
                      <a:r>
                        <a:rPr lang="ru-RU" altLang="en-US" sz="1200" dirty="0" smtClean="0"/>
                        <a:t>рок</a:t>
                      </a:r>
                      <a:endParaRPr lang="ru-RU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/>
                        <a:t>Р</a:t>
                      </a:r>
                      <a:r>
                        <a:rPr lang="ru-RU" altLang="en-US" sz="1200" dirty="0" smtClean="0"/>
                        <a:t>есурс</a:t>
                      </a:r>
                      <a:endParaRPr lang="ru-RU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/>
                        <a:t>О</a:t>
                      </a:r>
                      <a:r>
                        <a:rPr lang="ru-RU" altLang="en-US" sz="1200" dirty="0" smtClean="0"/>
                        <a:t>тветственный</a:t>
                      </a:r>
                      <a:endParaRPr lang="ru-RU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411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/>
                        <a:t>изучение информации про создание изделия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/>
                        <a:t>1. найти информацию</a:t>
                      </a:r>
                    </a:p>
                    <a:p>
                      <a:pPr>
                        <a:buNone/>
                      </a:pPr>
                      <a:r>
                        <a:rPr lang="ru-RU" altLang="en-US" sz="1200"/>
                        <a:t>2. посмотреть мастер-классы в интернете</a:t>
                      </a:r>
                    </a:p>
                    <a:p>
                      <a:pPr>
                        <a:buNone/>
                      </a:pP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/>
                        <a:t>2 дня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/>
                        <a:t>И</a:t>
                      </a:r>
                      <a:r>
                        <a:rPr lang="ru-RU" altLang="en-US" sz="1200" dirty="0" smtClean="0"/>
                        <a:t>нтернет</a:t>
                      </a:r>
                      <a:endParaRPr lang="ru-RU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 smtClean="0"/>
                        <a:t>Настя</a:t>
                      </a:r>
                      <a:endParaRPr lang="ru-RU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081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/>
                        <a:t>закупить материалы и инструменты для создания изделия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>
                          <a:sym typeface="+mn-ea"/>
                        </a:rPr>
                        <a:t>1. найти подходящий магазин с оптимальными ценами.</a:t>
                      </a:r>
                    </a:p>
                    <a:p>
                      <a:pPr>
                        <a:buNone/>
                      </a:pPr>
                      <a:r>
                        <a:rPr lang="ru-RU" altLang="en-US" sz="1200">
                          <a:sym typeface="+mn-ea"/>
                        </a:rPr>
                        <a:t>2. купить необходимое</a:t>
                      </a:r>
                    </a:p>
                    <a:p>
                      <a:pPr>
                        <a:buNone/>
                      </a:pPr>
                      <a:r>
                        <a:rPr lang="ru-RU" altLang="en-US" sz="1200">
                          <a:sym typeface="+mn-ea"/>
                        </a:rPr>
                        <a:t>3. выполнить пробную версию создания изделия</a:t>
                      </a:r>
                      <a:endParaRPr lang="ru-RU" altLang="en-US" sz="1200"/>
                    </a:p>
                    <a:p>
                      <a:pPr>
                        <a:buNone/>
                      </a:pP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/>
                        <a:t>2 дня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/>
                        <a:t>магазины для творчества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 smtClean="0"/>
                        <a:t>Полина</a:t>
                      </a:r>
                      <a:endParaRPr lang="ru-RU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411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/>
                        <a:t>подготовить рабочее место и разработать идеи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/>
                        <a:t>1. разложить все материалы и инструменты, подготовить место</a:t>
                      </a:r>
                    </a:p>
                    <a:p>
                      <a:pPr>
                        <a:buNone/>
                      </a:pPr>
                      <a:r>
                        <a:rPr lang="ru-RU" altLang="en-US" sz="1200" dirty="0"/>
                        <a:t>2. вдохновиться другими мастерами и придумать свой необычный дизайн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/>
                        <a:t>2 дня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/>
                        <a:t>И</a:t>
                      </a:r>
                      <a:r>
                        <a:rPr lang="ru-RU" altLang="en-US" sz="1200" dirty="0" smtClean="0"/>
                        <a:t>нтернет</a:t>
                      </a:r>
                      <a:endParaRPr lang="ru-RU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 smtClean="0"/>
                        <a:t>Настя</a:t>
                      </a:r>
                      <a:endParaRPr lang="ru-RU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5" name="Замещающее 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8988057"/>
              </p:ext>
            </p:extLst>
          </p:nvPr>
        </p:nvGraphicFramePr>
        <p:xfrm>
          <a:off x="431800" y="1107083"/>
          <a:ext cx="9361041" cy="417646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72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1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3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65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72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8006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/>
                        <a:t>З</a:t>
                      </a:r>
                      <a:r>
                        <a:rPr lang="ru-RU" altLang="en-US" sz="1200" dirty="0" smtClean="0"/>
                        <a:t>адача</a:t>
                      </a:r>
                      <a:endParaRPr lang="ru-RU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/>
                        <a:t>Д</a:t>
                      </a:r>
                      <a:r>
                        <a:rPr lang="ru-RU" altLang="en-US" sz="1200" dirty="0" smtClean="0"/>
                        <a:t>ействие</a:t>
                      </a:r>
                      <a:endParaRPr lang="ru-RU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/>
                        <a:t>С</a:t>
                      </a:r>
                      <a:r>
                        <a:rPr lang="ru-RU" altLang="en-US" sz="1200" dirty="0" smtClean="0"/>
                        <a:t>рок</a:t>
                      </a:r>
                      <a:endParaRPr lang="ru-RU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/>
                        <a:t>Р</a:t>
                      </a:r>
                      <a:r>
                        <a:rPr lang="ru-RU" altLang="en-US" sz="1200" dirty="0" smtClean="0"/>
                        <a:t>есурс</a:t>
                      </a:r>
                      <a:endParaRPr lang="ru-RU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/>
                        <a:t>О</a:t>
                      </a:r>
                      <a:r>
                        <a:rPr lang="ru-RU" altLang="en-US" sz="1200" dirty="0" smtClean="0"/>
                        <a:t>тветственный</a:t>
                      </a:r>
                      <a:endParaRPr lang="ru-RU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411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/>
                        <a:t>изучение информации про создание изделия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/>
                        <a:t>1. найти информацию</a:t>
                      </a:r>
                    </a:p>
                    <a:p>
                      <a:pPr>
                        <a:buNone/>
                      </a:pPr>
                      <a:r>
                        <a:rPr lang="ru-RU" altLang="en-US" sz="1200"/>
                        <a:t>2. посмотреть мастер-классы в интернете</a:t>
                      </a:r>
                    </a:p>
                    <a:p>
                      <a:pPr>
                        <a:buNone/>
                      </a:pP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/>
                        <a:t>2 дня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/>
                        <a:t>И</a:t>
                      </a:r>
                      <a:r>
                        <a:rPr lang="ru-RU" altLang="en-US" sz="1200" dirty="0" smtClean="0"/>
                        <a:t>нтернет</a:t>
                      </a:r>
                      <a:endParaRPr lang="ru-RU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 smtClean="0"/>
                        <a:t>Настя</a:t>
                      </a:r>
                      <a:endParaRPr lang="ru-RU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081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/>
                        <a:t>закупить материалы и инструменты для создания изделия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>
                          <a:sym typeface="+mn-ea"/>
                        </a:rPr>
                        <a:t>1. найти подходящий магазин с оптимальными ценами.</a:t>
                      </a:r>
                    </a:p>
                    <a:p>
                      <a:pPr>
                        <a:buNone/>
                      </a:pPr>
                      <a:r>
                        <a:rPr lang="ru-RU" altLang="en-US" sz="1200">
                          <a:sym typeface="+mn-ea"/>
                        </a:rPr>
                        <a:t>2. купить необходимое</a:t>
                      </a:r>
                    </a:p>
                    <a:p>
                      <a:pPr>
                        <a:buNone/>
                      </a:pPr>
                      <a:r>
                        <a:rPr lang="ru-RU" altLang="en-US" sz="1200">
                          <a:sym typeface="+mn-ea"/>
                        </a:rPr>
                        <a:t>3. выполнить пробную версию создания изделия</a:t>
                      </a:r>
                      <a:endParaRPr lang="ru-RU" altLang="en-US" sz="1200"/>
                    </a:p>
                    <a:p>
                      <a:pPr>
                        <a:buNone/>
                      </a:pPr>
                      <a:endParaRPr lang="ru-RU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/>
                        <a:t>2 дня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/>
                        <a:t>магазины для творчества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 smtClean="0"/>
                        <a:t>Полина</a:t>
                      </a:r>
                      <a:endParaRPr lang="ru-RU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411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/>
                        <a:t>подготовить рабочее место и разработать идеи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/>
                        <a:t>1. разложить все материалы и инструменты, подготовить место</a:t>
                      </a:r>
                    </a:p>
                    <a:p>
                      <a:pPr>
                        <a:buNone/>
                      </a:pPr>
                      <a:r>
                        <a:rPr lang="ru-RU" altLang="en-US" sz="1200" dirty="0"/>
                        <a:t>2. вдохновиться другими мастерами и придумать свой необычный дизайн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/>
                        <a:t>2 дня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/>
                        <a:t>И</a:t>
                      </a:r>
                      <a:r>
                        <a:rPr lang="ru-RU" altLang="en-US" sz="1200" dirty="0" smtClean="0"/>
                        <a:t>нтернет</a:t>
                      </a:r>
                      <a:endParaRPr lang="ru-RU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 smtClean="0"/>
                        <a:t>Настя</a:t>
                      </a:r>
                      <a:endParaRPr lang="ru-RU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Замещающее 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2577759"/>
              </p:ext>
            </p:extLst>
          </p:nvPr>
        </p:nvGraphicFramePr>
        <p:xfrm>
          <a:off x="431800" y="1107083"/>
          <a:ext cx="9361039" cy="417646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724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05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42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25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13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20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/>
                        <a:t>З</a:t>
                      </a:r>
                      <a:r>
                        <a:rPr lang="ru-RU" altLang="en-US" sz="1200" dirty="0" smtClean="0"/>
                        <a:t>адача</a:t>
                      </a:r>
                      <a:endParaRPr lang="ru-RU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/>
                        <a:t>Д</a:t>
                      </a:r>
                      <a:r>
                        <a:rPr lang="ru-RU" altLang="en-US" sz="1200" dirty="0" smtClean="0"/>
                        <a:t>ействие</a:t>
                      </a:r>
                      <a:endParaRPr lang="ru-RU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/>
                        <a:t>С</a:t>
                      </a:r>
                      <a:r>
                        <a:rPr lang="ru-RU" altLang="en-US" sz="1200" dirty="0" smtClean="0"/>
                        <a:t>рок</a:t>
                      </a:r>
                      <a:endParaRPr lang="ru-RU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/>
                        <a:t>Р</a:t>
                      </a:r>
                      <a:r>
                        <a:rPr lang="ru-RU" altLang="en-US" sz="1200" dirty="0" smtClean="0"/>
                        <a:t>есурс</a:t>
                      </a:r>
                      <a:endParaRPr lang="ru-RU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/>
                        <a:t>О</a:t>
                      </a:r>
                      <a:r>
                        <a:rPr lang="ru-RU" altLang="en-US" sz="1200" dirty="0" smtClean="0"/>
                        <a:t>тветственный</a:t>
                      </a:r>
                      <a:endParaRPr lang="ru-RU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26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/>
                        <a:t>аренда помещения и покупка материалов для мастер-классов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/>
                        <a:t>1. найти подходящее помещение для МК</a:t>
                      </a:r>
                    </a:p>
                    <a:p>
                      <a:pPr>
                        <a:buNone/>
                      </a:pPr>
                      <a:r>
                        <a:rPr lang="ru-RU" altLang="en-US" sz="1200" dirty="0"/>
                        <a:t>2. купить материалы и инструменты на определённое количество людей</a:t>
                      </a:r>
                    </a:p>
                    <a:p>
                      <a:pPr>
                        <a:buNone/>
                      </a:pPr>
                      <a:r>
                        <a:rPr lang="ru-RU" altLang="en-US" sz="1200" dirty="0"/>
                        <a:t>3. арендовать помещение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/>
                        <a:t>5 дней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/>
                        <a:t>интернет, </a:t>
                      </a:r>
                      <a:r>
                        <a:rPr lang="ru-RU" altLang="en-US" sz="1200" dirty="0" smtClean="0"/>
                        <a:t>магазины </a:t>
                      </a:r>
                      <a:r>
                        <a:rPr lang="ru-RU" altLang="en-US" sz="1200" dirty="0"/>
                        <a:t>для творчества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 smtClean="0"/>
                        <a:t>Полина</a:t>
                      </a:r>
                      <a:endParaRPr lang="ru-RU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920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/>
                        <a:t>проведение первого мастер-класса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/>
                        <a:t>1. выставить рекламу о предстоящем мастер-классе</a:t>
                      </a:r>
                    </a:p>
                    <a:p>
                      <a:pPr>
                        <a:buNone/>
                      </a:pPr>
                      <a:r>
                        <a:rPr lang="ru-RU" altLang="en-US" sz="1200"/>
                        <a:t>2. найти участников</a:t>
                      </a:r>
                    </a:p>
                    <a:p>
                      <a:pPr>
                        <a:buNone/>
                      </a:pPr>
                      <a:r>
                        <a:rPr lang="ru-RU" altLang="en-US" sz="1200"/>
                        <a:t>3. подготовить помещение и материалы</a:t>
                      </a:r>
                    </a:p>
                    <a:p>
                      <a:pPr>
                        <a:buNone/>
                      </a:pPr>
                      <a:r>
                        <a:rPr lang="ru-RU" altLang="en-US" sz="1200"/>
                        <a:t>4. провести мастер-класс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/>
                        <a:t>30 дней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/>
                        <a:t>интернет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 smtClean="0"/>
                        <a:t>Настя</a:t>
                      </a:r>
                      <a:endParaRPr lang="ru-RU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26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/>
                        <a:t>иметь </a:t>
                      </a:r>
                      <a:r>
                        <a:rPr lang="ru-RU" altLang="en-US" sz="1200" dirty="0" smtClean="0"/>
                        <a:t>регулярное проведение </a:t>
                      </a:r>
                      <a:r>
                        <a:rPr lang="ru-RU" altLang="en-US" sz="1200" dirty="0" err="1"/>
                        <a:t>масте</a:t>
                      </a:r>
                      <a:r>
                        <a:rPr lang="ru-RU" altLang="en-US" sz="1200" dirty="0"/>
                        <a:t>-классов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altLang="en-US" sz="1200" dirty="0" smtClean="0"/>
                        <a:t>1. покупать рекламу</a:t>
                      </a:r>
                    </a:p>
                    <a:p>
                      <a:pPr marL="0" indent="0">
                        <a:buNone/>
                      </a:pPr>
                      <a:r>
                        <a:rPr lang="ru-RU" altLang="en-US" sz="1200" dirty="0" smtClean="0"/>
                        <a:t>2</a:t>
                      </a:r>
                      <a:r>
                        <a:rPr lang="ru-RU" altLang="en-US" sz="1200" dirty="0"/>
                        <a:t>. поднять уровень проведения мастер-классов</a:t>
                      </a:r>
                    </a:p>
                    <a:p>
                      <a:pPr>
                        <a:buNone/>
                      </a:pPr>
                      <a:r>
                        <a:rPr lang="ru-RU" altLang="en-US" sz="1200" dirty="0"/>
                        <a:t>3. постоянно следить за статистикой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/>
                        <a:t>интернет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86971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1526045" y="4027244"/>
            <a:ext cx="3027309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i="1" dirty="0" smtClean="0"/>
              <a:t>Петрова Анастасия</a:t>
            </a:r>
            <a:r>
              <a:rPr lang="ru-RU" sz="1400" b="1" dirty="0" smtClean="0"/>
              <a:t>, 89501691752, </a:t>
            </a:r>
            <a:endParaRPr lang="ru-RU" sz="1400" b="1" dirty="0"/>
          </a:p>
          <a:p>
            <a:pPr algn="ctr">
              <a:lnSpc>
                <a:spcPct val="110000"/>
              </a:lnSpc>
            </a:pPr>
            <a:r>
              <a:rPr lang="en-US" sz="1400" b="1" dirty="0" smtClean="0">
                <a:hlinkClick r:id="rId3"/>
              </a:rPr>
              <a:t>nassstii2101@gmail.com</a:t>
            </a:r>
            <a:r>
              <a:rPr lang="ru-RU" sz="1400" b="1" dirty="0" smtClean="0"/>
              <a:t>,</a:t>
            </a:r>
          </a:p>
          <a:p>
            <a:pPr algn="ctr">
              <a:lnSpc>
                <a:spcPct val="110000"/>
              </a:lnSpc>
            </a:pPr>
            <a:r>
              <a:rPr lang="ru-RU" sz="1400" b="1" dirty="0" err="1" smtClean="0"/>
              <a:t>Вк</a:t>
            </a:r>
            <a:r>
              <a:rPr lang="ru-RU" sz="1400" b="1" dirty="0" smtClean="0"/>
              <a:t>: </a:t>
            </a:r>
            <a:r>
              <a:rPr lang="en-US" sz="1400" b="1" dirty="0"/>
              <a:t>https://vk.com/nassssssstiiiiii</a:t>
            </a:r>
            <a:endParaRPr lang="ru-RU" sz="1400" dirty="0"/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/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5040312" y="4008219"/>
            <a:ext cx="2952328" cy="2414154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400" b="1" i="1" dirty="0" err="1" smtClean="0">
                <a:cs typeface="+mn-cs"/>
              </a:rPr>
              <a:t>Сунцова</a:t>
            </a:r>
            <a:r>
              <a:rPr lang="ru-RU" sz="1400" b="1" i="1" dirty="0" smtClean="0">
                <a:cs typeface="+mn-cs"/>
              </a:rPr>
              <a:t> Полина, 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400" b="1" dirty="0" smtClean="0">
                <a:cs typeface="+mn-cs"/>
              </a:rPr>
              <a:t>89226816190, </a:t>
            </a:r>
            <a:r>
              <a:rPr lang="en-US" sz="1400" b="1" dirty="0" smtClean="0">
                <a:hlinkClick r:id="rId4"/>
              </a:rPr>
              <a:t>polinasuncova7531@gmail.com</a:t>
            </a:r>
            <a:endParaRPr lang="ru-RU" sz="1400" b="1" dirty="0" smtClean="0"/>
          </a:p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400" b="1" dirty="0" err="1" smtClean="0"/>
              <a:t>Вк</a:t>
            </a:r>
            <a:r>
              <a:rPr lang="ru-RU" sz="1400" b="1" dirty="0" smtClean="0"/>
              <a:t>: </a:t>
            </a:r>
            <a:r>
              <a:rPr lang="en-US" sz="1400" b="1" dirty="0" smtClean="0"/>
              <a:t>https</a:t>
            </a:r>
            <a:r>
              <a:rPr lang="en-US" sz="1400" b="1" dirty="0"/>
              <a:t>://vk.com/suntsova2004</a:t>
            </a:r>
            <a:endParaRPr lang="ru-RU" sz="1400" b="1" dirty="0">
              <a:cs typeface="+mn-cs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968" y="1079999"/>
            <a:ext cx="2191464" cy="2842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336" y="1049797"/>
            <a:ext cx="2214748" cy="2872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8183</TotalTime>
  <Words>1027</Words>
  <Application>Microsoft Office PowerPoint</Application>
  <PresentationFormat>Произвольный</PresentationFormat>
  <Paragraphs>481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19</vt:i4>
      </vt:variant>
    </vt:vector>
  </HeadingPairs>
  <TitlesOfParts>
    <vt:vector size="30" baseType="lpstr">
      <vt:lpstr>MS Gothic</vt:lpstr>
      <vt:lpstr>Arial</vt:lpstr>
      <vt:lpstr>DejaVu Sans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</vt:lpstr>
      <vt:lpstr>План реализации проекта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Александра</cp:lastModifiedBy>
  <cp:revision>59</cp:revision>
  <dcterms:created xsi:type="dcterms:W3CDTF">2022-10-14T10:42:52Z</dcterms:created>
  <dcterms:modified xsi:type="dcterms:W3CDTF">2023-07-14T13:27:44Z</dcterms:modified>
  <dc:language>ru-RU</dc:language>
</cp:coreProperties>
</file>