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9" r:id="rId3"/>
    <p:sldId id="272" r:id="rId4"/>
    <p:sldId id="273" r:id="rId5"/>
    <p:sldId id="274" r:id="rId6"/>
    <p:sldId id="278" r:id="rId7"/>
    <p:sldId id="281" r:id="rId8"/>
    <p:sldId id="276" r:id="rId9"/>
    <p:sldId id="277" r:id="rId10"/>
    <p:sldId id="282" r:id="rId11"/>
    <p:sldId id="270" r:id="rId12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пт 24.11.23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пт 24.11.23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пт 24.11.23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пт 24.11.23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пт 24.11.23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пт 24.11.23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пт 24.11.23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пт 24.11.23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пт 24.11.23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пт 24.11.23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пт 24.11.23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пт 24.11.23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пт 24.11.23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rhoshafyan@sfedu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0.emf"/><Relationship Id="rId4" Type="http://schemas.openxmlformats.org/officeDocument/2006/relationships/image" Target="../media/image3.png"/><Relationship Id="rId9" Type="http://schemas.openxmlformats.org/officeDocument/2006/relationships/package" Target="../embeddings/Microsoft_Excel_Worksheet.xls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6.png"/><Relationship Id="rId5" Type="http://schemas.openxmlformats.org/officeDocument/2006/relationships/image" Target="../media/image4.pn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png"/><Relationship Id="rId7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30.png"/><Relationship Id="rId10" Type="http://schemas.openxmlformats.org/officeDocument/2006/relationships/image" Target="../media/image5.png"/><Relationship Id="rId4" Type="http://schemas.openxmlformats.org/officeDocument/2006/relationships/image" Target="../media/image29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268065" y="3259722"/>
            <a:ext cx="473505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Лидер: Хошафян Роза Аршаковна</a:t>
            </a:r>
          </a:p>
          <a:p>
            <a:pPr algn="r"/>
            <a:endParaRPr lang="ru-RU" alt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r>
              <a:rPr lang="ru-RU" alt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Контактная информация:</a:t>
            </a:r>
          </a:p>
          <a:p>
            <a:pPr algn="r"/>
            <a:r>
              <a:rPr lang="ru-RU" alt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alt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e-mail </a:t>
            </a:r>
            <a:r>
              <a:rPr lang="en-US" alt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rhoshafyan@sfedu.ru</a:t>
            </a:r>
            <a:endParaRPr lang="en-US" alt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r>
              <a:rPr lang="ru-RU" alt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тел.: +7 (999) 690-07-07</a:t>
            </a:r>
          </a:p>
          <a:p>
            <a:pPr algn="r"/>
            <a:endParaRPr lang="ru-RU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18 ноября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685372" y="3244334"/>
            <a:ext cx="60991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EXPO23 </a:t>
            </a:r>
            <a:r>
              <a:rPr lang="ru-RU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ИСТОРИЧЕСКИЙ ГИД</a:t>
            </a:r>
            <a:endParaRPr lang="en-US" sz="40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86778" y="533123"/>
            <a:ext cx="388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1FC987-5894-79D8-2CF4-DCDAF40D18ED}"/>
              </a:ext>
            </a:extLst>
          </p:cNvPr>
          <p:cNvSpPr txBox="1"/>
          <p:nvPr/>
        </p:nvSpPr>
        <p:spPr>
          <a:xfrm>
            <a:off x="1709555" y="1152183"/>
            <a:ext cx="624217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Иностранцы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Приезжие по работе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Иностранные студенты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Местные жители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Пожилые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Люди с ограниченными возможностями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Дети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Родители с детьми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Экскурсоводы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Туристические фирмы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Управление развития туризма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836125-EB83-6AC8-38CC-6EB8023217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3241" y="129652"/>
            <a:ext cx="3597129" cy="239808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B794333-87C2-FDB6-0A63-6B112E318E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46308" y="4523643"/>
            <a:ext cx="2874929" cy="191661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A61BFC-0454-1CC3-CDE6-6E41DC9FEC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1292" y="4687452"/>
            <a:ext cx="3076077" cy="205071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B9A74A0-594B-E1D4-5E88-7FE37BCB3E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46571" y="119830"/>
            <a:ext cx="2767826" cy="184557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8277070-9230-2991-3829-88F6E471C7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31464" y="2004177"/>
            <a:ext cx="3242772" cy="228260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58F7C77-9CF2-82C8-01AB-888C05479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" t="7216" r="3983" b="12454"/>
          <a:stretch/>
        </p:blipFill>
        <p:spPr bwMode="auto">
          <a:xfrm>
            <a:off x="7495313" y="2366076"/>
            <a:ext cx="2258747" cy="220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10576" y="269470"/>
            <a:ext cx="3959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РЕШАЕМАЯ ПРОБЛЕМА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B2C64B-F8E0-C76B-4DD0-6D4352B52F7F}"/>
              </a:ext>
            </a:extLst>
          </p:cNvPr>
          <p:cNvSpPr txBox="1"/>
          <p:nvPr/>
        </p:nvSpPr>
        <p:spPr>
          <a:xfrm>
            <a:off x="2060376" y="956219"/>
            <a:ext cx="624140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туристов: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Абсолютное непонимание и растерянность в чужом городе/стране;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Плохое владение языком, невозможность посещать экскурсии без переводчика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местных жителей: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Незнание культуры своего города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пожилых и людей с ограниченными возможностями: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свободно передвигаться на экскурсиях; сидячий/лежачий образ жизни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и детей: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Недостаточное развитие ребёнка;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Проблема отсутствия образовательных развлечений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экскурсоводов/туристических фирм: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Недостаточная реклама продукта;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Неорганизованность 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муниципальных образований: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просвещение и уровень культурной образованности жителей   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ED1918-AF4F-7D8D-3B45-4E62F30E18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38432" y="334823"/>
            <a:ext cx="1234482" cy="123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8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96690" y="675262"/>
            <a:ext cx="4585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ОСНОВНЫЕ КОНКУРЕНТЫ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B2C64B-F8E0-C76B-4DD0-6D4352B52F7F}"/>
              </a:ext>
            </a:extLst>
          </p:cNvPr>
          <p:cNvSpPr txBox="1"/>
          <p:nvPr/>
        </p:nvSpPr>
        <p:spPr>
          <a:xfrm>
            <a:off x="1833874" y="1406467"/>
            <a:ext cx="624140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Экскурсоводы;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Туристические фирмы/агентства;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Местные жители;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Мобильные приложения для экскурсий;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Прочие интернет-ресурсы и мобильные сервисы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1A1B5D-0C70-3CAB-9449-F8F07B1ABC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5282" y="3024955"/>
            <a:ext cx="3749040" cy="374904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8259BBD-CB72-E89F-B506-689336F001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2596" y="4279782"/>
            <a:ext cx="2297864" cy="229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96690" y="675262"/>
            <a:ext cx="4585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ПРЕДЛАГАЕМОЕ 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B2C64B-F8E0-C76B-4DD0-6D4352B52F7F}"/>
              </a:ext>
            </a:extLst>
          </p:cNvPr>
          <p:cNvSpPr txBox="1"/>
          <p:nvPr/>
        </p:nvSpPr>
        <p:spPr>
          <a:xfrm>
            <a:off x="1833873" y="1406467"/>
            <a:ext cx="917248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Приложение будет объединять в себе необходимые сервисы для удобного пользования туристам;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Моментальная ориентированность по местности, благодаря встроенным картам, и, одновременно, окультуривание, благодаря экскурсионным предложениям;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Возможность внедрения в приложение раскладки иностранных языков;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Помощь пожилому населению в просвещении, не выходя из дома;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Удобная платформа для детей и родителей, позволяющая провести время весело и с пользой;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Возможность оставлять отзывы на локации и экскурсии, честная оценка услуг;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Ориентирован на массовое культурное просвещение;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Экономия времени, благодаря удобному функционалу, позволяющему переходить из одной вкладки в другую;   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Позволяет продвигать продукт фирм и экскурсоводов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C82142-A49B-111B-EC74-75725DC2527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582349" y="141295"/>
            <a:ext cx="1450848" cy="145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4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226628" y="572332"/>
            <a:ext cx="4585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Таблица 8">
            <a:extLst>
              <a:ext uri="{FF2B5EF4-FFF2-40B4-BE49-F238E27FC236}">
                <a16:creationId xmlns:a16="http://schemas.microsoft.com/office/drawing/2014/main" id="{356163E9-2181-CBF1-8980-575D79A57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50943"/>
              </p:ext>
            </p:extLst>
          </p:nvPr>
        </p:nvGraphicFramePr>
        <p:xfrm>
          <a:off x="1636136" y="1330808"/>
          <a:ext cx="10229204" cy="519027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96439">
                  <a:extLst>
                    <a:ext uri="{9D8B030D-6E8A-4147-A177-3AD203B41FA5}">
                      <a16:colId xmlns:a16="http://schemas.microsoft.com/office/drawing/2014/main" val="2344167464"/>
                    </a:ext>
                  </a:extLst>
                </a:gridCol>
                <a:gridCol w="1251806">
                  <a:extLst>
                    <a:ext uri="{9D8B030D-6E8A-4147-A177-3AD203B41FA5}">
                      <a16:colId xmlns:a16="http://schemas.microsoft.com/office/drawing/2014/main" val="1817185070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2042543319"/>
                    </a:ext>
                  </a:extLst>
                </a:gridCol>
                <a:gridCol w="1154056">
                  <a:extLst>
                    <a:ext uri="{9D8B030D-6E8A-4147-A177-3AD203B41FA5}">
                      <a16:colId xmlns:a16="http://schemas.microsoft.com/office/drawing/2014/main" val="668111397"/>
                    </a:ext>
                  </a:extLst>
                </a:gridCol>
                <a:gridCol w="985640">
                  <a:extLst>
                    <a:ext uri="{9D8B030D-6E8A-4147-A177-3AD203B41FA5}">
                      <a16:colId xmlns:a16="http://schemas.microsoft.com/office/drawing/2014/main" val="409364207"/>
                    </a:ext>
                  </a:extLst>
                </a:gridCol>
                <a:gridCol w="1197864">
                  <a:extLst>
                    <a:ext uri="{9D8B030D-6E8A-4147-A177-3AD203B41FA5}">
                      <a16:colId xmlns:a16="http://schemas.microsoft.com/office/drawing/2014/main" val="33471568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1768240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494544334"/>
                    </a:ext>
                  </a:extLst>
                </a:gridCol>
                <a:gridCol w="1188719">
                  <a:extLst>
                    <a:ext uri="{9D8B030D-6E8A-4147-A177-3AD203B41FA5}">
                      <a16:colId xmlns:a16="http://schemas.microsoft.com/office/drawing/2014/main" val="2368718726"/>
                    </a:ext>
                  </a:extLst>
                </a:gridCol>
              </a:tblGrid>
              <a:tr h="793989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Ценностное предложение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коммуникации и сбыта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708274"/>
                  </a:ext>
                </a:extLst>
              </a:tr>
              <a:tr h="439628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Туристические агентства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Экскурсоводы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В2С: 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повысить интерес, разнообразить досуг, получить полезную информацию.</a:t>
                      </a:r>
                    </a:p>
                    <a:p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В2В: 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получить дополнительных клиентов, увеличить продажи.</a:t>
                      </a:r>
                    </a:p>
                    <a:p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B2G: 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культурной образованности жителей.</a:t>
                      </a:r>
                    </a:p>
                    <a:p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ресурсы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Уникальное приложение, объединяющее сервисы по координации, развлечению, проведению экскурсий, а также предоставление исторической справки памятников и сооружений от времен постройки до сегодняшних дней.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самообслуживание;</a:t>
                      </a:r>
                    </a:p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или условно-бесплатное пользование;</a:t>
                      </a:r>
                    </a:p>
                    <a:p>
                      <a:pPr algn="l" fontAlgn="base">
                        <a:buFont typeface="Arial" panose="020B0604020202020204" pitchFamily="34" charset="0"/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индивидуальное или групповое обучение.</a:t>
                      </a:r>
                    </a:p>
                    <a:p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Сайты туристических фирм;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сети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«Сарафанное радио»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туризму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Туристы: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Русские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Иностранцы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Приезжие по работе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Иностранные студенты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Местные жители 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Пожилые 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Люди с ограниченными возможностями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Дети 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Родители с детьми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Экскурсоводы 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Туристические фирмы</a:t>
                      </a:r>
                    </a:p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Управление развития туризма</a:t>
                      </a:r>
                    </a:p>
                    <a:p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продукта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72208"/>
                  </a:ext>
                </a:extLst>
              </a:tr>
            </a:tbl>
          </a:graphicData>
        </a:graphic>
      </p:graphicFrame>
      <p:pic>
        <p:nvPicPr>
          <p:cNvPr id="18" name="Рисунок 17" descr="Изображение выглядит как зарисовка, рисунок, Графика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CF466EBC-9BAD-05E7-246E-E9320CCD1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4105" y="356215"/>
            <a:ext cx="1075895" cy="76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4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256578" y="386246"/>
            <a:ext cx="4585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UNIT-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ЭКОНОМИКА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AD7BC2-E6A0-C7ED-16C3-A80017925E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5986" y="4582486"/>
            <a:ext cx="1970714" cy="1970714"/>
          </a:xfrm>
          <a:prstGeom prst="rect">
            <a:avLst/>
          </a:prstGeom>
        </p:spPr>
      </p:pic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5E2A365C-11BB-4C6C-C346-DB95498E3A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844687"/>
              </p:ext>
            </p:extLst>
          </p:nvPr>
        </p:nvGraphicFramePr>
        <p:xfrm>
          <a:off x="2576115" y="1299546"/>
          <a:ext cx="4750572" cy="4968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3533851" imgH="3695756" progId="Excel.Sheet.12">
                  <p:embed/>
                </p:oleObj>
              </mc:Choice>
              <mc:Fallback>
                <p:oleObj name="Worksheet" r:id="rId9" imgW="3533851" imgH="369575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76115" y="1299546"/>
                        <a:ext cx="4750572" cy="4968253"/>
                      </a:xfrm>
                      <a:prstGeom prst="rect">
                        <a:avLst/>
                      </a:prstGeom>
                      <a:solidFill>
                        <a:srgbClr val="E59595"/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3166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96690" y="675262"/>
            <a:ext cx="6170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B2C64B-F8E0-C76B-4DD0-6D4352B52F7F}"/>
              </a:ext>
            </a:extLst>
          </p:cNvPr>
          <p:cNvSpPr txBox="1"/>
          <p:nvPr/>
        </p:nvSpPr>
        <p:spPr>
          <a:xfrm>
            <a:off x="1833873" y="1406467"/>
            <a:ext cx="970098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+ ЖЕЛАНИЕ + КОМАНДА + АНАЛИЗ РЫНКА + ПОЛУЧЕНИЕ ИНФОРМАЦИИ ОТ СПИКЕРОВ + РАБОТА С ТРЕКЕРОМ И НАСТАВНИКОМ =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ПРОЕКТА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 ПРОЕКТА – 30%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A8FB7E-1346-6B1E-9331-F56F965C33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902" y="4515010"/>
            <a:ext cx="3473348" cy="1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13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92638" cy="5868972"/>
            <a:chOff x="-345539" y="124811"/>
            <a:chExt cx="2962387" cy="872519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7417626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345477" y="441434"/>
            <a:ext cx="7160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ПЛАН ДАЛЬНЕЙШЕГО РАЗИТИЯ ПРОЕКТА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B2C64B-F8E0-C76B-4DD0-6D4352B52F7F}"/>
              </a:ext>
            </a:extLst>
          </p:cNvPr>
          <p:cNvSpPr txBox="1"/>
          <p:nvPr/>
        </p:nvSpPr>
        <p:spPr>
          <a:xfrm>
            <a:off x="1586055" y="1322507"/>
            <a:ext cx="856847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РЕАЛИЗОВЫВАТЬ ПРОДУКТ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№2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ПРИЛОЖЕНИЕ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АССОЦИАЦИЕЙ ИССЛЕДОВАТЕЛЕЙ И ОРГАНИЗАЦИЙ ПО СОДЕЙСТВИЮ МНОГОСТОРОННЕМУ МЕЖДУНАРОДНОМУ СОТРУДНИЧЕСТВУ В СФЕРЕ НАУКИ, ИННОВАЦИЙ И ОБРАЗОВАНИЯ В ЧЕРНОМОРСКОМ РЕГИОНЕ В КАЧЕСТВЕ ИНДУСТРИАЛЬНОГО ПАРТНЕРА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№4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ПОДАТЬ НА СТУДЕНЧЕСКИЙ СТАРТАП</a:t>
            </a:r>
          </a:p>
          <a:p>
            <a:endParaRPr lang="ru-RU" sz="2600" dirty="0"/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E61161-676A-8E61-CDD8-1C6C6E7CFC4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70021" y="4851128"/>
            <a:ext cx="2161167" cy="178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43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097608" y="475447"/>
            <a:ext cx="196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4F6E553E-2DF7-421E-0CE9-CCD8128AF067}"/>
              </a:ext>
            </a:extLst>
          </p:cNvPr>
          <p:cNvGraphicFramePr>
            <a:graphicFrameLocks noGrp="1"/>
          </p:cNvGraphicFramePr>
          <p:nvPr/>
        </p:nvGraphicFramePr>
        <p:xfrm>
          <a:off x="1725035" y="1250081"/>
          <a:ext cx="5966007" cy="522607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99316">
                  <a:extLst>
                    <a:ext uri="{9D8B030D-6E8A-4147-A177-3AD203B41FA5}">
                      <a16:colId xmlns:a16="http://schemas.microsoft.com/office/drawing/2014/main" val="2396297868"/>
                    </a:ext>
                  </a:extLst>
                </a:gridCol>
                <a:gridCol w="3166691">
                  <a:extLst>
                    <a:ext uri="{9D8B030D-6E8A-4147-A177-3AD203B41FA5}">
                      <a16:colId xmlns:a16="http://schemas.microsoft.com/office/drawing/2014/main" val="388823534"/>
                    </a:ext>
                  </a:extLst>
                </a:gridCol>
              </a:tblGrid>
              <a:tr h="572735">
                <a:tc>
                  <a:txBody>
                    <a:bodyPr/>
                    <a:lstStyle/>
                    <a:p>
                      <a:pPr marL="67310" algn="ctr"/>
                      <a:r>
                        <a:rPr lang="en-US" sz="20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2800" b="1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/>
                      <a:r>
                        <a:rPr lang="en-US" sz="2000" b="1" i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  <a:r>
                        <a:rPr lang="en-US" sz="2000" b="1" i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sz="2000" b="1" i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проекте</a:t>
                      </a:r>
                      <a:endParaRPr lang="ru-RU" sz="2800" b="1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9646537"/>
                  </a:ext>
                </a:extLst>
              </a:tr>
              <a:tr h="77555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Батюк Полина Валерьевна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Наполнение проекта исторической справкой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71172"/>
                  </a:ext>
                </a:extLst>
              </a:tr>
              <a:tr h="77555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Бекезин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Сергей Александрович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разработка приложения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497077"/>
                  </a:ext>
                </a:extLst>
              </a:tr>
              <a:tr h="77555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Берекчиян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Диана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Арсеновна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Лингвист-переводчик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12378"/>
                  </a:ext>
                </a:extLst>
              </a:tr>
              <a:tr h="77555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Кристостурян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Арутюн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Гаспарович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Доработка программных продуктов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568382"/>
                  </a:ext>
                </a:extLst>
              </a:tr>
              <a:tr h="775557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Мнацаканова Анна Владимировна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 по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визуалу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веб-дизайнер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2343397"/>
                  </a:ext>
                </a:extLst>
              </a:tr>
              <a:tr h="775557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Рябовол Софья Васильевна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Наполнение проекта исторической справкой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904965"/>
                  </a:ext>
                </a:extLst>
              </a:tr>
            </a:tbl>
          </a:graphicData>
        </a:graphic>
      </p:graphicFrame>
      <p:pic>
        <p:nvPicPr>
          <p:cNvPr id="15" name="Рисунок 14" descr="Изображение выглядит как Человеческое лицо, человек, одежда, Уличная мода&#10;&#10;Автоматически созданное описание">
            <a:extLst>
              <a:ext uri="{FF2B5EF4-FFF2-40B4-BE49-F238E27FC236}">
                <a16:creationId xmlns:a16="http://schemas.microsoft.com/office/drawing/2014/main" id="{E4AB2A7F-C10D-C9AF-06C6-3B9189F6C8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6293" y="806037"/>
            <a:ext cx="1875515" cy="184384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DF3E440-C148-C768-C819-98AF7A740D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4516" y="2123199"/>
            <a:ext cx="2011757" cy="196168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973D34-B544-38F0-E206-603AB8001E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6293" y="3464642"/>
            <a:ext cx="1730070" cy="1857711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Человеческое лицо, портрет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1CC652BE-1F73-06B5-4BFD-6FA3E8245C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64091" y="4737729"/>
            <a:ext cx="2132609" cy="160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875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2557</TotalTime>
  <Words>655</Words>
  <Application>Microsoft Office PowerPoint</Application>
  <PresentationFormat>Широкоэкранный</PresentationFormat>
  <Paragraphs>141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Lato</vt:lpstr>
      <vt:lpstr>Times New Roman</vt:lpstr>
      <vt:lpstr>Тема Office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Хошафян Роза Аршаковна</cp:lastModifiedBy>
  <cp:revision>44</cp:revision>
  <cp:lastPrinted>2022-09-29T12:11:38Z</cp:lastPrinted>
  <dcterms:created xsi:type="dcterms:W3CDTF">2022-09-27T13:57:51Z</dcterms:created>
  <dcterms:modified xsi:type="dcterms:W3CDTF">2023-11-24T09:58:59Z</dcterms:modified>
</cp:coreProperties>
</file>