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7" r:id="rId4"/>
    <p:sldId id="259" r:id="rId5"/>
    <p:sldId id="261" r:id="rId6"/>
    <p:sldId id="262" r:id="rId7"/>
    <p:sldId id="260" r:id="rId8"/>
    <p:sldId id="263" r:id="rId9"/>
    <p:sldId id="264" r:id="rId10"/>
    <p:sldId id="266" r:id="rId11"/>
    <p:sldId id="265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6460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18.01.2021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Объект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18.01.2021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18.01.2021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18.01.2021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Объект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18.01.2021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18.01.2021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18.01.2021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18.01.2021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hyperlink" Target="https://ru.wikipedia.org/wiki/%D0%9B%D0%B0%D0%B7%D0%B5%D1%80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profrezka.ru/chpu_rezka" TargetMode="External"/><Relationship Id="rId2" Type="http://schemas.openxmlformats.org/officeDocument/2006/relationships/hyperlink" Target="https://profrezka.ru/ceny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59632" y="836712"/>
            <a:ext cx="6192688" cy="914400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ru-RU" sz="48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ru-RU" sz="6600" b="1" dirty="0" smtClean="0">
                <a:solidFill>
                  <a:srgbClr val="FF0000"/>
                </a:solidFill>
              </a:rPr>
              <a:t>«</a:t>
            </a:r>
            <a:r>
              <a:rPr lang="en-US" sz="6600" b="1" dirty="0" smtClean="0">
                <a:solidFill>
                  <a:srgbClr val="FF0000"/>
                </a:solidFill>
                <a:latin typeface="AR CARTER" panose="02000000000000000000" pitchFamily="2" charset="0"/>
              </a:rPr>
              <a:t>Magi</a:t>
            </a:r>
            <a:r>
              <a:rPr lang="ru-RU" sz="6600" b="1" dirty="0" smtClean="0">
                <a:solidFill>
                  <a:srgbClr val="FF0000"/>
                </a:solidFill>
                <a:latin typeface="AR DECODE" panose="02000000000000000000" pitchFamily="2" charset="0"/>
              </a:rPr>
              <a:t>С</a:t>
            </a:r>
            <a:r>
              <a:rPr lang="en-US" sz="6600" b="1" dirty="0" err="1" smtClean="0">
                <a:solidFill>
                  <a:srgbClr val="FF0000"/>
                </a:solidFill>
                <a:latin typeface="AR CARTER" panose="02000000000000000000" pitchFamily="2" charset="0"/>
              </a:rPr>
              <a:t>utting</a:t>
            </a:r>
            <a:r>
              <a:rPr lang="ru-RU" sz="6600" b="1" dirty="0" smtClean="0">
                <a:solidFill>
                  <a:srgbClr val="FF0000"/>
                </a:solidFill>
              </a:rPr>
              <a:t>»</a:t>
            </a:r>
            <a:endParaRPr lang="ru-RU" sz="6600" b="1" dirty="0">
              <a:solidFill>
                <a:srgbClr val="FF000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0538" y="3429001"/>
            <a:ext cx="4923462" cy="345162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21510"/>
            <a:ext cx="4220538" cy="3253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1023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4211960" cy="6237312"/>
          </a:xfrm>
        </p:spPr>
        <p:txBody>
          <a:bodyPr>
            <a:normAutofit/>
          </a:bodyPr>
          <a:lstStyle/>
          <a:p>
            <a:r>
              <a:rPr lang="ru-RU" sz="2800" dirty="0" smtClean="0">
                <a:effectLst/>
                <a:latin typeface="Mistral" panose="03090702030407020403" pitchFamily="66" charset="0"/>
              </a:rPr>
              <a:t>Лазерная</a:t>
            </a:r>
            <a:r>
              <a:rPr lang="ru-RU" sz="2800" b="1" dirty="0" smtClean="0">
                <a:effectLst/>
                <a:latin typeface="Mistral" panose="03090702030407020403" pitchFamily="66" charset="0"/>
              </a:rPr>
              <a:t> </a:t>
            </a:r>
            <a:r>
              <a:rPr lang="ru-RU" sz="2800" dirty="0" smtClean="0">
                <a:effectLst/>
                <a:latin typeface="Mistral" panose="03090702030407020403" pitchFamily="66" charset="0"/>
              </a:rPr>
              <a:t>резка — технология резки и раскроя материалов, использующая </a:t>
            </a:r>
            <a:r>
              <a:rPr lang="ru-RU" sz="2800" dirty="0" smtClean="0">
                <a:effectLst/>
                <a:latin typeface="Mistral" panose="03090702030407020403" pitchFamily="66" charset="0"/>
                <a:hlinkClick r:id="rId2" tooltip="Лазер"/>
              </a:rPr>
              <a:t>лазер высокой мощности</a:t>
            </a:r>
            <a:r>
              <a:rPr lang="ru-RU" sz="2800" dirty="0" smtClean="0">
                <a:effectLst/>
                <a:latin typeface="Mistral" panose="03090702030407020403" pitchFamily="66" charset="0"/>
              </a:rPr>
              <a:t> и обычно применяемая на промышленных производственных линиях.</a:t>
            </a:r>
            <a:r>
              <a:rPr lang="ru-RU" dirty="0" smtClean="0">
                <a:effectLst/>
                <a:latin typeface="Mistral" panose="03090702030407020403" pitchFamily="66" charset="0"/>
              </a:rPr>
              <a:t> </a:t>
            </a:r>
            <a:endParaRPr lang="ru-RU" dirty="0">
              <a:latin typeface="Mistral" panose="03090702030407020403" pitchFamily="66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4577" y="3440460"/>
            <a:ext cx="4989423" cy="3480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4538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620688"/>
            <a:ext cx="4788024" cy="6237312"/>
          </a:xfrm>
        </p:spPr>
        <p:txBody>
          <a:bodyPr>
            <a:noAutofit/>
          </a:bodyPr>
          <a:lstStyle/>
          <a:p>
            <a:r>
              <a:rPr lang="ru-RU" sz="2400" dirty="0">
                <a:effectLst/>
                <a:latin typeface="Mistral" panose="03090702030407020403" pitchFamily="66" charset="0"/>
              </a:rPr>
              <a:t>Современная лазерная резка практически совершила переворот в сфере обработки всех типов материалов. </a:t>
            </a:r>
            <a:r>
              <a:rPr lang="ru-RU" sz="2400" dirty="0" smtClean="0">
                <a:effectLst/>
                <a:latin typeface="Mistral" panose="03090702030407020403" pitchFamily="66" charset="0"/>
              </a:rPr>
              <a:t>Применение </a:t>
            </a:r>
            <a:r>
              <a:rPr lang="ru-RU" sz="2400" dirty="0">
                <a:effectLst/>
                <a:latin typeface="Mistral" panose="03090702030407020403" pitchFamily="66" charset="0"/>
              </a:rPr>
              <a:t>лазерной резки бесконтактным способом позволяет придать изделию эксклюзивный дизайн, практически любую, самую сложную форму, степень </a:t>
            </a:r>
            <a:r>
              <a:rPr lang="ru-RU" sz="2400" dirty="0" err="1">
                <a:effectLst/>
                <a:latin typeface="Mistral" panose="03090702030407020403" pitchFamily="66" charset="0"/>
              </a:rPr>
              <a:t>детализированности</a:t>
            </a:r>
            <a:r>
              <a:rPr lang="ru-RU" sz="2400" dirty="0">
                <a:effectLst/>
                <a:latin typeface="Mistral" panose="03090702030407020403" pitchFamily="66" charset="0"/>
              </a:rPr>
              <a:t>, красивый и запоминающийся вид. Все это чрезвычайно важно в подаче рекламной и сувенирной продукции, маркировке товара, в торговле и </a:t>
            </a:r>
            <a:r>
              <a:rPr lang="ru-RU" sz="2400" dirty="0" smtClean="0">
                <a:effectLst/>
                <a:latin typeface="Mistral" panose="03090702030407020403" pitchFamily="66" charset="0"/>
              </a:rPr>
              <a:t>медицине</a:t>
            </a:r>
            <a:r>
              <a:rPr lang="ru-RU" sz="2400" dirty="0">
                <a:effectLst/>
                <a:latin typeface="Mistral" panose="03090702030407020403" pitchFamily="66" charset="0"/>
              </a:rPr>
              <a:t> </a:t>
            </a:r>
            <a:r>
              <a:rPr lang="ru-RU" sz="2400" dirty="0" smtClean="0">
                <a:effectLst/>
                <a:latin typeface="Mistral" panose="03090702030407020403" pitchFamily="66" charset="0"/>
              </a:rPr>
              <a:t>и  </a:t>
            </a:r>
            <a:r>
              <a:rPr lang="ru-RU" sz="2400" dirty="0">
                <a:effectLst/>
                <a:latin typeface="Mistral" panose="03090702030407020403" pitchFamily="66" charset="0"/>
              </a:rPr>
              <a:t>практически во всех сферах современной жизни.</a:t>
            </a:r>
            <a:endParaRPr lang="ru-RU" sz="2400" dirty="0">
              <a:latin typeface="Mistral" panose="03090702030407020403" pitchFamily="66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00025">
            <a:off x="5098523" y="2358148"/>
            <a:ext cx="3432870" cy="3478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1121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+mn-lt"/>
              </a:rPr>
              <a:t>Конкуренты:</a:t>
            </a:r>
            <a:endParaRPr lang="ru-RU" dirty="0"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484784"/>
            <a:ext cx="4248472" cy="4595341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>
                <a:latin typeface="Mistral" panose="03090702030407020403" pitchFamily="66" charset="0"/>
              </a:rPr>
              <a:t>По Саратову и Саратовской области особых конкурентов нет. Все конкуренты области выполняют отдельные заказы, а мы хотим расшириться до масштабов оптовой торговли с магазинами. Так же мы хотим обеспечить доставку на всей территории России </a:t>
            </a:r>
            <a:endParaRPr lang="ru-RU" dirty="0">
              <a:latin typeface="Mistral" panose="03090702030407020403" pitchFamily="66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32717">
            <a:off x="4398800" y="3070751"/>
            <a:ext cx="4466304" cy="2575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6068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Затраты на реализацию проекта 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37706359"/>
              </p:ext>
            </p:extLst>
          </p:nvPr>
        </p:nvGraphicFramePr>
        <p:xfrm>
          <a:off x="539552" y="1556792"/>
          <a:ext cx="7848872" cy="489245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964911"/>
                <a:gridCol w="3883961"/>
              </a:tblGrid>
              <a:tr h="34296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Необходимое для производства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Затраты в рублях</a:t>
                      </a:r>
                    </a:p>
                  </a:txBody>
                  <a:tcPr marL="68580" marR="68580" marT="0" marB="0"/>
                </a:tc>
              </a:tr>
              <a:tr h="39622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Станок 1 </a:t>
                      </a:r>
                      <a:r>
                        <a:rPr lang="ru-RU" sz="1800" dirty="0" err="1">
                          <a:solidFill>
                            <a:schemeClr val="tx1"/>
                          </a:solidFill>
                          <a:effectLst/>
                        </a:rPr>
                        <a:t>шт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</a:rPr>
                        <a:t>250 тыс. рублей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9622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Регистрация ИП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</a:rPr>
                        <a:t>1 тыс. рублей 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9622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Без масляный станок на 8кВт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</a:rPr>
                        <a:t>15 тыс. рублей 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9622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Охладитель (пивной)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</a:rPr>
                        <a:t>15-20 тыс. рублей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7767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Стабилизатор напряжения на 5 кВт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</a:rPr>
                        <a:t>5 тыс. рублей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9622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90600" algn="l"/>
                        </a:tabLs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Циркулярная пила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</a:rPr>
                        <a:t>3 тыс. рублей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9622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90600" algn="l"/>
                        </a:tabLs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Шлифовальная машина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</a:rPr>
                        <a:t>2 тыс. рублей 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9622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90600" algn="l"/>
                        </a:tabLs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Вытяжка для лазерного станка 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</a:rPr>
                        <a:t>50-100 тыс. рублей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9622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90600" algn="l"/>
                        </a:tabLs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Реклама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30</a:t>
                      </a:r>
                      <a:r>
                        <a:rPr lang="ru-RU" sz="24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 тыс. рублей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3260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990600" algn="l"/>
                        </a:tabLst>
                        <a:defRPr/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</a:rPr>
                        <a:t>Итого</a:t>
                      </a:r>
                      <a:endParaRPr lang="ru-RU" sz="1800" dirty="0" smtClean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smtClean="0">
                          <a:solidFill>
                            <a:schemeClr val="tx1"/>
                          </a:solidFill>
                          <a:effectLst/>
                        </a:rPr>
                        <a:t>Порядка 430 тыс. рублей </a:t>
                      </a:r>
                      <a:endParaRPr lang="ru-RU" sz="2400" dirty="0" smtClean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45646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Материальная база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fontAlgn="base"/>
            <a:r>
              <a:rPr lang="ru-RU" dirty="0">
                <a:latin typeface="+mj-lt"/>
              </a:rPr>
              <a:t>пильное оборудование;</a:t>
            </a:r>
          </a:p>
          <a:p>
            <a:pPr fontAlgn="base"/>
            <a:r>
              <a:rPr lang="ru-RU" dirty="0">
                <a:latin typeface="+mj-lt"/>
              </a:rPr>
              <a:t>станок для лазерной резки с программным управлением;</a:t>
            </a:r>
          </a:p>
          <a:p>
            <a:pPr fontAlgn="base"/>
            <a:r>
              <a:rPr lang="ru-RU" dirty="0">
                <a:latin typeface="+mj-lt"/>
              </a:rPr>
              <a:t>различное оборудование и ручной инструмент для доводки выточенного изделия;</a:t>
            </a:r>
          </a:p>
          <a:p>
            <a:pPr fontAlgn="base"/>
            <a:r>
              <a:rPr lang="ru-RU" dirty="0">
                <a:latin typeface="+mj-lt"/>
              </a:rPr>
              <a:t>покрасочное оборудование;</a:t>
            </a:r>
          </a:p>
          <a:p>
            <a:pPr fontAlgn="base"/>
            <a:r>
              <a:rPr lang="ru-RU" dirty="0">
                <a:latin typeface="+mj-lt"/>
              </a:rPr>
              <a:t>столы для сборки;</a:t>
            </a:r>
          </a:p>
          <a:p>
            <a:pPr fontAlgn="base"/>
            <a:r>
              <a:rPr lang="ru-RU" dirty="0">
                <a:latin typeface="+mj-lt"/>
              </a:rPr>
              <a:t>линия упаковки;</a:t>
            </a:r>
          </a:p>
          <a:p>
            <a:pPr fontAlgn="base"/>
            <a:r>
              <a:rPr lang="ru-RU" dirty="0">
                <a:latin typeface="+mj-lt"/>
              </a:rPr>
              <a:t>прочие виды устройств, в соответствии с технологическим циклом.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43103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1680" y="457200"/>
            <a:ext cx="7299920" cy="838200"/>
          </a:xfrm>
        </p:spPr>
        <p:txBody>
          <a:bodyPr/>
          <a:lstStyle/>
          <a:p>
            <a:r>
              <a:rPr lang="ru-RU" dirty="0" smtClean="0"/>
              <a:t>Сроки окупаемости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554162"/>
            <a:ext cx="3888432" cy="4827166"/>
          </a:xfrm>
        </p:spPr>
        <p:txBody>
          <a:bodyPr/>
          <a:lstStyle/>
          <a:p>
            <a:r>
              <a:rPr lang="ru-RU" dirty="0" smtClean="0"/>
              <a:t>Период окупаемости составит </a:t>
            </a:r>
            <a:r>
              <a:rPr lang="ru-RU" smtClean="0"/>
              <a:t>от </a:t>
            </a:r>
            <a:r>
              <a:rPr lang="ru-RU" smtClean="0"/>
              <a:t>12 </a:t>
            </a:r>
            <a:r>
              <a:rPr lang="ru-RU" smtClean="0"/>
              <a:t>до </a:t>
            </a:r>
            <a:r>
              <a:rPr lang="ru-RU" smtClean="0"/>
              <a:t>24 месяцев </a:t>
            </a:r>
            <a:r>
              <a:rPr lang="ru-RU" dirty="0" smtClean="0"/>
              <a:t>с условием, что постоянная прибыль составит порядка 80 тысяч в месяц 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27" t="16723" b="1"/>
          <a:stretch/>
        </p:blipFill>
        <p:spPr>
          <a:xfrm>
            <a:off x="4211960" y="3068960"/>
            <a:ext cx="4932040" cy="3789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236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Цены на изделия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554162"/>
            <a:ext cx="5184576" cy="4525963"/>
          </a:xfrm>
        </p:spPr>
        <p:txBody>
          <a:bodyPr>
            <a:normAutofit fontScale="70000" lnSpcReduction="20000"/>
          </a:bodyPr>
          <a:lstStyle/>
          <a:p>
            <a:r>
              <a:rPr lang="ru-RU" b="1" dirty="0">
                <a:solidFill>
                  <a:schemeClr val="tx1"/>
                </a:solidFill>
                <a:hlinkClick r:id="rId2"/>
              </a:rPr>
              <a:t>Стоимость резки фанеры</a:t>
            </a:r>
            <a:r>
              <a:rPr lang="ru-RU" dirty="0">
                <a:solidFill>
                  <a:schemeClr val="tx1"/>
                </a:solidFill>
              </a:rPr>
              <a:t> </a:t>
            </a:r>
            <a:r>
              <a:rPr lang="ru-RU" dirty="0"/>
              <a:t>в основном рассчитывается исходя из ее толщины и количества погонных метров резки. Однако, </a:t>
            </a:r>
            <a:r>
              <a:rPr lang="ru-RU" b="1" dirty="0">
                <a:hlinkClick r:id="rId3"/>
              </a:rPr>
              <a:t>резка фанеры на ЧПУ</a:t>
            </a:r>
            <a:r>
              <a:rPr lang="ru-RU" dirty="0"/>
              <a:t> имеет свои особенности, и при наличии большого количества раздельных элементов малого размера, цена резки может быть увеличена. Это связано с необходимостью затрачивать время на частую врезку в материал, а также с большим количеством "пустых" переходов между элементами.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55" b="37979"/>
          <a:stretch/>
        </p:blipFill>
        <p:spPr>
          <a:xfrm>
            <a:off x="5272342" y="2961215"/>
            <a:ext cx="3857625" cy="3879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1483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Примерные цены на изделия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554162"/>
            <a:ext cx="3635896" cy="3223009"/>
          </a:xfrm>
        </p:spPr>
        <p:txBody>
          <a:bodyPr/>
          <a:lstStyle/>
          <a:p>
            <a:r>
              <a:rPr lang="ru-RU" dirty="0" smtClean="0"/>
              <a:t>На данном слайде представлена копилка «Качели». Ее стоимость составляет </a:t>
            </a:r>
            <a:r>
              <a:rPr lang="ru-RU" sz="3600" dirty="0" smtClean="0"/>
              <a:t>400</a:t>
            </a:r>
            <a:r>
              <a:rPr lang="ru-RU" dirty="0"/>
              <a:t> </a:t>
            </a:r>
            <a:r>
              <a:rPr lang="ru-RU" dirty="0" smtClean="0"/>
              <a:t>р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95"/>
          <a:stretch/>
        </p:blipFill>
        <p:spPr>
          <a:xfrm>
            <a:off x="3923928" y="2708920"/>
            <a:ext cx="5220072" cy="4136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3290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41" t="16796" r="5533" b="11245"/>
          <a:stretch/>
        </p:blipFill>
        <p:spPr>
          <a:xfrm>
            <a:off x="3059832" y="2922042"/>
            <a:ext cx="6109739" cy="3923205"/>
          </a:xfrm>
        </p:spPr>
      </p:pic>
      <p:sp>
        <p:nvSpPr>
          <p:cNvPr id="5" name="TextBox 4"/>
          <p:cNvSpPr txBox="1"/>
          <p:nvPr/>
        </p:nvSpPr>
        <p:spPr>
          <a:xfrm>
            <a:off x="0" y="1844824"/>
            <a:ext cx="334786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Уличная надпись – 10 тыс. рублей 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95930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04" y="2780928"/>
            <a:ext cx="5457087" cy="4072167"/>
          </a:xfrm>
        </p:spPr>
      </p:pic>
      <p:sp>
        <p:nvSpPr>
          <p:cNvPr id="5" name="TextBox 4"/>
          <p:cNvSpPr txBox="1"/>
          <p:nvPr/>
        </p:nvSpPr>
        <p:spPr>
          <a:xfrm>
            <a:off x="407992" y="1124744"/>
            <a:ext cx="309634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/>
              <a:t>Подставка под телефон – 350 рублей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4060192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Другая 2">
      <a:majorFont>
        <a:latin typeface="Franklin Gothic Medium"/>
        <a:ea typeface=""/>
        <a:cs typeface=""/>
      </a:majorFont>
      <a:minorFont>
        <a:latin typeface="AR DECODE"/>
        <a:ea typeface=""/>
        <a:cs typeface="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651</TotalTime>
  <Words>293</Words>
  <Application>Microsoft Office PowerPoint</Application>
  <PresentationFormat>Экран (4:3)</PresentationFormat>
  <Paragraphs>44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Трек</vt:lpstr>
      <vt:lpstr>Презентация PowerPoint</vt:lpstr>
      <vt:lpstr>Лазерная резка — технология резки и раскроя материалов, использующая лазер высокой мощности и обычно применяемая на промышленных производственных линиях. </vt:lpstr>
      <vt:lpstr>Современная лазерная резка практически совершила переворот в сфере обработки всех типов материалов. Применение лазерной резки бесконтактным способом позволяет придать изделию эксклюзивный дизайн, практически любую, самую сложную форму, степень детализированности, красивый и запоминающийся вид. Все это чрезвычайно важно в подаче рекламной и сувенирной продукции, маркировке товара, в торговле и медицине и  практически во всех сферах современной жизни.</vt:lpstr>
      <vt:lpstr>Конкуренты:</vt:lpstr>
      <vt:lpstr>Затраты на реализацию проекта </vt:lpstr>
      <vt:lpstr>Материальная база </vt:lpstr>
      <vt:lpstr>Сроки окупаемости</vt:lpstr>
      <vt:lpstr>Цены на изделия </vt:lpstr>
      <vt:lpstr>Примерные цены на изделия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Екатерина</dc:creator>
  <cp:lastModifiedBy>Екатерина</cp:lastModifiedBy>
  <cp:revision>24</cp:revision>
  <dcterms:created xsi:type="dcterms:W3CDTF">2020-12-21T15:35:27Z</dcterms:created>
  <dcterms:modified xsi:type="dcterms:W3CDTF">2021-01-18T11:29:51Z</dcterms:modified>
</cp:coreProperties>
</file>