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entury Gothic" panose="020B0502020202020204" pitchFamily="34" charset="0"/>
      <p:regular r:id="rId26"/>
      <p:bold r:id="rId27"/>
      <p:italic r:id="rId28"/>
      <p:boldItalic r:id="rId29"/>
    </p:embeddedFont>
    <p:embeddedFont>
      <p:font typeface="Roboto Serif" panose="020B060402020202020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CE008DE-7B7A-41BD-9234-2B7D98EC1242}">
  <a:tblStyle styleId="{7CE008DE-7B7A-41BD-9234-2B7D98EC124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1048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808d5185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808d5185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6808d5185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6808d5185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70d20de22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70d20de22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70d20de22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70d20de22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637397f3c6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637397f3c6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3d0f6ea14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3d0f6ea14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22904458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22904458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6808d51855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6808d51855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70d20de22e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70d20de22e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6808d51855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6808d51855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722525dccd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722525dccd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6808d51855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6808d51855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6808d51855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6808d51855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722525dccd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722525dccd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722525dccd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722525dccd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70d20de22e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70d20de22e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6808d51855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6808d51855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637397f3c6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637397f3c6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ayfert_iv@mail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elcome.dynamic-forms.app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orkspace.google.com/products/forms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prosto.tech/" TargetMode="External"/><Relationship Id="rId5" Type="http://schemas.openxmlformats.org/officeDocument/2006/relationships/hyperlink" Target="http://qualz.ai" TargetMode="External"/><Relationship Id="rId4" Type="http://schemas.openxmlformats.org/officeDocument/2006/relationships/hyperlink" Target="https://app.yasna.ai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1114650" y="594100"/>
            <a:ext cx="6690000" cy="117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311">
                <a:solidFill>
                  <a:schemeClr val="dk2"/>
                </a:solidFill>
              </a:rPr>
              <a:t>Инструмент для создания динамических опросов</a:t>
            </a:r>
            <a:endParaRPr sz="4866" b="1">
              <a:solidFill>
                <a:schemeClr val="dk2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224175" y="4044725"/>
            <a:ext cx="5133600" cy="10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/>
              <a:t>Контакты: 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 dirty="0"/>
              <a:t>Ирина Сайферт</a:t>
            </a:r>
            <a:r>
              <a:rPr lang="ru" sz="1600" dirty="0"/>
              <a:t>, менеджер проекта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 dirty="0"/>
              <a:t>Email: </a:t>
            </a:r>
            <a:r>
              <a:rPr lang="ru" sz="1600" u="sng" dirty="0">
                <a:solidFill>
                  <a:schemeClr val="hlink"/>
                </a:solidFill>
                <a:hlinkClick r:id="rId3"/>
              </a:rPr>
              <a:t>sayfert_iv@mail.ru</a:t>
            </a:r>
            <a:endParaRPr sz="1600" dirty="0"/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2005200" y="1766200"/>
            <a:ext cx="5133600" cy="117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5866" b="1">
                <a:solidFill>
                  <a:srgbClr val="CBBBA0"/>
                </a:solidFill>
              </a:rPr>
              <a:t>МОРФ</a:t>
            </a:r>
            <a:endParaRPr sz="5866" b="1">
              <a:solidFill>
                <a:srgbClr val="CBBBA0"/>
              </a:solidFill>
            </a:endParaRPr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1287450" y="2938300"/>
            <a:ext cx="6344400" cy="10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ru" sz="2190" i="1"/>
              <a:t>Земля говорит: «Здравствуй!», а мы говорим, что перевернем представление об опросах!</a:t>
            </a:r>
            <a:endParaRPr sz="2190" i="1"/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4174" y="167163"/>
            <a:ext cx="804143" cy="666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 descr="Picture backgroun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92464" y="8"/>
            <a:ext cx="1172799" cy="781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16725" y="416475"/>
            <a:ext cx="3349375" cy="472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>
                <a:solidFill>
                  <a:srgbClr val="CBBBA0"/>
                </a:solidFill>
              </a:rPr>
              <a:t>Актуальность проекта</a:t>
            </a:r>
            <a:endParaRPr sz="3000" b="1">
              <a:solidFill>
                <a:srgbClr val="CBBBA0"/>
              </a:solidFill>
            </a:endParaRPr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1911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Средний коэффициент ответов в статичных онлайн-опросах составляет </a:t>
            </a:r>
            <a:r>
              <a:rPr lang="ru" b="1"/>
              <a:t>44,1% </a:t>
            </a:r>
            <a:r>
              <a:rPr lang="ru"/>
              <a:t>[Wu, Zhao, Fils-Aime, 2022].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Исследователи </a:t>
            </a:r>
            <a:r>
              <a:rPr lang="ru" b="1"/>
              <a:t>обращаются к формату интервью</a:t>
            </a:r>
            <a:r>
              <a:rPr lang="ru"/>
              <a:t>, который позволяет адаптировать вопросы к индивидуальным особенностям респондентов [Jain, 2021]. Однако и в этом случае </a:t>
            </a:r>
            <a:r>
              <a:rPr lang="ru" b="1"/>
              <a:t>наблюдаются существенное ограничение</a:t>
            </a:r>
            <a:r>
              <a:rPr lang="ru"/>
              <a:t> – участие человека-интервьюера, что неэффективно для масштабных исследований с точки зрения временных и трудозатрат.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Динамические опросы позволяют </a:t>
            </a:r>
            <a:r>
              <a:rPr lang="ru" b="1"/>
              <a:t>отслеживать изменения общественного мнения </a:t>
            </a:r>
            <a:r>
              <a:rPr lang="ru"/>
              <a:t>в режиме реального времени [Velez, 2024].</a:t>
            </a:r>
            <a:endParaRPr b="1"/>
          </a:p>
        </p:txBody>
      </p:sp>
      <p:pic>
        <p:nvPicPr>
          <p:cNvPr id="67" name="Google Shape;6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5200" y="4460945"/>
            <a:ext cx="491751" cy="4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 descr="Picture backgroun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59489" y="4273721"/>
            <a:ext cx="1172799" cy="781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20" b="1">
                <a:solidFill>
                  <a:srgbClr val="CBBBA0"/>
                </a:solidFill>
              </a:rPr>
              <a:t>О проекте </a:t>
            </a:r>
            <a:endParaRPr sz="3020" b="1">
              <a:solidFill>
                <a:srgbClr val="CBBBA0"/>
              </a:solidFill>
            </a:endParaRPr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1"/>
          </p:nvPr>
        </p:nvSpPr>
        <p:spPr>
          <a:xfrm>
            <a:off x="3271275" y="1152475"/>
            <a:ext cx="5433600" cy="30579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МОРФ </a:t>
            </a:r>
            <a:r>
              <a:rPr lang="ru"/>
              <a:t>– это инструмент для создания и проведения динамических опросов.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Динамический опрос</a:t>
            </a:r>
            <a:r>
              <a:rPr lang="ru"/>
              <a:t> – это способ проведения опроса, представляющий собой онлайн-анкету, в которой каждый следующий вопрос генерируется с помощью технологий ИИ в зависимости от предыдущего ответа респондента.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Продукт способен помочь</a:t>
            </a:r>
            <a:r>
              <a:rPr lang="ru" b="1"/>
              <a:t> </a:t>
            </a:r>
            <a:r>
              <a:rPr lang="ru"/>
              <a:t>решить </a:t>
            </a:r>
            <a:r>
              <a:rPr lang="ru" b="1"/>
              <a:t>проблему получения качественных данных от респондентов</a:t>
            </a:r>
            <a:r>
              <a:rPr lang="ru"/>
              <a:t>.</a:t>
            </a:r>
            <a:endParaRPr/>
          </a:p>
        </p:txBody>
      </p:sp>
      <p:pic>
        <p:nvPicPr>
          <p:cNvPr id="75" name="Google Shape;75;p15" title="99gqd198t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450" y="1152500"/>
            <a:ext cx="3057825" cy="305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55200" y="4460945"/>
            <a:ext cx="491751" cy="4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 descr="Picture backgroun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59489" y="4273721"/>
            <a:ext cx="1172799" cy="781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20" b="1">
                <a:solidFill>
                  <a:srgbClr val="CBBBA0"/>
                </a:solidFill>
              </a:rPr>
              <a:t>Клиент и проблема </a:t>
            </a:r>
            <a:endParaRPr sz="3020" b="1">
              <a:solidFill>
                <a:srgbClr val="CBBBA0"/>
              </a:solidFill>
            </a:endParaRPr>
          </a:p>
        </p:txBody>
      </p:sp>
      <p:sp>
        <p:nvSpPr>
          <p:cNvPr id="83" name="Google Shape;8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057400" cy="34242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Портрет клиента: </a:t>
            </a:r>
            <a:r>
              <a:rPr lang="ru"/>
              <a:t>образовательные организации начального, основного и среднего общего образования, которым необходимо </a:t>
            </a:r>
            <a:r>
              <a:rPr lang="ru" b="1"/>
              <a:t>проводить исследования</a:t>
            </a:r>
            <a:r>
              <a:rPr lang="ru"/>
              <a:t> участников образовательного процесса.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Инструмент для создания и проведения динамических опросов МОРФ уже на стадии пилота решает проблемы: 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Обеспечения более репрезентативных данных</a:t>
            </a:r>
            <a:r>
              <a:rPr lang="ru"/>
              <a:t> за счет персонализированного подхода к каждому респонденту;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Повышения вовлеченности респондента</a:t>
            </a:r>
            <a:r>
              <a:rPr lang="ru"/>
              <a:t> за счет эмоционального отклика;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Возможности проведения сравнительных исследований</a:t>
            </a:r>
            <a:r>
              <a:rPr lang="ru"/>
              <a:t> статичных и динамических опросов.  </a:t>
            </a: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5200" y="4460945"/>
            <a:ext cx="491751" cy="4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 descr="Picture backgroun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59489" y="4273721"/>
            <a:ext cx="1172799" cy="781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>
                <a:solidFill>
                  <a:srgbClr val="CBBBA0"/>
                </a:solidFill>
              </a:rPr>
              <a:t>Рынок </a:t>
            </a:r>
            <a:endParaRPr sz="3000" b="1">
              <a:solidFill>
                <a:srgbClr val="CBBBA0"/>
              </a:solidFill>
            </a:endParaRPr>
          </a:p>
        </p:txBody>
      </p:sp>
      <p:sp>
        <p:nvSpPr>
          <p:cNvPr id="91" name="Google Shape;9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242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Сегмент для расчета:</a:t>
            </a:r>
            <a:r>
              <a:rPr lang="ru"/>
              <a:t> образовательные организации начального, основного и среднего общего образования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Цена в месяц:</a:t>
            </a:r>
            <a:r>
              <a:rPr lang="ru"/>
              <a:t> 2 000 руб/мес. (при проведени 20 опросов (средняя величина класса в школе) в месяц стоимостью примерно 100 рублей     за один опрос)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TAM</a:t>
            </a:r>
            <a:r>
              <a:rPr lang="ru"/>
              <a:t> = 38 890 (число организаций) х 2 000 = </a:t>
            </a:r>
            <a:r>
              <a:rPr lang="ru" b="1"/>
              <a:t>77 780 000 руб/мес. </a:t>
            </a:r>
            <a:endParaRPr b="1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Предполагаемая доля заинтересованных в инструменте – 15%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SAM</a:t>
            </a:r>
            <a:r>
              <a:rPr lang="ru"/>
              <a:t> = 38 890 х 15% х 2 000 = </a:t>
            </a:r>
            <a:r>
              <a:rPr lang="ru" b="1"/>
              <a:t>11 667 000 руб/мес.</a:t>
            </a:r>
            <a:endParaRPr b="1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Предполагаемая доля рынка в первый год – 1%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SOM </a:t>
            </a:r>
            <a:r>
              <a:rPr lang="ru"/>
              <a:t>= 11 667 000  х 1% = </a:t>
            </a:r>
            <a:r>
              <a:rPr lang="ru" b="1"/>
              <a:t>116 670 руб/мес. </a:t>
            </a:r>
            <a:endParaRPr b="1"/>
          </a:p>
        </p:txBody>
      </p:sp>
      <p:pic>
        <p:nvPicPr>
          <p:cNvPr id="92" name="Google Shape;9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5200" y="4460945"/>
            <a:ext cx="491751" cy="4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 descr="Picture backgroun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59489" y="4273721"/>
            <a:ext cx="1172799" cy="781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>
                <a:solidFill>
                  <a:srgbClr val="CBBBA0"/>
                </a:solidFill>
              </a:rPr>
              <a:t>Стратегия продвижения </a:t>
            </a:r>
            <a:endParaRPr sz="3000" b="1">
              <a:solidFill>
                <a:srgbClr val="CBBBA0"/>
              </a:solidFill>
            </a:endParaRPr>
          </a:p>
        </p:txBody>
      </p:sp>
      <p:sp>
        <p:nvSpPr>
          <p:cNvPr id="99" name="Google Shape;99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242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Что уже сделано:</a:t>
            </a:r>
            <a:endParaRPr b="1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Запуск </a:t>
            </a:r>
            <a:r>
              <a:rPr lang="ru" b="1" u="sng">
                <a:hlinkClick r:id="rId3"/>
              </a:rPr>
              <a:t>л</a:t>
            </a:r>
            <a:r>
              <a:rPr lang="ru" b="1" u="sng">
                <a:hlinkClick r:id="rId3"/>
              </a:rPr>
              <a:t>ендинга проекта</a:t>
            </a:r>
            <a:r>
              <a:rPr lang="ru"/>
              <a:t>: возможность узнать об инструменте и связаться с командой проекта;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Участие в профессиональных конкурсах</a:t>
            </a:r>
            <a:r>
              <a:rPr lang="ru"/>
              <a:t>: участие в «Конкурсе инноваций в образовании» (НИУ ВШЭ);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Участие в акселераторах: </a:t>
            </a:r>
            <a:r>
              <a:rPr lang="ru"/>
              <a:t>участие в «Постакселераторе НТИ».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/>
              <a:t>Что планируется: </a:t>
            </a:r>
            <a:endParaRPr b="1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Участие в профильных научных конференциях;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Реклама в социальных сетях;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Реклама у специалистов в области и лидеров мнений. </a:t>
            </a:r>
            <a:endParaRPr/>
          </a:p>
        </p:txBody>
      </p:sp>
      <p:pic>
        <p:nvPicPr>
          <p:cNvPr id="100" name="Google Shape;100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55200" y="4460945"/>
            <a:ext cx="491751" cy="4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 descr="Picture backgroun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59489" y="4273721"/>
            <a:ext cx="1172799" cy="781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59500" y="3288150"/>
            <a:ext cx="1172800" cy="117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 txBox="1"/>
          <p:nvPr/>
        </p:nvSpPr>
        <p:spPr>
          <a:xfrm>
            <a:off x="7609900" y="2902750"/>
            <a:ext cx="1272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800" b="1">
                <a:solidFill>
                  <a:schemeClr val="dk2"/>
                </a:solidFill>
              </a:rPr>
              <a:t>Лендинг</a:t>
            </a:r>
            <a:endParaRPr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20" b="1">
                <a:solidFill>
                  <a:srgbClr val="CBBBA0"/>
                </a:solidFill>
              </a:rPr>
              <a:t>Решение </a:t>
            </a:r>
            <a:endParaRPr sz="3020" b="1">
              <a:solidFill>
                <a:srgbClr val="CBBBA0"/>
              </a:solidFill>
            </a:endParaRPr>
          </a:p>
        </p:txBody>
      </p:sp>
      <p:sp>
        <p:nvSpPr>
          <p:cNvPr id="109" name="Google Shape;109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148900" cy="34242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УТП: </a:t>
            </a:r>
            <a:r>
              <a:rPr lang="ru"/>
              <a:t>наш инструмент для проведения опросов позволяет </a:t>
            </a:r>
            <a:r>
              <a:rPr lang="ru" b="1"/>
              <a:t>решать проблему получения качественных данных</a:t>
            </a:r>
            <a:r>
              <a:rPr lang="ru"/>
              <a:t> от респондентов.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Инструмент МОРФ предоставляет пользователю возможности: 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Повышения вовлеченности</a:t>
            </a:r>
            <a:r>
              <a:rPr lang="ru"/>
              <a:t> респондентов с помощью персонализации опроса;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Создания, хранения и анализа опросов в </a:t>
            </a:r>
            <a:r>
              <a:rPr lang="ru" b="1"/>
              <a:t>личном кабинете</a:t>
            </a:r>
            <a:r>
              <a:rPr lang="ru"/>
              <a:t>;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Детальной настройки</a:t>
            </a:r>
            <a:r>
              <a:rPr lang="ru"/>
              <a:t> динамического опроса под свои задачи;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Управления опросами</a:t>
            </a:r>
            <a:r>
              <a:rPr lang="ru"/>
              <a:t> из личного кабинета;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Наблюдения за прохождением опроса </a:t>
            </a:r>
            <a:r>
              <a:rPr lang="ru"/>
              <a:t>в режиме реального времени;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Автоматического </a:t>
            </a:r>
            <a:r>
              <a:rPr lang="ru" b="1"/>
              <a:t>сбора и анализа полученных данных</a:t>
            </a:r>
            <a:r>
              <a:rPr lang="ru"/>
              <a:t>. </a:t>
            </a:r>
            <a:endParaRPr/>
          </a:p>
        </p:txBody>
      </p:sp>
      <p:pic>
        <p:nvPicPr>
          <p:cNvPr id="110" name="Google Shape;110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5200" y="4460945"/>
            <a:ext cx="491751" cy="4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 descr="Picture backgroun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59489" y="4273721"/>
            <a:ext cx="1172799" cy="781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0" title="2025-05-09_19-17-09.png"/>
          <p:cNvPicPr preferRelativeResize="0"/>
          <p:nvPr/>
        </p:nvPicPr>
        <p:blipFill rotWithShape="1">
          <a:blip r:embed="rId3">
            <a:alphaModFix/>
          </a:blip>
          <a:srcRect l="4978" r="2489"/>
          <a:stretch/>
        </p:blipFill>
        <p:spPr>
          <a:xfrm>
            <a:off x="1924275" y="344675"/>
            <a:ext cx="2312651" cy="215212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17" name="Google Shape;117;p20" title="2025-05-09_19-32-59 (2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65325" y="307189"/>
            <a:ext cx="2374900" cy="22270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18" name="Google Shape;118;p20" title="2025-06-05_17-12-26.png"/>
          <p:cNvPicPr preferRelativeResize="0"/>
          <p:nvPr/>
        </p:nvPicPr>
        <p:blipFill rotWithShape="1">
          <a:blip r:embed="rId5">
            <a:alphaModFix/>
          </a:blip>
          <a:srcRect l="2940"/>
          <a:stretch/>
        </p:blipFill>
        <p:spPr>
          <a:xfrm>
            <a:off x="1893150" y="2755950"/>
            <a:ext cx="2374900" cy="220095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19" name="Google Shape;119;p20" title="2025-05-09_20-09-26.png"/>
          <p:cNvPicPr preferRelativeResize="0"/>
          <p:nvPr/>
        </p:nvPicPr>
        <p:blipFill rotWithShape="1">
          <a:blip r:embed="rId6">
            <a:alphaModFix/>
          </a:blip>
          <a:srcRect l="5999" r="6026"/>
          <a:stretch/>
        </p:blipFill>
        <p:spPr>
          <a:xfrm>
            <a:off x="4965325" y="2741700"/>
            <a:ext cx="2374900" cy="22294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>
                <a:solidFill>
                  <a:srgbClr val="CBBBA0"/>
                </a:solidFill>
              </a:rPr>
              <a:t>Используемые технологии</a:t>
            </a:r>
            <a:endParaRPr sz="3000" b="1">
              <a:solidFill>
                <a:srgbClr val="CBBBA0"/>
              </a:solidFill>
            </a:endParaRPr>
          </a:p>
        </p:txBody>
      </p:sp>
      <p:pic>
        <p:nvPicPr>
          <p:cNvPr id="125" name="Google Shape;12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950" y="1185975"/>
            <a:ext cx="3200128" cy="914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3463" y="1185975"/>
            <a:ext cx="2929736" cy="914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1350" y="2395150"/>
            <a:ext cx="2929725" cy="1082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73463" y="2268325"/>
            <a:ext cx="3490186" cy="13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1" title="talos 2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26100" y="3714200"/>
            <a:ext cx="1083175" cy="12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1"/>
          <p:cNvSpPr txBox="1"/>
          <p:nvPr/>
        </p:nvSpPr>
        <p:spPr>
          <a:xfrm>
            <a:off x="6009275" y="3967850"/>
            <a:ext cx="27084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3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Talos Linux</a:t>
            </a:r>
            <a:endParaRPr sz="3300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pic>
        <p:nvPicPr>
          <p:cNvPr id="131" name="Google Shape;131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8900" y="3818300"/>
            <a:ext cx="2817575" cy="114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>
            <a:spLocks noGrp="1"/>
          </p:cNvSpPr>
          <p:nvPr>
            <p:ph type="title"/>
          </p:nvPr>
        </p:nvSpPr>
        <p:spPr>
          <a:xfrm>
            <a:off x="311700" y="159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20" b="1">
                <a:solidFill>
                  <a:srgbClr val="CBBBA0"/>
                </a:solidFill>
              </a:rPr>
              <a:t>Конкуренты </a:t>
            </a:r>
            <a:endParaRPr sz="3020" b="1">
              <a:solidFill>
                <a:srgbClr val="CBBBA0"/>
              </a:solidFill>
            </a:endParaRPr>
          </a:p>
        </p:txBody>
      </p:sp>
      <p:graphicFrame>
        <p:nvGraphicFramePr>
          <p:cNvPr id="137" name="Google Shape;137;p22"/>
          <p:cNvGraphicFramePr/>
          <p:nvPr/>
        </p:nvGraphicFramePr>
        <p:xfrm>
          <a:off x="311713" y="866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{7CE008DE-7B7A-41BD-9234-2B7D98EC1242}</a:tableStyleId>
              </a:tblPr>
              <a:tblGrid>
                <a:gridCol w="147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0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7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3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55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61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chemeClr val="dk2"/>
                          </a:solidFill>
                        </a:rPr>
                        <a:t>Решение </a:t>
                      </a:r>
                      <a:endParaRPr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chemeClr val="dk2"/>
                          </a:solidFill>
                        </a:rPr>
                        <a:t>Создание адаптивных опросов</a:t>
                      </a:r>
                      <a:endParaRPr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chemeClr val="dk2"/>
                          </a:solidFill>
                        </a:rPr>
                        <a:t>Широкий спектр настроек</a:t>
                      </a:r>
                      <a:endParaRPr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chemeClr val="dk2"/>
                          </a:solidFill>
                        </a:rPr>
                        <a:t>Возможность резюме ответов </a:t>
                      </a:r>
                      <a:endParaRPr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chemeClr val="dk2"/>
                          </a:solidFill>
                        </a:rPr>
                        <a:t>Виртуальный аватар </a:t>
                      </a:r>
                      <a:endParaRPr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chemeClr val="dk2"/>
                          </a:solidFill>
                        </a:rPr>
                        <a:t>Доступность инструмента для широкого круга лиц</a:t>
                      </a:r>
                      <a:endParaRPr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chemeClr val="dk2"/>
                          </a:solidFill>
                          <a:highlight>
                            <a:srgbClr val="CBBBA0"/>
                          </a:highlight>
                        </a:rPr>
                        <a:t>МОРФ</a:t>
                      </a:r>
                      <a:endParaRPr b="1">
                        <a:solidFill>
                          <a:schemeClr val="dk2"/>
                        </a:solidFill>
                        <a:highlight>
                          <a:srgbClr val="CBBBA0"/>
                        </a:highlight>
                      </a:endParaRPr>
                    </a:p>
                  </a:txBody>
                  <a:tcPr marL="91425" marR="91425" marT="91425" marB="91425">
                    <a:solidFill>
                      <a:srgbClr val="CBBBA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+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+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+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-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+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1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Статические опросы (</a:t>
                      </a:r>
                      <a:r>
                        <a:rPr lang="ru" u="sng">
                          <a:solidFill>
                            <a:schemeClr val="dk2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Google Forms</a:t>
                      </a:r>
                      <a:r>
                        <a:rPr lang="ru">
                          <a:solidFill>
                            <a:schemeClr val="dk2"/>
                          </a:solidFill>
                        </a:rPr>
                        <a:t> и пр.)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-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-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+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-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+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u="sng">
                          <a:solidFill>
                            <a:schemeClr val="dk2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InsightChat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u="sng">
                          <a:solidFill>
                            <a:schemeClr val="dk2"/>
                          </a:solidFill>
                        </a:rPr>
                        <a:t>(</a:t>
                      </a:r>
                      <a:r>
                        <a:rPr lang="ru" u="sng">
                          <a:solidFill>
                            <a:schemeClr val="dk2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Yasna</a:t>
                      </a:r>
                      <a:r>
                        <a:rPr lang="ru">
                          <a:solidFill>
                            <a:schemeClr val="dk2"/>
                          </a:solidFill>
                        </a:rPr>
                        <a:t>)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+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+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+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+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-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u="sng">
                          <a:solidFill>
                            <a:schemeClr val="dk2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Qualz.AI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+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+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+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-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-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u="sng">
                          <a:solidFill>
                            <a:schemeClr val="dk2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просто.tech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+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-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+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-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dk2"/>
                          </a:solidFill>
                        </a:rPr>
                        <a:t>-</a:t>
                      </a: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20" b="1">
                <a:solidFill>
                  <a:srgbClr val="CBBBA0"/>
                </a:solidFill>
              </a:rPr>
              <a:t>Модель монетизации</a:t>
            </a:r>
            <a:endParaRPr sz="3020" b="1">
              <a:solidFill>
                <a:srgbClr val="CBBBA0"/>
              </a:solidFill>
            </a:endParaRPr>
          </a:p>
        </p:txBody>
      </p:sp>
      <p:sp>
        <p:nvSpPr>
          <p:cNvPr id="143" name="Google Shape;143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7874100" cy="3416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Пользователь оплачивает </a:t>
            </a:r>
            <a:r>
              <a:rPr lang="ru" b="1"/>
              <a:t>токены</a:t>
            </a:r>
            <a:r>
              <a:rPr lang="ru"/>
              <a:t>, необходимые для проведения опросов.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На текущий момент средняя цена одного опроса (диалог с один респондентом) – </a:t>
            </a:r>
            <a:r>
              <a:rPr lang="ru" b="1"/>
              <a:t>100 рублей</a:t>
            </a:r>
            <a:r>
              <a:rPr lang="ru"/>
              <a:t>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Потенциальный доход на один опрос – </a:t>
            </a:r>
            <a:r>
              <a:rPr lang="ru" b="1"/>
              <a:t>8 рублей</a:t>
            </a:r>
            <a:r>
              <a:rPr lang="ru"/>
              <a:t>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Метрика успеха</a:t>
            </a:r>
            <a:r>
              <a:rPr lang="ru"/>
              <a:t> – количество потраченных токенов за месяц (целевая величина – 240 миллионов токенов).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Ожидаемые результаты через 1 год: </a:t>
            </a:r>
            <a:r>
              <a:rPr lang="ru"/>
              <a:t>итоговая чистая прибыль –             7,5 млн рублей. </a:t>
            </a:r>
            <a:endParaRPr/>
          </a:p>
        </p:txBody>
      </p:sp>
      <p:pic>
        <p:nvPicPr>
          <p:cNvPr id="144" name="Google Shape;144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5200" y="4460945"/>
            <a:ext cx="491751" cy="4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3" descr="Picture backgroun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59489" y="4273721"/>
            <a:ext cx="1172799" cy="781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20" b="1">
                <a:solidFill>
                  <a:srgbClr val="CBBBA0"/>
                </a:solidFill>
              </a:rPr>
              <a:t>Финансовый план </a:t>
            </a:r>
            <a:endParaRPr sz="3020" b="1">
              <a:solidFill>
                <a:srgbClr val="CBBBA0"/>
              </a:solidFill>
            </a:endParaRPr>
          </a:p>
        </p:txBody>
      </p:sp>
      <p:sp>
        <p:nvSpPr>
          <p:cNvPr id="151" name="Google Shape;151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432100" cy="3416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Прогноз на июль 2026</a:t>
            </a:r>
            <a:endParaRPr b="1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Доход: 1 788 875 рублей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Чистая прибыль: 935 581 рублей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Расход:  756 694 рублей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/>
              <a:t>Срок выхода на окупаемость</a:t>
            </a:r>
            <a:r>
              <a:rPr lang="ru"/>
              <a:t> – октябрь 2025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52" name="Google Shape;152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5200" y="4460945"/>
            <a:ext cx="491751" cy="4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4" descr="Picture backgroun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59489" y="4273721"/>
            <a:ext cx="1172799" cy="781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71900" y="2422375"/>
            <a:ext cx="1948100" cy="194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4"/>
          <p:cNvSpPr txBox="1"/>
          <p:nvPr/>
        </p:nvSpPr>
        <p:spPr>
          <a:xfrm>
            <a:off x="6771850" y="1323475"/>
            <a:ext cx="1948200" cy="10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800" b="1">
                <a:solidFill>
                  <a:schemeClr val="dk2"/>
                </a:solidFill>
              </a:rPr>
              <a:t>Финансовый план доступен по QR-коду:</a:t>
            </a:r>
            <a:r>
              <a:rPr lang="ru" sz="1800">
                <a:solidFill>
                  <a:schemeClr val="dk2"/>
                </a:solidFill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20" b="1">
                <a:solidFill>
                  <a:srgbClr val="CBBBA0"/>
                </a:solidFill>
              </a:rPr>
              <a:t>Дорожная карта проекта </a:t>
            </a:r>
            <a:endParaRPr sz="3020" b="1">
              <a:solidFill>
                <a:srgbClr val="CBBBA0"/>
              </a:solidFill>
            </a:endParaRPr>
          </a:p>
        </p:txBody>
      </p:sp>
      <p:sp>
        <p:nvSpPr>
          <p:cNvPr id="161" name="Google Shape;161;p25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5529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cxnSp>
        <p:nvCxnSpPr>
          <p:cNvPr id="162" name="Google Shape;162;p25"/>
          <p:cNvCxnSpPr>
            <a:endCxn id="163" idx="6"/>
          </p:cNvCxnSpPr>
          <p:nvPr/>
        </p:nvCxnSpPr>
        <p:spPr>
          <a:xfrm rot="10800000" flipH="1">
            <a:off x="2129689" y="4063121"/>
            <a:ext cx="4800900" cy="12600"/>
          </a:xfrm>
          <a:prstGeom prst="straightConnector1">
            <a:avLst/>
          </a:prstGeom>
          <a:noFill/>
          <a:ln w="38100" cap="flat" cmpd="sng">
            <a:solidFill>
              <a:srgbClr val="CBBBA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4" name="Google Shape;164;p25"/>
          <p:cNvSpPr txBox="1"/>
          <p:nvPr/>
        </p:nvSpPr>
        <p:spPr>
          <a:xfrm>
            <a:off x="1797074" y="4166375"/>
            <a:ext cx="5532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50" rIns="0" bIns="0" anchor="t" anchorCtr="0">
            <a:spAutoFit/>
          </a:bodyPr>
          <a:lstStyle/>
          <a:p>
            <a:pPr marL="12701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</a:rPr>
              <a:t>Q</a:t>
            </a:r>
            <a:r>
              <a:rPr lang="ru" sz="1100"/>
              <a:t>4</a:t>
            </a:r>
            <a:r>
              <a:rPr lang="ru" sz="1100">
                <a:solidFill>
                  <a:srgbClr val="000000"/>
                </a:solidFill>
              </a:rPr>
              <a:t>'202</a:t>
            </a:r>
            <a:r>
              <a:rPr lang="ru" sz="1100"/>
              <a:t>4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165" name="Google Shape;165;p25"/>
          <p:cNvSpPr txBox="1"/>
          <p:nvPr/>
        </p:nvSpPr>
        <p:spPr>
          <a:xfrm>
            <a:off x="2736274" y="4166375"/>
            <a:ext cx="5532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50" rIns="0" bIns="0" anchor="t" anchorCtr="0">
            <a:spAutoFit/>
          </a:bodyPr>
          <a:lstStyle/>
          <a:p>
            <a:pPr marL="12701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</a:rPr>
              <a:t>Q</a:t>
            </a:r>
            <a:r>
              <a:rPr lang="ru" sz="1100"/>
              <a:t>1</a:t>
            </a:r>
            <a:r>
              <a:rPr lang="ru" sz="1100">
                <a:solidFill>
                  <a:srgbClr val="000000"/>
                </a:solidFill>
              </a:rPr>
              <a:t>'202</a:t>
            </a:r>
            <a:r>
              <a:rPr lang="ru" sz="1100"/>
              <a:t>5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166" name="Google Shape;166;p25"/>
          <p:cNvSpPr txBox="1"/>
          <p:nvPr/>
        </p:nvSpPr>
        <p:spPr>
          <a:xfrm>
            <a:off x="3773424" y="4166374"/>
            <a:ext cx="5532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50" rIns="0" bIns="0" anchor="t" anchorCtr="0">
            <a:spAutoFit/>
          </a:bodyPr>
          <a:lstStyle/>
          <a:p>
            <a:pPr marL="12701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</a:rPr>
              <a:t>Q</a:t>
            </a:r>
            <a:r>
              <a:rPr lang="ru" sz="1100"/>
              <a:t>2</a:t>
            </a:r>
            <a:r>
              <a:rPr lang="ru" sz="1100">
                <a:solidFill>
                  <a:srgbClr val="000000"/>
                </a:solidFill>
              </a:rPr>
              <a:t>'202</a:t>
            </a:r>
            <a:r>
              <a:rPr lang="ru" sz="1100"/>
              <a:t>5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167" name="Google Shape;167;p25"/>
          <p:cNvSpPr txBox="1"/>
          <p:nvPr/>
        </p:nvSpPr>
        <p:spPr>
          <a:xfrm>
            <a:off x="4719801" y="4166375"/>
            <a:ext cx="5532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50" rIns="0" bIns="0" anchor="t" anchorCtr="0">
            <a:spAutoFit/>
          </a:bodyPr>
          <a:lstStyle/>
          <a:p>
            <a:pPr marL="12701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</a:rPr>
              <a:t>Q</a:t>
            </a:r>
            <a:r>
              <a:rPr lang="ru" sz="1100"/>
              <a:t>3</a:t>
            </a:r>
            <a:r>
              <a:rPr lang="ru" sz="1100">
                <a:solidFill>
                  <a:srgbClr val="000000"/>
                </a:solidFill>
              </a:rPr>
              <a:t>'202</a:t>
            </a:r>
            <a:r>
              <a:rPr lang="ru" sz="1100"/>
              <a:t>5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168" name="Google Shape;168;p25"/>
          <p:cNvSpPr txBox="1"/>
          <p:nvPr/>
        </p:nvSpPr>
        <p:spPr>
          <a:xfrm>
            <a:off x="5701780" y="4173700"/>
            <a:ext cx="5472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50" rIns="0" bIns="0" anchor="t" anchorCtr="0">
            <a:spAutoFit/>
          </a:bodyPr>
          <a:lstStyle/>
          <a:p>
            <a:pPr marL="12701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</a:rPr>
              <a:t>Q4'2</a:t>
            </a:r>
            <a:r>
              <a:rPr lang="ru" sz="1100">
                <a:solidFill>
                  <a:srgbClr val="000000"/>
                </a:solidFill>
              </a:rPr>
              <a:t>02</a:t>
            </a:r>
            <a:r>
              <a:rPr lang="ru" sz="1100"/>
              <a:t>5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169" name="Google Shape;169;p25"/>
          <p:cNvSpPr txBox="1"/>
          <p:nvPr/>
        </p:nvSpPr>
        <p:spPr>
          <a:xfrm>
            <a:off x="6728325" y="4166375"/>
            <a:ext cx="618600" cy="1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5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</a:rPr>
              <a:t>202</a:t>
            </a:r>
            <a:r>
              <a:rPr lang="ru" sz="1100"/>
              <a:t>6</a:t>
            </a:r>
            <a:endParaRPr sz="1100">
              <a:solidFill>
                <a:srgbClr val="000000"/>
              </a:solidFill>
            </a:endParaRPr>
          </a:p>
        </p:txBody>
      </p:sp>
      <p:grpSp>
        <p:nvGrpSpPr>
          <p:cNvPr id="170" name="Google Shape;170;p25"/>
          <p:cNvGrpSpPr/>
          <p:nvPr/>
        </p:nvGrpSpPr>
        <p:grpSpPr>
          <a:xfrm>
            <a:off x="1572179" y="2899578"/>
            <a:ext cx="976759" cy="1028648"/>
            <a:chOff x="9625995" y="4261211"/>
            <a:chExt cx="1112735" cy="1286453"/>
          </a:xfrm>
        </p:grpSpPr>
        <p:sp>
          <p:nvSpPr>
            <p:cNvPr id="171" name="Google Shape;171;p25"/>
            <p:cNvSpPr/>
            <p:nvPr/>
          </p:nvSpPr>
          <p:spPr>
            <a:xfrm rot="3465820">
              <a:off x="9661059" y="4548698"/>
              <a:ext cx="1042609" cy="658145"/>
            </a:xfrm>
            <a:custGeom>
              <a:avLst/>
              <a:gdLst/>
              <a:ahLst/>
              <a:cxnLst/>
              <a:rect l="l" t="t" r="r" b="b"/>
              <a:pathLst>
                <a:path w="428625" h="261619" extrusionOk="0">
                  <a:moveTo>
                    <a:pt x="0" y="0"/>
                  </a:moveTo>
                  <a:lnTo>
                    <a:pt x="422926" y="258311"/>
                  </a:lnTo>
                  <a:lnTo>
                    <a:pt x="428345" y="261621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2" name="Google Shape;172;p25"/>
            <p:cNvSpPr/>
            <p:nvPr/>
          </p:nvSpPr>
          <p:spPr>
            <a:xfrm rot="3369280">
              <a:off x="10156837" y="5477287"/>
              <a:ext cx="65312" cy="55564"/>
            </a:xfrm>
            <a:custGeom>
              <a:avLst/>
              <a:gdLst/>
              <a:ahLst/>
              <a:cxnLst/>
              <a:rect l="l" t="t" r="r" b="b"/>
              <a:pathLst>
                <a:path w="85090" h="72389" extrusionOk="0">
                  <a:moveTo>
                    <a:pt x="39712" y="0"/>
                  </a:moveTo>
                  <a:lnTo>
                    <a:pt x="0" y="65036"/>
                  </a:lnTo>
                  <a:lnTo>
                    <a:pt x="84886" y="72237"/>
                  </a:lnTo>
                  <a:lnTo>
                    <a:pt x="397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73" name="Google Shape;173;p25"/>
          <p:cNvSpPr txBox="1"/>
          <p:nvPr/>
        </p:nvSpPr>
        <p:spPr>
          <a:xfrm>
            <a:off x="1286169" y="1989991"/>
            <a:ext cx="15486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85428" marR="0" lvl="0" indent="-17336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5"/>
              <a:buChar char="•"/>
            </a:pPr>
            <a:r>
              <a:rPr lang="ru" sz="1100">
                <a:solidFill>
                  <a:schemeClr val="dk2"/>
                </a:solidFill>
              </a:rPr>
              <a:t>построение команды проекта 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разработка MVP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поиск разработчиков в команду</a:t>
            </a:r>
            <a:endParaRPr sz="1100">
              <a:solidFill>
                <a:schemeClr val="dk2"/>
              </a:solidFill>
            </a:endParaRPr>
          </a:p>
        </p:txBody>
      </p:sp>
      <p:cxnSp>
        <p:nvCxnSpPr>
          <p:cNvPr id="174" name="Google Shape;174;p25"/>
          <p:cNvCxnSpPr/>
          <p:nvPr/>
        </p:nvCxnSpPr>
        <p:spPr>
          <a:xfrm>
            <a:off x="4481100" y="3689275"/>
            <a:ext cx="370200" cy="2832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75" name="Google Shape;175;p25"/>
          <p:cNvSpPr txBox="1"/>
          <p:nvPr/>
        </p:nvSpPr>
        <p:spPr>
          <a:xfrm>
            <a:off x="4016900" y="3283300"/>
            <a:ext cx="91080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</a:rPr>
              <a:t>Мы здесь</a:t>
            </a:r>
            <a:endParaRPr sz="1200">
              <a:solidFill>
                <a:srgbClr val="000000"/>
              </a:solidFill>
            </a:endParaRPr>
          </a:p>
        </p:txBody>
      </p:sp>
      <p:sp>
        <p:nvSpPr>
          <p:cNvPr id="176" name="Google Shape;176;p25"/>
          <p:cNvSpPr/>
          <p:nvPr/>
        </p:nvSpPr>
        <p:spPr>
          <a:xfrm>
            <a:off x="1989971" y="4012549"/>
            <a:ext cx="141000" cy="1179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8296B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5"/>
          <p:cNvSpPr/>
          <p:nvPr/>
        </p:nvSpPr>
        <p:spPr>
          <a:xfrm>
            <a:off x="2940423" y="4015357"/>
            <a:ext cx="141000" cy="1179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8296B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5"/>
          <p:cNvSpPr/>
          <p:nvPr/>
        </p:nvSpPr>
        <p:spPr>
          <a:xfrm>
            <a:off x="3926761" y="4015357"/>
            <a:ext cx="141000" cy="1179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8296B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5"/>
          <p:cNvSpPr/>
          <p:nvPr/>
        </p:nvSpPr>
        <p:spPr>
          <a:xfrm>
            <a:off x="4899054" y="4015357"/>
            <a:ext cx="141000" cy="1179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8296B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5"/>
          <p:cNvSpPr/>
          <p:nvPr/>
        </p:nvSpPr>
        <p:spPr>
          <a:xfrm>
            <a:off x="5844331" y="4004175"/>
            <a:ext cx="141000" cy="1179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8296B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5"/>
          <p:cNvSpPr/>
          <p:nvPr/>
        </p:nvSpPr>
        <p:spPr>
          <a:xfrm>
            <a:off x="6789589" y="4004171"/>
            <a:ext cx="141000" cy="1179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8296B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1" name="Google Shape;181;p25"/>
          <p:cNvGrpSpPr/>
          <p:nvPr/>
        </p:nvGrpSpPr>
        <p:grpSpPr>
          <a:xfrm>
            <a:off x="2522187" y="2044790"/>
            <a:ext cx="976759" cy="1934697"/>
            <a:chOff x="9625995" y="4261211"/>
            <a:chExt cx="1112735" cy="1286453"/>
          </a:xfrm>
        </p:grpSpPr>
        <p:sp>
          <p:nvSpPr>
            <p:cNvPr id="182" name="Google Shape;182;p25"/>
            <p:cNvSpPr/>
            <p:nvPr/>
          </p:nvSpPr>
          <p:spPr>
            <a:xfrm rot="3465820">
              <a:off x="9661059" y="4548698"/>
              <a:ext cx="1042609" cy="658145"/>
            </a:xfrm>
            <a:custGeom>
              <a:avLst/>
              <a:gdLst/>
              <a:ahLst/>
              <a:cxnLst/>
              <a:rect l="l" t="t" r="r" b="b"/>
              <a:pathLst>
                <a:path w="428625" h="261619" extrusionOk="0">
                  <a:moveTo>
                    <a:pt x="0" y="0"/>
                  </a:moveTo>
                  <a:lnTo>
                    <a:pt x="422926" y="258311"/>
                  </a:lnTo>
                  <a:lnTo>
                    <a:pt x="428345" y="261621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3" name="Google Shape;183;p25"/>
            <p:cNvSpPr/>
            <p:nvPr/>
          </p:nvSpPr>
          <p:spPr>
            <a:xfrm rot="3369280">
              <a:off x="10156837" y="5477287"/>
              <a:ext cx="65312" cy="55564"/>
            </a:xfrm>
            <a:custGeom>
              <a:avLst/>
              <a:gdLst/>
              <a:ahLst/>
              <a:cxnLst/>
              <a:rect l="l" t="t" r="r" b="b"/>
              <a:pathLst>
                <a:path w="85090" h="72389" extrusionOk="0">
                  <a:moveTo>
                    <a:pt x="39712" y="0"/>
                  </a:moveTo>
                  <a:lnTo>
                    <a:pt x="0" y="65036"/>
                  </a:lnTo>
                  <a:lnTo>
                    <a:pt x="84886" y="72237"/>
                  </a:lnTo>
                  <a:lnTo>
                    <a:pt x="397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84" name="Google Shape;184;p25"/>
          <p:cNvGrpSpPr/>
          <p:nvPr/>
        </p:nvGrpSpPr>
        <p:grpSpPr>
          <a:xfrm>
            <a:off x="4480662" y="2047597"/>
            <a:ext cx="976759" cy="1934697"/>
            <a:chOff x="9625995" y="4261211"/>
            <a:chExt cx="1112735" cy="1286453"/>
          </a:xfrm>
        </p:grpSpPr>
        <p:sp>
          <p:nvSpPr>
            <p:cNvPr id="185" name="Google Shape;185;p25"/>
            <p:cNvSpPr/>
            <p:nvPr/>
          </p:nvSpPr>
          <p:spPr>
            <a:xfrm rot="3465820">
              <a:off x="9661059" y="4548698"/>
              <a:ext cx="1042609" cy="658145"/>
            </a:xfrm>
            <a:custGeom>
              <a:avLst/>
              <a:gdLst/>
              <a:ahLst/>
              <a:cxnLst/>
              <a:rect l="l" t="t" r="r" b="b"/>
              <a:pathLst>
                <a:path w="428625" h="261619" extrusionOk="0">
                  <a:moveTo>
                    <a:pt x="0" y="0"/>
                  </a:moveTo>
                  <a:lnTo>
                    <a:pt x="422926" y="258311"/>
                  </a:lnTo>
                  <a:lnTo>
                    <a:pt x="428345" y="261621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6" name="Google Shape;186;p25"/>
            <p:cNvSpPr/>
            <p:nvPr/>
          </p:nvSpPr>
          <p:spPr>
            <a:xfrm rot="3369280">
              <a:off x="10156837" y="5477287"/>
              <a:ext cx="65312" cy="55564"/>
            </a:xfrm>
            <a:custGeom>
              <a:avLst/>
              <a:gdLst/>
              <a:ahLst/>
              <a:cxnLst/>
              <a:rect l="l" t="t" r="r" b="b"/>
              <a:pathLst>
                <a:path w="85090" h="72389" extrusionOk="0">
                  <a:moveTo>
                    <a:pt x="39712" y="0"/>
                  </a:moveTo>
                  <a:lnTo>
                    <a:pt x="0" y="65036"/>
                  </a:lnTo>
                  <a:lnTo>
                    <a:pt x="84886" y="72237"/>
                  </a:lnTo>
                  <a:lnTo>
                    <a:pt x="397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87" name="Google Shape;187;p25"/>
          <p:cNvGrpSpPr/>
          <p:nvPr/>
        </p:nvGrpSpPr>
        <p:grpSpPr>
          <a:xfrm>
            <a:off x="6371512" y="2444825"/>
            <a:ext cx="976759" cy="1515185"/>
            <a:chOff x="9625995" y="4261211"/>
            <a:chExt cx="1112735" cy="1286453"/>
          </a:xfrm>
        </p:grpSpPr>
        <p:sp>
          <p:nvSpPr>
            <p:cNvPr id="188" name="Google Shape;188;p25"/>
            <p:cNvSpPr/>
            <p:nvPr/>
          </p:nvSpPr>
          <p:spPr>
            <a:xfrm rot="3465820">
              <a:off x="9661059" y="4548698"/>
              <a:ext cx="1042609" cy="658145"/>
            </a:xfrm>
            <a:custGeom>
              <a:avLst/>
              <a:gdLst/>
              <a:ahLst/>
              <a:cxnLst/>
              <a:rect l="l" t="t" r="r" b="b"/>
              <a:pathLst>
                <a:path w="428625" h="261619" extrusionOk="0">
                  <a:moveTo>
                    <a:pt x="0" y="0"/>
                  </a:moveTo>
                  <a:lnTo>
                    <a:pt x="422926" y="258311"/>
                  </a:lnTo>
                  <a:lnTo>
                    <a:pt x="428345" y="261621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9" name="Google Shape;189;p25"/>
            <p:cNvSpPr/>
            <p:nvPr/>
          </p:nvSpPr>
          <p:spPr>
            <a:xfrm rot="3369280">
              <a:off x="10156837" y="5477287"/>
              <a:ext cx="65312" cy="55564"/>
            </a:xfrm>
            <a:custGeom>
              <a:avLst/>
              <a:gdLst/>
              <a:ahLst/>
              <a:cxnLst/>
              <a:rect l="l" t="t" r="r" b="b"/>
              <a:pathLst>
                <a:path w="85090" h="72389" extrusionOk="0">
                  <a:moveTo>
                    <a:pt x="39712" y="0"/>
                  </a:moveTo>
                  <a:lnTo>
                    <a:pt x="0" y="65036"/>
                  </a:lnTo>
                  <a:lnTo>
                    <a:pt x="84886" y="72237"/>
                  </a:lnTo>
                  <a:lnTo>
                    <a:pt x="397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90" name="Google Shape;190;p25"/>
          <p:cNvGrpSpPr/>
          <p:nvPr/>
        </p:nvGrpSpPr>
        <p:grpSpPr>
          <a:xfrm>
            <a:off x="5445643" y="3020887"/>
            <a:ext cx="976759" cy="944257"/>
            <a:chOff x="9625995" y="4261211"/>
            <a:chExt cx="1112735" cy="1286453"/>
          </a:xfrm>
        </p:grpSpPr>
        <p:sp>
          <p:nvSpPr>
            <p:cNvPr id="191" name="Google Shape;191;p25"/>
            <p:cNvSpPr/>
            <p:nvPr/>
          </p:nvSpPr>
          <p:spPr>
            <a:xfrm rot="3465820">
              <a:off x="9661059" y="4548698"/>
              <a:ext cx="1042609" cy="658145"/>
            </a:xfrm>
            <a:custGeom>
              <a:avLst/>
              <a:gdLst/>
              <a:ahLst/>
              <a:cxnLst/>
              <a:rect l="l" t="t" r="r" b="b"/>
              <a:pathLst>
                <a:path w="428625" h="261619" extrusionOk="0">
                  <a:moveTo>
                    <a:pt x="0" y="0"/>
                  </a:moveTo>
                  <a:lnTo>
                    <a:pt x="422926" y="258311"/>
                  </a:lnTo>
                  <a:lnTo>
                    <a:pt x="428345" y="261621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2" name="Google Shape;192;p25"/>
            <p:cNvSpPr/>
            <p:nvPr/>
          </p:nvSpPr>
          <p:spPr>
            <a:xfrm rot="3369280">
              <a:off x="10156837" y="5477287"/>
              <a:ext cx="65312" cy="55564"/>
            </a:xfrm>
            <a:custGeom>
              <a:avLst/>
              <a:gdLst/>
              <a:ahLst/>
              <a:cxnLst/>
              <a:rect l="l" t="t" r="r" b="b"/>
              <a:pathLst>
                <a:path w="85090" h="72389" extrusionOk="0">
                  <a:moveTo>
                    <a:pt x="39712" y="0"/>
                  </a:moveTo>
                  <a:lnTo>
                    <a:pt x="0" y="65036"/>
                  </a:lnTo>
                  <a:lnTo>
                    <a:pt x="84886" y="72237"/>
                  </a:lnTo>
                  <a:lnTo>
                    <a:pt x="397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93" name="Google Shape;193;p25"/>
          <p:cNvGrpSpPr/>
          <p:nvPr/>
        </p:nvGrpSpPr>
        <p:grpSpPr>
          <a:xfrm>
            <a:off x="3508868" y="3037962"/>
            <a:ext cx="976759" cy="944257"/>
            <a:chOff x="9625995" y="4261211"/>
            <a:chExt cx="1112735" cy="1286453"/>
          </a:xfrm>
        </p:grpSpPr>
        <p:sp>
          <p:nvSpPr>
            <p:cNvPr id="194" name="Google Shape;194;p25"/>
            <p:cNvSpPr/>
            <p:nvPr/>
          </p:nvSpPr>
          <p:spPr>
            <a:xfrm rot="3465820">
              <a:off x="9661059" y="4548698"/>
              <a:ext cx="1042609" cy="658145"/>
            </a:xfrm>
            <a:custGeom>
              <a:avLst/>
              <a:gdLst/>
              <a:ahLst/>
              <a:cxnLst/>
              <a:rect l="l" t="t" r="r" b="b"/>
              <a:pathLst>
                <a:path w="428625" h="261619" extrusionOk="0">
                  <a:moveTo>
                    <a:pt x="0" y="0"/>
                  </a:moveTo>
                  <a:lnTo>
                    <a:pt x="422926" y="258311"/>
                  </a:lnTo>
                  <a:lnTo>
                    <a:pt x="428345" y="261621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5" name="Google Shape;195;p25"/>
            <p:cNvSpPr/>
            <p:nvPr/>
          </p:nvSpPr>
          <p:spPr>
            <a:xfrm rot="3369280">
              <a:off x="10156837" y="5477287"/>
              <a:ext cx="65312" cy="55564"/>
            </a:xfrm>
            <a:custGeom>
              <a:avLst/>
              <a:gdLst/>
              <a:ahLst/>
              <a:cxnLst/>
              <a:rect l="l" t="t" r="r" b="b"/>
              <a:pathLst>
                <a:path w="85090" h="72389" extrusionOk="0">
                  <a:moveTo>
                    <a:pt x="39712" y="0"/>
                  </a:moveTo>
                  <a:lnTo>
                    <a:pt x="0" y="65036"/>
                  </a:lnTo>
                  <a:lnTo>
                    <a:pt x="84886" y="72237"/>
                  </a:lnTo>
                  <a:lnTo>
                    <a:pt x="397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96" name="Google Shape;196;p25"/>
          <p:cNvSpPr txBox="1"/>
          <p:nvPr/>
        </p:nvSpPr>
        <p:spPr>
          <a:xfrm>
            <a:off x="2421819" y="1101504"/>
            <a:ext cx="15486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85428" marR="0" lvl="0" indent="-17336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5"/>
              <a:buChar char="•"/>
            </a:pPr>
            <a:r>
              <a:rPr lang="ru" sz="1100">
                <a:solidFill>
                  <a:schemeClr val="dk2"/>
                </a:solidFill>
              </a:rPr>
              <a:t>завершение разработки MVP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первые тестовые пользователи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ОС от экспертов 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197" name="Google Shape;197;p25"/>
          <p:cNvSpPr txBox="1"/>
          <p:nvPr/>
        </p:nvSpPr>
        <p:spPr>
          <a:xfrm>
            <a:off x="3289469" y="1999616"/>
            <a:ext cx="15486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85428" marR="0" lvl="0" indent="-17336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5"/>
              <a:buChar char="•"/>
            </a:pPr>
            <a:r>
              <a:rPr lang="ru" sz="1100">
                <a:solidFill>
                  <a:schemeClr val="dk2"/>
                </a:solidFill>
              </a:rPr>
              <a:t>проведение сравнительных исследований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новые тестовые пользователи 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участие в КИВО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198" name="Google Shape;198;p25"/>
          <p:cNvSpPr txBox="1"/>
          <p:nvPr/>
        </p:nvSpPr>
        <p:spPr>
          <a:xfrm>
            <a:off x="4326619" y="1106141"/>
            <a:ext cx="15486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доработка MVP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участие в конкурсах  и акселераторах 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расширение круга партнеров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199" name="Google Shape;199;p25"/>
          <p:cNvSpPr txBox="1"/>
          <p:nvPr/>
        </p:nvSpPr>
        <p:spPr>
          <a:xfrm>
            <a:off x="5201069" y="2110666"/>
            <a:ext cx="15486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85428" marR="0" lvl="0" indent="-17336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5"/>
              <a:buChar char="•"/>
            </a:pPr>
            <a:r>
              <a:rPr lang="ru" sz="1100">
                <a:solidFill>
                  <a:schemeClr val="dk2"/>
                </a:solidFill>
              </a:rPr>
              <a:t>расширение команды проекта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релиз продукта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первые платные пользователи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200" name="Google Shape;200;p25"/>
          <p:cNvSpPr txBox="1"/>
          <p:nvPr/>
        </p:nvSpPr>
        <p:spPr>
          <a:xfrm>
            <a:off x="6518494" y="1202741"/>
            <a:ext cx="1548600" cy="119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85428" marR="0" lvl="0" indent="-17336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5"/>
              <a:buChar char="•"/>
            </a:pPr>
            <a:r>
              <a:rPr lang="ru" sz="1100">
                <a:solidFill>
                  <a:schemeClr val="dk2"/>
                </a:solidFill>
              </a:rPr>
              <a:t>выпуск новой версии продукта 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появление постоянных клиентов </a:t>
            </a:r>
            <a:endParaRPr sz="1100">
              <a:solidFill>
                <a:schemeClr val="dk2"/>
              </a:solidFill>
            </a:endParaRPr>
          </a:p>
          <a:p>
            <a:pPr marL="185428" marR="0" lvl="0" indent="-19082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</a:pPr>
            <a:r>
              <a:rPr lang="ru" sz="1100">
                <a:solidFill>
                  <a:schemeClr val="dk2"/>
                </a:solidFill>
              </a:rPr>
              <a:t>привлечение инвестиций 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355" b="1">
                <a:solidFill>
                  <a:srgbClr val="CBBBA0"/>
                </a:solidFill>
              </a:rPr>
              <a:t>Текущие результаты</a:t>
            </a:r>
            <a:r>
              <a:rPr lang="ru" b="1">
                <a:solidFill>
                  <a:srgbClr val="CBBBA0"/>
                </a:solidFill>
              </a:rPr>
              <a:t> </a:t>
            </a:r>
            <a:endParaRPr b="1">
              <a:solidFill>
                <a:srgbClr val="CBBBA0"/>
              </a:solidFill>
            </a:endParaRPr>
          </a:p>
        </p:txBody>
      </p:sp>
      <p:sp>
        <p:nvSpPr>
          <p:cNvPr id="206" name="Google Shape;206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Март 2025</a:t>
            </a:r>
            <a:r>
              <a:rPr lang="ru"/>
              <a:t> </a:t>
            </a:r>
            <a:r>
              <a:rPr lang="ru" b="1"/>
              <a:t>года</a:t>
            </a:r>
            <a:r>
              <a:rPr lang="ru"/>
              <a:t>: исследование агентности у школьников: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участие в исследовании </a:t>
            </a:r>
            <a:r>
              <a:rPr lang="ru" b="1"/>
              <a:t>32 школьников</a:t>
            </a:r>
            <a:r>
              <a:rPr lang="ru"/>
              <a:t>;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обеспечение более репрезентативных данных </a:t>
            </a:r>
            <a:r>
              <a:rPr lang="ru"/>
              <a:t>благодаря персонализации.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b="1"/>
              <a:t>Апрель 2025 года</a:t>
            </a:r>
            <a:r>
              <a:rPr lang="ru"/>
              <a:t>: апробация инструмента МОРФ в «Академии талантов»: 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сбор обратной связи от </a:t>
            </a:r>
            <a:r>
              <a:rPr lang="ru" b="1"/>
              <a:t>27 участников</a:t>
            </a:r>
            <a:r>
              <a:rPr lang="ru"/>
              <a:t> профильной смены;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предложение от руководства </a:t>
            </a:r>
            <a:r>
              <a:rPr lang="ru" b="1"/>
              <a:t>включить инструмент </a:t>
            </a:r>
            <a:r>
              <a:rPr lang="ru"/>
              <a:t>в работу отдела постпрограммного и тьюторского сопровождения.</a:t>
            </a:r>
            <a:endParaRPr/>
          </a:p>
        </p:txBody>
      </p:sp>
      <p:pic>
        <p:nvPicPr>
          <p:cNvPr id="207" name="Google Shape;20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5200" y="4460945"/>
            <a:ext cx="491751" cy="4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6" descr="Picture backgroun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59489" y="4273721"/>
            <a:ext cx="1172799" cy="781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355" b="1">
                <a:solidFill>
                  <a:srgbClr val="CBBBA0"/>
                </a:solidFill>
              </a:rPr>
              <a:t>Уровень технологической готовности </a:t>
            </a:r>
            <a:r>
              <a:rPr lang="ru" b="1">
                <a:solidFill>
                  <a:srgbClr val="CBBBA0"/>
                </a:solidFill>
              </a:rPr>
              <a:t> </a:t>
            </a:r>
            <a:endParaRPr b="1">
              <a:solidFill>
                <a:srgbClr val="CBBBA0"/>
              </a:solidFill>
            </a:endParaRPr>
          </a:p>
        </p:txBody>
      </p:sp>
      <p:pic>
        <p:nvPicPr>
          <p:cNvPr id="214" name="Google Shape;214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5200" y="4460945"/>
            <a:ext cx="491751" cy="4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7" descr="Picture backgroun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59489" y="4273721"/>
            <a:ext cx="1172799" cy="78186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6" name="Google Shape;216;p27"/>
          <p:cNvGraphicFramePr/>
          <p:nvPr/>
        </p:nvGraphicFramePr>
        <p:xfrm>
          <a:off x="433538" y="132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{7CE008DE-7B7A-41BD-9234-2B7D98EC1242}</a:tableStyleId>
              </a:tblPr>
              <a:tblGrid>
                <a:gridCol w="320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9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b="1">
                          <a:solidFill>
                            <a:schemeClr val="dk2"/>
                          </a:solidFill>
                        </a:rPr>
                        <a:t>Уровень готовности </a:t>
                      </a:r>
                      <a:endParaRPr sz="18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b="1">
                          <a:solidFill>
                            <a:schemeClr val="dk2"/>
                          </a:solidFill>
                        </a:rPr>
                        <a:t>Q2`25</a:t>
                      </a:r>
                      <a:endParaRPr sz="18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800" b="1">
                          <a:solidFill>
                            <a:schemeClr val="dk2"/>
                          </a:solidFill>
                        </a:rPr>
                        <a:t>Q3`25</a:t>
                      </a:r>
                      <a:endParaRPr sz="18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b="1">
                          <a:solidFill>
                            <a:schemeClr val="dk2"/>
                          </a:solidFill>
                        </a:rPr>
                        <a:t>TRL (технологическая)</a:t>
                      </a:r>
                      <a:endParaRPr sz="18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</a:rPr>
                        <a:t>TRL 5</a:t>
                      </a:r>
                      <a:endParaRPr sz="18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</a:rPr>
                        <a:t>TRL 6</a:t>
                      </a:r>
                      <a:endParaRPr sz="18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b="1">
                          <a:solidFill>
                            <a:schemeClr val="dk2"/>
                          </a:solidFill>
                        </a:rPr>
                        <a:t>MRL (рыночная)</a:t>
                      </a:r>
                      <a:endParaRPr sz="18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</a:rPr>
                        <a:t>MRL 4</a:t>
                      </a:r>
                      <a:endParaRPr sz="18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</a:rPr>
                        <a:t>MRL 4</a:t>
                      </a:r>
                      <a:endParaRPr sz="18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b="1">
                          <a:solidFill>
                            <a:schemeClr val="dk2"/>
                          </a:solidFill>
                        </a:rPr>
                        <a:t>CRL (корпоративная зрелость)</a:t>
                      </a:r>
                      <a:endParaRPr sz="18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</a:rPr>
                        <a:t>CRL 2</a:t>
                      </a:r>
                      <a:endParaRPr sz="18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</a:rPr>
                        <a:t>CRL 3</a:t>
                      </a:r>
                      <a:endParaRPr sz="18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 b="1">
                          <a:solidFill>
                            <a:schemeClr val="dk2"/>
                          </a:solidFill>
                        </a:rPr>
                        <a:t>IRL (инвестиционная) </a:t>
                      </a:r>
                      <a:endParaRPr sz="18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</a:rPr>
                        <a:t>IRL 2</a:t>
                      </a:r>
                      <a:endParaRPr sz="18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chemeClr val="dk2"/>
                          </a:solidFill>
                        </a:rPr>
                        <a:t>IRL 3</a:t>
                      </a:r>
                      <a:endParaRPr sz="180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355" b="1">
                <a:solidFill>
                  <a:srgbClr val="CBBBA0"/>
                </a:solidFill>
              </a:rPr>
              <a:t>Наши партнеры </a:t>
            </a:r>
            <a:r>
              <a:rPr lang="ru" b="1">
                <a:solidFill>
                  <a:srgbClr val="CBBBA0"/>
                </a:solidFill>
              </a:rPr>
              <a:t> </a:t>
            </a:r>
            <a:endParaRPr b="1">
              <a:solidFill>
                <a:srgbClr val="CBBBA0"/>
              </a:solidFill>
            </a:endParaRPr>
          </a:p>
        </p:txBody>
      </p:sp>
      <p:pic>
        <p:nvPicPr>
          <p:cNvPr id="222" name="Google Shape;222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5200" y="4460945"/>
            <a:ext cx="491751" cy="4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8" descr="Picture backgroun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59489" y="4273721"/>
            <a:ext cx="1172799" cy="781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6600" y="1231150"/>
            <a:ext cx="3005575" cy="3042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93665" y="1934113"/>
            <a:ext cx="3382812" cy="2011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>
                <a:solidFill>
                  <a:srgbClr val="CBBBA0"/>
                </a:solidFill>
              </a:rPr>
              <a:t>Наш запрос </a:t>
            </a:r>
            <a:r>
              <a:rPr lang="ru" sz="3000" b="1">
                <a:solidFill>
                  <a:schemeClr val="lt1"/>
                </a:solidFill>
              </a:rPr>
              <a:t> </a:t>
            </a:r>
            <a:endParaRPr sz="3000" b="1">
              <a:solidFill>
                <a:schemeClr val="lt1"/>
              </a:solidFill>
            </a:endParaRPr>
          </a:p>
        </p:txBody>
      </p:sp>
      <p:sp>
        <p:nvSpPr>
          <p:cNvPr id="231" name="Google Shape;231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Экспертная поддержка:</a:t>
            </a:r>
            <a:r>
              <a:rPr lang="ru"/>
              <a:t> консультации по финансовой модели проекта и юридическим вопросам;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b="1"/>
              <a:t>Партнерство:</a:t>
            </a:r>
            <a:r>
              <a:rPr lang="ru"/>
              <a:t> поиск партнеров в сфере образования, науки и бизнеса для апробации инструмента, поиск совместных проектов с возможностью использования инструмента.</a:t>
            </a:r>
            <a:endParaRPr/>
          </a:p>
        </p:txBody>
      </p:sp>
      <p:pic>
        <p:nvPicPr>
          <p:cNvPr id="232" name="Google Shape;232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5200" y="4460945"/>
            <a:ext cx="491751" cy="4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9" descr="Picture backgroun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59489" y="4273721"/>
            <a:ext cx="1172799" cy="781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355" b="1">
                <a:solidFill>
                  <a:srgbClr val="CBBBA0"/>
                </a:solidFill>
              </a:rPr>
              <a:t>Команда проекта</a:t>
            </a:r>
            <a:r>
              <a:rPr lang="ru" b="1">
                <a:solidFill>
                  <a:srgbClr val="CBBBA0"/>
                </a:solidFill>
              </a:rPr>
              <a:t> </a:t>
            </a:r>
            <a:endParaRPr b="1">
              <a:solidFill>
                <a:srgbClr val="CBBBA0"/>
              </a:solidFill>
            </a:endParaRPr>
          </a:p>
        </p:txBody>
      </p:sp>
      <p:sp>
        <p:nvSpPr>
          <p:cNvPr id="239" name="Google Shape;239;p30"/>
          <p:cNvSpPr txBox="1">
            <a:spLocks noGrp="1"/>
          </p:cNvSpPr>
          <p:nvPr>
            <p:ph type="body" idx="1"/>
          </p:nvPr>
        </p:nvSpPr>
        <p:spPr>
          <a:xfrm>
            <a:off x="400350" y="3657925"/>
            <a:ext cx="1736400" cy="10989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SzPts val="1018"/>
              <a:buNone/>
            </a:pPr>
            <a:r>
              <a:rPr lang="ru" sz="1200" b="1"/>
              <a:t>Капустин Ярослав</a:t>
            </a:r>
            <a:r>
              <a:rPr lang="ru" sz="1200"/>
              <a:t> – лидер проекта, Flutter Senior Developer, магистр Института педагогики СПбГУ</a:t>
            </a:r>
            <a:endParaRPr sz="1200"/>
          </a:p>
        </p:txBody>
      </p:sp>
      <p:pic>
        <p:nvPicPr>
          <p:cNvPr id="240" name="Google Shape;240;p30" title="IMG_20250723_095737_71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62786"/>
            <a:ext cx="1913700" cy="215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0" title="photo_2025-06-25_06-34-11 — копия.jpg"/>
          <p:cNvPicPr preferRelativeResize="0"/>
          <p:nvPr/>
        </p:nvPicPr>
        <p:blipFill rotWithShape="1">
          <a:blip r:embed="rId4">
            <a:alphaModFix/>
          </a:blip>
          <a:srcRect l="10056" t="8808" r="15616" b="20042"/>
          <a:stretch/>
        </p:blipFill>
        <p:spPr>
          <a:xfrm>
            <a:off x="2535775" y="1262775"/>
            <a:ext cx="1913700" cy="2150101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0"/>
          <p:cNvSpPr txBox="1">
            <a:spLocks noGrp="1"/>
          </p:cNvSpPr>
          <p:nvPr>
            <p:ph type="body" idx="1"/>
          </p:nvPr>
        </p:nvSpPr>
        <p:spPr>
          <a:xfrm>
            <a:off x="4883150" y="1262775"/>
            <a:ext cx="3949200" cy="21501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ru" sz="1700" b="1" dirty="0"/>
              <a:t>Наши достижения: </a:t>
            </a:r>
            <a:endParaRPr sz="1700" b="1" dirty="0"/>
          </a:p>
          <a:p>
            <a:pPr marL="457200" lvl="0" indent="-336550" algn="l" rtl="0">
              <a:spcBef>
                <a:spcPts val="1200"/>
              </a:spcBef>
              <a:spcAft>
                <a:spcPts val="0"/>
              </a:spcAft>
              <a:buSzPts val="1700"/>
              <a:buChar char="●"/>
            </a:pPr>
            <a:r>
              <a:rPr lang="ru" sz="1700" dirty="0"/>
              <a:t>Участники «Постакселератора» НТИ </a:t>
            </a:r>
            <a:endParaRPr sz="1700" dirty="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ru" sz="1700" dirty="0"/>
              <a:t>Участники «Конкурса инноваций в образовании» НИУ ВШЭ </a:t>
            </a:r>
            <a:endParaRPr sz="1700" dirty="0"/>
          </a:p>
        </p:txBody>
      </p:sp>
      <p:sp>
        <p:nvSpPr>
          <p:cNvPr id="243" name="Google Shape;243;p30"/>
          <p:cNvSpPr txBox="1">
            <a:spLocks noGrp="1"/>
          </p:cNvSpPr>
          <p:nvPr>
            <p:ph type="body" idx="1"/>
          </p:nvPr>
        </p:nvSpPr>
        <p:spPr>
          <a:xfrm>
            <a:off x="2605600" y="3657925"/>
            <a:ext cx="1736400" cy="10989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SzPts val="1018"/>
              <a:buNone/>
            </a:pPr>
            <a:r>
              <a:rPr lang="ru" sz="1200" b="1"/>
              <a:t>Сайферт Ирина </a:t>
            </a:r>
            <a:r>
              <a:rPr lang="ru" sz="1200"/>
              <a:t>– менеджер проекта, T&amp;D Specialist, аспирант Института педагогики СПбГУ</a:t>
            </a: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1"/>
          <p:cNvSpPr txBox="1">
            <a:spLocks noGrp="1"/>
          </p:cNvSpPr>
          <p:nvPr>
            <p:ph type="ctrTitle"/>
          </p:nvPr>
        </p:nvSpPr>
        <p:spPr>
          <a:xfrm>
            <a:off x="1114650" y="594100"/>
            <a:ext cx="6690000" cy="117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311">
                <a:solidFill>
                  <a:schemeClr val="dk2"/>
                </a:solidFill>
              </a:rPr>
              <a:t>Инструмент для создания динамических опросов</a:t>
            </a:r>
            <a:endParaRPr sz="4866" b="1">
              <a:solidFill>
                <a:schemeClr val="dk2"/>
              </a:solidFill>
            </a:endParaRPr>
          </a:p>
        </p:txBody>
      </p:sp>
      <p:sp>
        <p:nvSpPr>
          <p:cNvPr id="251" name="Google Shape;251;p31"/>
          <p:cNvSpPr txBox="1">
            <a:spLocks noGrp="1"/>
          </p:cNvSpPr>
          <p:nvPr>
            <p:ph type="subTitle" idx="1"/>
          </p:nvPr>
        </p:nvSpPr>
        <p:spPr>
          <a:xfrm>
            <a:off x="224175" y="4044725"/>
            <a:ext cx="5133600" cy="10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/>
              <a:t>Контакты: 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 dirty="0"/>
              <a:t>Ирина Сайферт</a:t>
            </a:r>
            <a:r>
              <a:rPr lang="ru" sz="1600" dirty="0"/>
              <a:t>, менеджер проекта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 dirty="0"/>
              <a:t>Email: </a:t>
            </a:r>
            <a:r>
              <a:rPr lang="ru" sz="1600" dirty="0"/>
              <a:t>sayfert_iv@mail.ru</a:t>
            </a:r>
            <a:endParaRPr sz="1600" dirty="0"/>
          </a:p>
        </p:txBody>
      </p:sp>
      <p:sp>
        <p:nvSpPr>
          <p:cNvPr id="252" name="Google Shape;252;p31"/>
          <p:cNvSpPr txBox="1">
            <a:spLocks noGrp="1"/>
          </p:cNvSpPr>
          <p:nvPr>
            <p:ph type="subTitle" idx="1"/>
          </p:nvPr>
        </p:nvSpPr>
        <p:spPr>
          <a:xfrm>
            <a:off x="2005200" y="1766200"/>
            <a:ext cx="5133600" cy="117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5866" b="1">
                <a:solidFill>
                  <a:srgbClr val="CBBBA0"/>
                </a:solidFill>
              </a:rPr>
              <a:t>МОРФ</a:t>
            </a:r>
            <a:endParaRPr sz="5866" b="1">
              <a:solidFill>
                <a:srgbClr val="CBBBA0"/>
              </a:solidFill>
            </a:endParaRPr>
          </a:p>
        </p:txBody>
      </p:sp>
      <p:sp>
        <p:nvSpPr>
          <p:cNvPr id="253" name="Google Shape;253;p31"/>
          <p:cNvSpPr txBox="1">
            <a:spLocks noGrp="1"/>
          </p:cNvSpPr>
          <p:nvPr>
            <p:ph type="subTitle" idx="1"/>
          </p:nvPr>
        </p:nvSpPr>
        <p:spPr>
          <a:xfrm>
            <a:off x="1287450" y="2938300"/>
            <a:ext cx="6344400" cy="10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ru" sz="2190" i="1"/>
              <a:t>Благодарим за внимание!</a:t>
            </a:r>
            <a:endParaRPr sz="2190" i="1"/>
          </a:p>
        </p:txBody>
      </p:sp>
      <p:pic>
        <p:nvPicPr>
          <p:cNvPr id="254" name="Google Shape;25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4174" y="167163"/>
            <a:ext cx="804143" cy="666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1" descr="Picture backgroun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92464" y="8"/>
            <a:ext cx="1172799" cy="781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16725" y="416475"/>
            <a:ext cx="3349375" cy="472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941</Words>
  <Application>Microsoft Office PowerPoint</Application>
  <PresentationFormat>Экран (16:9)</PresentationFormat>
  <Paragraphs>167</Paragraphs>
  <Slides>19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Century Gothic</vt:lpstr>
      <vt:lpstr>Calibri</vt:lpstr>
      <vt:lpstr>Roboto Serif</vt:lpstr>
      <vt:lpstr>Arial</vt:lpstr>
      <vt:lpstr>Simple Light</vt:lpstr>
      <vt:lpstr> Инструмент для создания динамических опросов</vt:lpstr>
      <vt:lpstr>Актуальность проекта</vt:lpstr>
      <vt:lpstr>О проекте </vt:lpstr>
      <vt:lpstr>Клиент и проблема </vt:lpstr>
      <vt:lpstr>Рынок </vt:lpstr>
      <vt:lpstr>Стратегия продвижения </vt:lpstr>
      <vt:lpstr>Решение </vt:lpstr>
      <vt:lpstr>Презентация PowerPoint</vt:lpstr>
      <vt:lpstr>Используемые технологии</vt:lpstr>
      <vt:lpstr>Конкуренты </vt:lpstr>
      <vt:lpstr>Модель монетизации</vt:lpstr>
      <vt:lpstr>Финансовый план </vt:lpstr>
      <vt:lpstr>Дорожная карта проекта </vt:lpstr>
      <vt:lpstr>Текущие результаты </vt:lpstr>
      <vt:lpstr>Уровень технологической готовности  </vt:lpstr>
      <vt:lpstr>Наши партнеры  </vt:lpstr>
      <vt:lpstr>Наш запрос  </vt:lpstr>
      <vt:lpstr>Команда проекта </vt:lpstr>
      <vt:lpstr> Инструмент для создания динамических опросов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Инструмент для создания динамических опросов</dc:title>
  <cp:lastModifiedBy>Ирина </cp:lastModifiedBy>
  <cp:revision>1</cp:revision>
  <dcterms:modified xsi:type="dcterms:W3CDTF">2025-09-08T13:23:03Z</dcterms:modified>
</cp:coreProperties>
</file>