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1309350" cx="20104100"/>
  <p:notesSz cx="20104100" cy="1130935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gYmPb1AT5dqwTmn1w+oHGbrYX0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9659EC-12CD-45C9-A970-A7364A664928}">
  <a:tblStyle styleId="{5C9659EC-12CD-45C9-A970-A7364A66492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fill>
          <a:solidFill>
            <a:srgbClr val="D7D2DF"/>
          </a:solidFill>
        </a:fill>
      </a:tcStyle>
    </a:band1H>
    <a:band2H>
      <a:tcTxStyle/>
      <a:tcStyle>
        <a:fill>
          <a:solidFill>
            <a:srgbClr val="D7D2DF"/>
          </a:solidFill>
        </a:fill>
      </a:tcStyle>
    </a:band2H>
    <a:band1V>
      <a:tcTxStyle/>
      <a:tcStyle>
        <a:fill>
          <a:solidFill>
            <a:srgbClr val="D7D2DF"/>
          </a:solidFill>
        </a:fill>
      </a:tcStyle>
    </a:band1V>
    <a:band2V>
      <a:tcTxStyle/>
      <a:tcStyle>
        <a:fill>
          <a:solidFill>
            <a:srgbClr val="D7D2DF"/>
          </a:solidFill>
        </a:fill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seCell>
    <a:swCell>
      <a:tcTxStyle/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neCell>
    <a:nwCell>
      <a:tcTxStyle/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customschemas.google.com/relationships/presentationmetadata" Target="meta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308" name="Google Shape;308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359" name="Google Shape;359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7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showMasterSp="0">
  <p:cSld name="Два объекта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/>
          <p:nvPr/>
        </p:nvSpPr>
        <p:spPr>
          <a:xfrm>
            <a:off x="10054186" y="10832026"/>
            <a:ext cx="2011045" cy="476884"/>
          </a:xfrm>
          <a:custGeom>
            <a:rect b="b" l="l" r="r" t="t"/>
            <a:pathLst>
              <a:path extrusionOk="0" h="476884" w="2011045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2"/>
          <p:cNvSpPr/>
          <p:nvPr/>
        </p:nvSpPr>
        <p:spPr>
          <a:xfrm>
            <a:off x="12064795" y="10832026"/>
            <a:ext cx="2011045" cy="476884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2"/>
          <p:cNvSpPr/>
          <p:nvPr/>
        </p:nvSpPr>
        <p:spPr>
          <a:xfrm>
            <a:off x="16086044" y="10832026"/>
            <a:ext cx="2011045" cy="476884"/>
          </a:xfrm>
          <a:custGeom>
            <a:rect b="b" l="l" r="r" t="t"/>
            <a:pathLst>
              <a:path extrusionOk="0" h="476884" w="201104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2"/>
          <p:cNvSpPr/>
          <p:nvPr/>
        </p:nvSpPr>
        <p:spPr>
          <a:xfrm>
            <a:off x="18096653" y="10832026"/>
            <a:ext cx="2007870" cy="476884"/>
          </a:xfrm>
          <a:custGeom>
            <a:rect b="b" l="l" r="r" t="t"/>
            <a:pathLst>
              <a:path extrusionOk="0" h="476884" w="2007869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2"/>
          <p:cNvSpPr/>
          <p:nvPr/>
        </p:nvSpPr>
        <p:spPr>
          <a:xfrm>
            <a:off x="6037177" y="10832026"/>
            <a:ext cx="2011045" cy="476884"/>
          </a:xfrm>
          <a:custGeom>
            <a:rect b="b" l="l" r="r" t="t"/>
            <a:pathLst>
              <a:path extrusionOk="0" h="476884" w="2011045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2"/>
          <p:cNvSpPr/>
          <p:nvPr/>
        </p:nvSpPr>
        <p:spPr>
          <a:xfrm>
            <a:off x="4024442" y="10832026"/>
            <a:ext cx="2013585" cy="476884"/>
          </a:xfrm>
          <a:custGeom>
            <a:rect b="b" l="l" r="r" t="t"/>
            <a:pathLst>
              <a:path extrusionOk="0" h="476884" w="2013585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2013823" y="10832026"/>
            <a:ext cx="2011045" cy="476884"/>
          </a:xfrm>
          <a:custGeom>
            <a:rect b="b" l="l" r="r" t="t"/>
            <a:pathLst>
              <a:path extrusionOk="0" h="476884" w="2011045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2"/>
          <p:cNvSpPr/>
          <p:nvPr/>
        </p:nvSpPr>
        <p:spPr>
          <a:xfrm>
            <a:off x="3200" y="10832026"/>
            <a:ext cx="10053319" cy="476884"/>
          </a:xfrm>
          <a:custGeom>
            <a:rect b="b" l="l" r="r" t="t"/>
            <a:pathLst>
              <a:path extrusionOk="0" h="476884" w="1005332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extrusionOk="0" h="476884" w="1005332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2"/>
          <p:cNvSpPr/>
          <p:nvPr/>
        </p:nvSpPr>
        <p:spPr>
          <a:xfrm>
            <a:off x="14075435" y="10832026"/>
            <a:ext cx="2011045" cy="476884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0" y="961436"/>
            <a:ext cx="584835" cy="170180"/>
          </a:xfrm>
          <a:custGeom>
            <a:rect b="b" l="l" r="r" t="t"/>
            <a:pathLst>
              <a:path extrusionOk="0" h="170180" w="584835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2"/>
          <p:cNvSpPr/>
          <p:nvPr/>
        </p:nvSpPr>
        <p:spPr>
          <a:xfrm>
            <a:off x="584264" y="961436"/>
            <a:ext cx="588010" cy="170180"/>
          </a:xfrm>
          <a:custGeom>
            <a:rect b="b" l="l" r="r" t="t"/>
            <a:pathLst>
              <a:path extrusionOk="0" h="170180" w="58801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2"/>
          <p:cNvSpPr/>
          <p:nvPr/>
        </p:nvSpPr>
        <p:spPr>
          <a:xfrm>
            <a:off x="1171712" y="961436"/>
            <a:ext cx="558800" cy="170180"/>
          </a:xfrm>
          <a:custGeom>
            <a:rect b="b" l="l" r="r" t="t"/>
            <a:pathLst>
              <a:path extrusionOk="0" h="170180" w="55880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2"/>
          <p:cNvSpPr/>
          <p:nvPr/>
        </p:nvSpPr>
        <p:spPr>
          <a:xfrm>
            <a:off x="1729915" y="961436"/>
            <a:ext cx="583565" cy="170180"/>
          </a:xfrm>
          <a:custGeom>
            <a:rect b="b" l="l" r="r" t="t"/>
            <a:pathLst>
              <a:path extrusionOk="0" h="170180" w="583564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2"/>
          <p:cNvSpPr/>
          <p:nvPr/>
        </p:nvSpPr>
        <p:spPr>
          <a:xfrm>
            <a:off x="2313102" y="961436"/>
            <a:ext cx="583565" cy="170180"/>
          </a:xfrm>
          <a:custGeom>
            <a:rect b="b" l="l" r="r" t="t"/>
            <a:pathLst>
              <a:path extrusionOk="0" h="170180" w="583564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2"/>
          <p:cNvSpPr txBox="1"/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>
  <p:cSld name="Титульный слайд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/>
          <p:nvPr/>
        </p:nvSpPr>
        <p:spPr>
          <a:xfrm>
            <a:off x="6725669" y="6951526"/>
            <a:ext cx="3359150" cy="4355465"/>
          </a:xfrm>
          <a:custGeom>
            <a:rect b="b" l="l" r="r" t="t"/>
            <a:pathLst>
              <a:path extrusionOk="0" h="4355465" w="335915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3"/>
          <p:cNvSpPr/>
          <p:nvPr/>
        </p:nvSpPr>
        <p:spPr>
          <a:xfrm>
            <a:off x="3366996" y="6951526"/>
            <a:ext cx="3359150" cy="4355465"/>
          </a:xfrm>
          <a:custGeom>
            <a:rect b="b" l="l" r="r" t="t"/>
            <a:pathLst>
              <a:path extrusionOk="0" h="4355465" w="335915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3"/>
          <p:cNvSpPr txBox="1"/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/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95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3" Type="http://schemas.openxmlformats.org/officeDocument/2006/relationships/image" Target="../media/image1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5" Type="http://schemas.openxmlformats.org/officeDocument/2006/relationships/image" Target="../media/image4.png"/><Relationship Id="rId14" Type="http://schemas.openxmlformats.org/officeDocument/2006/relationships/image" Target="../media/image1.png"/><Relationship Id="rId17" Type="http://schemas.openxmlformats.org/officeDocument/2006/relationships/image" Target="../media/image12.png"/><Relationship Id="rId16" Type="http://schemas.openxmlformats.org/officeDocument/2006/relationships/image" Target="../media/image3.png"/><Relationship Id="rId5" Type="http://schemas.openxmlformats.org/officeDocument/2006/relationships/image" Target="../media/image2.png"/><Relationship Id="rId19" Type="http://schemas.openxmlformats.org/officeDocument/2006/relationships/image" Target="../media/image14.png"/><Relationship Id="rId6" Type="http://schemas.openxmlformats.org/officeDocument/2006/relationships/image" Target="../media/image7.png"/><Relationship Id="rId18" Type="http://schemas.openxmlformats.org/officeDocument/2006/relationships/image" Target="../media/image15.jp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0.jp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1.jp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20.jp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12114814" y="963"/>
            <a:ext cx="7989674" cy="11307047"/>
            <a:chOff x="12114814" y="963"/>
            <a:chExt cx="7989674" cy="11307047"/>
          </a:xfrm>
        </p:grpSpPr>
        <p:sp>
          <p:nvSpPr>
            <p:cNvPr id="60" name="Google Shape;60;p1"/>
            <p:cNvSpPr/>
            <p:nvPr/>
          </p:nvSpPr>
          <p:spPr>
            <a:xfrm>
              <a:off x="12114814" y="963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12114814" y="2829065"/>
              <a:ext cx="1997710" cy="2826385"/>
            </a:xfrm>
            <a:custGeom>
              <a:rect b="b" l="l" r="r" t="t"/>
              <a:pathLst>
                <a:path extrusionOk="0" h="2826385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2114814" y="5653325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12114814" y="8479490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14112145" y="963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4112145" y="2829065"/>
              <a:ext cx="1997710" cy="2826385"/>
            </a:xfrm>
            <a:custGeom>
              <a:rect b="b" l="l" r="r" t="t"/>
              <a:pathLst>
                <a:path extrusionOk="0" h="2826385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4112138" y="5653335"/>
              <a:ext cx="3994785" cy="5654675"/>
            </a:xfrm>
            <a:custGeom>
              <a:rect b="b" l="l" r="r" t="t"/>
              <a:pathLst>
                <a:path extrusionOk="0" h="5654675" w="3994784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4112145" y="8479490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6109455" y="963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6109455" y="2829065"/>
              <a:ext cx="1997710" cy="2826385"/>
            </a:xfrm>
            <a:custGeom>
              <a:rect b="b" l="l" r="r" t="t"/>
              <a:pathLst>
                <a:path extrusionOk="0" h="2826385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6109455" y="5653325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8106778" y="963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8106778" y="2829065"/>
              <a:ext cx="1997710" cy="2826385"/>
            </a:xfrm>
            <a:custGeom>
              <a:rect b="b" l="l" r="r" t="t"/>
              <a:pathLst>
                <a:path extrusionOk="0" h="2826385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8106778" y="5653325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8106778" y="8479490"/>
              <a:ext cx="1997710" cy="2828290"/>
            </a:xfrm>
            <a:custGeom>
              <a:rect b="b" l="l" r="r" t="t"/>
              <a:pathLst>
                <a:path extrusionOk="0" h="2828290" w="1997709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"/>
          <p:cNvSpPr txBox="1"/>
          <p:nvPr/>
        </p:nvSpPr>
        <p:spPr>
          <a:xfrm>
            <a:off x="457025" y="2382253"/>
            <a:ext cx="115824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53950">
            <a:spAutoFit/>
          </a:bodyPr>
          <a:lstStyle/>
          <a:p>
            <a:pPr indent="0" lvl="0" marL="0" marR="5080" rtl="0" algn="l">
              <a:lnSpc>
                <a:spcPct val="1162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ru-RU" sz="5600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“Ромашка” - приложение для изучения китайского языка и культуры</a:t>
            </a:r>
            <a:br>
              <a:rPr b="0" i="1" lang="ru-RU" sz="36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1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539241" y="7067470"/>
            <a:ext cx="11424900" cy="4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ФИО участников команды: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Желуд</a:t>
            </a:r>
            <a:r>
              <a:rPr lang="ru-RU" sz="2800">
                <a:latin typeface="Helvetica Neue"/>
                <a:ea typeface="Helvetica Neue"/>
                <a:cs typeface="Helvetica Neue"/>
                <a:sym typeface="Helvetica Neue"/>
              </a:rPr>
              <a:t>кова Инна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Картушина Ника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№ команды: </a:t>
            </a:r>
            <a:r>
              <a:rPr b="1" lang="ru-RU" sz="2800">
                <a:latin typeface="Helvetica Neue"/>
                <a:ea typeface="Helvetica Neue"/>
                <a:cs typeface="Helvetica Neue"/>
                <a:sym typeface="Helvetica Neue"/>
              </a:rPr>
              <a:t>ОП 101</a:t>
            </a:r>
            <a:br>
              <a:rPr b="1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i="0" lang="ru-RU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Контакты команды: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2324" y="384616"/>
            <a:ext cx="2095668" cy="1743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"/>
          <p:cNvGrpSpPr/>
          <p:nvPr/>
        </p:nvGrpSpPr>
        <p:grpSpPr>
          <a:xfrm>
            <a:off x="1993961" y="1077625"/>
            <a:ext cx="1685876" cy="146510"/>
            <a:chOff x="1993961" y="1077625"/>
            <a:chExt cx="1685876" cy="146510"/>
          </a:xfrm>
        </p:grpSpPr>
        <p:pic>
          <p:nvPicPr>
            <p:cNvPr id="79" name="Google Shape;7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"/>
            <p:cNvSpPr/>
            <p:nvPr/>
          </p:nvSpPr>
          <p:spPr>
            <a:xfrm>
              <a:off x="2333193" y="1080547"/>
              <a:ext cx="122555" cy="140970"/>
            </a:xfrm>
            <a:custGeom>
              <a:rect b="b" l="l" r="r" t="t"/>
              <a:pathLst>
                <a:path extrusionOk="0" h="140969" w="122555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" name="Google Shape;8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"/>
            <p:cNvSpPr/>
            <p:nvPr/>
          </p:nvSpPr>
          <p:spPr>
            <a:xfrm>
              <a:off x="2948038" y="1080547"/>
              <a:ext cx="122555" cy="140970"/>
            </a:xfrm>
            <a:custGeom>
              <a:rect b="b" l="l" r="r" t="t"/>
              <a:pathLst>
                <a:path extrusionOk="0" h="140969" w="122555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09954" y="1080241"/>
              <a:ext cx="123555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"/>
          <p:cNvGrpSpPr/>
          <p:nvPr/>
        </p:nvGrpSpPr>
        <p:grpSpPr>
          <a:xfrm>
            <a:off x="1993961" y="1321274"/>
            <a:ext cx="883924" cy="146519"/>
            <a:chOff x="1993961" y="1321274"/>
            <a:chExt cx="883924" cy="146519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54120" y="1323900"/>
              <a:ext cx="123765" cy="141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3471" y="690253"/>
            <a:ext cx="1043025" cy="116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067718" y="455064"/>
            <a:ext cx="4183531" cy="16023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 rot="-1381779">
            <a:off x="14116920" y="5699876"/>
            <a:ext cx="3994556" cy="5654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ФОТО ПРОТОТИПА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706179" y="7233231"/>
            <a:ext cx="5902883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УТП ПРОЕКТА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529847" y="7901096"/>
            <a:ext cx="6079200" cy="2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ru-RU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Весь Китай с нами! Погрузитесь полностью в Китай.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12055854" y="0"/>
            <a:ext cx="8048246" cy="28352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"/>
          <p:cNvGrpSpPr/>
          <p:nvPr/>
        </p:nvGrpSpPr>
        <p:grpSpPr>
          <a:xfrm>
            <a:off x="11522297" y="254075"/>
            <a:ext cx="8266001" cy="1772749"/>
            <a:chOff x="11522297" y="254075"/>
            <a:chExt cx="8266001" cy="1772749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18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106" name="Google Shape;106;p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/>
        </p:nvSpPr>
        <p:spPr>
          <a:xfrm>
            <a:off x="865284" y="1497725"/>
            <a:ext cx="4478020" cy="1532616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90150">
            <a:spAutoFit/>
          </a:bodyPr>
          <a:lstStyle/>
          <a:p>
            <a:pPr indent="0" lvl="0" marL="12700" marR="5080" rtl="0" algn="just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РЕШЕНИЕ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865284" y="2451036"/>
            <a:ext cx="11303790" cy="61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Опишите суть предлагаемого Вами решения и его основной функционал</a:t>
            </a:r>
            <a:endParaRPr/>
          </a:p>
        </p:txBody>
      </p:sp>
      <p:sp>
        <p:nvSpPr>
          <p:cNvPr id="300" name="Google Shape;300;p13"/>
          <p:cNvSpPr txBox="1"/>
          <p:nvPr/>
        </p:nvSpPr>
        <p:spPr>
          <a:xfrm>
            <a:off x="865269" y="3399775"/>
            <a:ext cx="18194700" cy="1108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СУТЬ РЕШЕНИЯ: </a:t>
            </a: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приложение, которое полностью погружает в изучение китайского языка благодаря полезным и интересным фишкам, погружает в изучение Китая и его культуры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ОСНОВНОЙ ФУНКЦИОНАЛ: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Онлайн - курс по изучению китайского языка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Видеочат и голосовые сообщения, где можно общаться на конкретные темы и на общие (например, путешествия, книги, фильмы, практика новых слов, базовые темы (одежда)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Бот, которые отвечает на вопросы (с помощью ИИ)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Видеоуроки, статьи, рассказы, подкасты про культуру, историю, стиль, моду, менталитет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Репетиторы по китайского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 НАШ ПРОДУКТ РЕШАЕТ ПРОБЛЕМУ КЛИЕНТА:</a:t>
            </a:r>
            <a:endParaRPr b="1" i="0" sz="32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Наш продукт позволят скачать одно приложения вместо нескольких, вернуть часть средств за обучение в случае успешного выполнения заданий и повышает мотивацию к изучению китайского языка и культуры Китая</a:t>
            </a:r>
            <a:endParaRPr b="0" i="0" sz="32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1" name="Google Shape;301;p13"/>
          <p:cNvGrpSpPr/>
          <p:nvPr/>
        </p:nvGrpSpPr>
        <p:grpSpPr>
          <a:xfrm>
            <a:off x="12212290" y="254076"/>
            <a:ext cx="7576008" cy="1512168"/>
            <a:chOff x="11522297" y="254075"/>
            <a:chExt cx="8266001" cy="1772749"/>
          </a:xfrm>
        </p:grpSpPr>
        <p:pic>
          <p:nvPicPr>
            <p:cNvPr id="302" name="Google Shape;30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3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304" name="Google Shape;30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3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Встреча с куратором №2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5"/>
          <p:cNvGrpSpPr/>
          <p:nvPr/>
        </p:nvGrpSpPr>
        <p:grpSpPr>
          <a:xfrm>
            <a:off x="0" y="961426"/>
            <a:ext cx="5819580" cy="170190"/>
            <a:chOff x="0" y="961426"/>
            <a:chExt cx="5819580" cy="170190"/>
          </a:xfrm>
        </p:grpSpPr>
        <p:sp>
          <p:nvSpPr>
            <p:cNvPr id="311" name="Google Shape;311;p15"/>
            <p:cNvSpPr/>
            <p:nvPr/>
          </p:nvSpPr>
          <p:spPr>
            <a:xfrm>
              <a:off x="0" y="961436"/>
              <a:ext cx="588010" cy="170180"/>
            </a:xfrm>
            <a:custGeom>
              <a:rect b="b" l="l" r="r" t="t"/>
              <a:pathLst>
                <a:path extrusionOk="0" h="170180" w="58801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587448" y="961426"/>
              <a:ext cx="588010" cy="170180"/>
            </a:xfrm>
            <a:custGeom>
              <a:rect b="b" l="l" r="r" t="t"/>
              <a:pathLst>
                <a:path extrusionOk="0" h="170180" w="58801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1174896" y="961426"/>
              <a:ext cx="558800" cy="170180"/>
            </a:xfrm>
            <a:custGeom>
              <a:rect b="b" l="l" r="r" t="t"/>
              <a:pathLst>
                <a:path extrusionOk="0" h="170180" w="55880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1733099" y="961426"/>
              <a:ext cx="583565" cy="170180"/>
            </a:xfrm>
            <a:custGeom>
              <a:rect b="b" l="l" r="r" t="t"/>
              <a:pathLst>
                <a:path extrusionOk="0" h="170180" w="583564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316285" y="961426"/>
              <a:ext cx="3503295" cy="170180"/>
            </a:xfrm>
            <a:custGeom>
              <a:rect b="b" l="l" r="r" t="t"/>
              <a:pathLst>
                <a:path extrusionOk="0" h="170180" w="3503295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10057369" y="10832026"/>
            <a:ext cx="4021653" cy="476884"/>
            <a:chOff x="10057369" y="10832026"/>
            <a:chExt cx="4021653" cy="476884"/>
          </a:xfrm>
        </p:grpSpPr>
        <p:sp>
          <p:nvSpPr>
            <p:cNvPr id="317" name="Google Shape;317;p15"/>
            <p:cNvSpPr/>
            <p:nvPr/>
          </p:nvSpPr>
          <p:spPr>
            <a:xfrm>
              <a:off x="10057369" y="10832026"/>
              <a:ext cx="2011045" cy="476884"/>
            </a:xfrm>
            <a:custGeom>
              <a:rect b="b" l="l" r="r" t="t"/>
              <a:pathLst>
                <a:path extrusionOk="0" h="476884" w="2011045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12067977" y="10832026"/>
              <a:ext cx="2011045" cy="476884"/>
            </a:xfrm>
            <a:custGeom>
              <a:rect b="b" l="l" r="r" t="t"/>
              <a:pathLst>
                <a:path extrusionOk="0" h="476884" w="201104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5"/>
          <p:cNvGrpSpPr/>
          <p:nvPr/>
        </p:nvGrpSpPr>
        <p:grpSpPr>
          <a:xfrm>
            <a:off x="16089216" y="10832026"/>
            <a:ext cx="4015313" cy="476884"/>
            <a:chOff x="16089216" y="10832026"/>
            <a:chExt cx="4015313" cy="476884"/>
          </a:xfrm>
        </p:grpSpPr>
        <p:sp>
          <p:nvSpPr>
            <p:cNvPr id="320" name="Google Shape;320;p15"/>
            <p:cNvSpPr/>
            <p:nvPr/>
          </p:nvSpPr>
          <p:spPr>
            <a:xfrm>
              <a:off x="16089216" y="10832026"/>
              <a:ext cx="2011045" cy="476884"/>
            </a:xfrm>
            <a:custGeom>
              <a:rect b="b" l="l" r="r" t="t"/>
              <a:pathLst>
                <a:path extrusionOk="0" h="476884" w="201104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18099835" y="10832026"/>
              <a:ext cx="2004694" cy="476884"/>
            </a:xfrm>
            <a:custGeom>
              <a:rect b="b" l="l" r="r" t="t"/>
              <a:pathLst>
                <a:path extrusionOk="0" h="476884" w="200469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5"/>
          <p:cNvGrpSpPr/>
          <p:nvPr/>
        </p:nvGrpSpPr>
        <p:grpSpPr>
          <a:xfrm>
            <a:off x="6375" y="10832026"/>
            <a:ext cx="10053319" cy="476884"/>
            <a:chOff x="6375" y="10832026"/>
            <a:chExt cx="10053319" cy="476884"/>
          </a:xfrm>
        </p:grpSpPr>
        <p:sp>
          <p:nvSpPr>
            <p:cNvPr id="323" name="Google Shape;323;p15"/>
            <p:cNvSpPr/>
            <p:nvPr/>
          </p:nvSpPr>
          <p:spPr>
            <a:xfrm>
              <a:off x="6040349" y="10832026"/>
              <a:ext cx="2011045" cy="476884"/>
            </a:xfrm>
            <a:custGeom>
              <a:rect b="b" l="l" r="r" t="t"/>
              <a:pathLst>
                <a:path extrusionOk="0" h="476884" w="2011045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4027625" y="10832026"/>
              <a:ext cx="2013585" cy="476884"/>
            </a:xfrm>
            <a:custGeom>
              <a:rect b="b" l="l" r="r" t="t"/>
              <a:pathLst>
                <a:path extrusionOk="0" h="476884" w="2013585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017017" y="10832026"/>
              <a:ext cx="2011045" cy="476884"/>
            </a:xfrm>
            <a:custGeom>
              <a:rect b="b" l="l" r="r" t="t"/>
              <a:pathLst>
                <a:path extrusionOk="0" h="476884" w="2011045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375" y="10832026"/>
              <a:ext cx="10053319" cy="476884"/>
            </a:xfrm>
            <a:custGeom>
              <a:rect b="b" l="l" r="r" t="t"/>
              <a:pathLst>
                <a:path extrusionOk="0" h="476884" w="1005332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extrusionOk="0" h="476884" w="1005332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15"/>
          <p:cNvSpPr/>
          <p:nvPr/>
        </p:nvSpPr>
        <p:spPr>
          <a:xfrm>
            <a:off x="14078618" y="10832026"/>
            <a:ext cx="2011045" cy="476884"/>
          </a:xfrm>
          <a:custGeom>
            <a:rect b="b" l="l" r="r" t="t"/>
            <a:pathLst>
              <a:path extrusionOk="0" h="476884" w="201104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5"/>
          <p:cNvSpPr txBox="1"/>
          <p:nvPr/>
        </p:nvSpPr>
        <p:spPr>
          <a:xfrm>
            <a:off x="868467" y="1497723"/>
            <a:ext cx="18784783" cy="131042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КОНКУРЕНТЫ И АНАЛОГИ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11012411" y="220450"/>
            <a:ext cx="9091689" cy="3329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Сравните свой продукт с конкурентами (по /функциональным и количественным показателям).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сравнительном анализе указывайте ключевые характеристики для продукта.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Обязательно указывайте название компаний / институтов, страну.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Укажите уровень локализации, если продукт решает проблему импортозамещения.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30" name="Google Shape;330;p15"/>
          <p:cNvGraphicFramePr/>
          <p:nvPr/>
        </p:nvGraphicFramePr>
        <p:xfrm>
          <a:off x="831246" y="26771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{5C9659EC-12CD-45C9-A970-A7364A664928}</a:tableStyleId>
              </a:tblPr>
              <a:tblGrid>
                <a:gridCol w="3029200"/>
                <a:gridCol w="3029200"/>
                <a:gridCol w="3029200"/>
                <a:gridCol w="3029200"/>
                <a:gridCol w="3029200"/>
                <a:gridCol w="30292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ХАРАКТЕРИСТИКИ ПРОДУКТА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ВАША РАЗРАБОТКА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HelloChinese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(Китай)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SuperChinese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(Китай)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hsk1 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/>
                        <a:t>Hellotalk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4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4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4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4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4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31" name="Google Shape;331;p15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№4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1028725" y="3649800"/>
            <a:ext cx="27396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Возможность разговора с носителем (ИИ)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4246325" y="3840950"/>
            <a:ext cx="2229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7145325" y="3904650"/>
            <a:ext cx="2011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10394775" y="4000225"/>
            <a:ext cx="25533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13357500" y="3936525"/>
            <a:ext cx="2619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16320250" y="4000225"/>
            <a:ext cx="2011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1219875" y="5242675"/>
            <a:ext cx="25533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Цена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4150750" y="5274525"/>
            <a:ext cx="2229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7209050" y="5021025"/>
            <a:ext cx="25533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1000 рублей в месяц, за 6 мес 5000 руб, з агод 8000 (Премиум +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10108075" y="5019675"/>
            <a:ext cx="25533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 месяц 560 рублей, за 12 мес 7000 рублей , на все время  10000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13166375" y="5178950"/>
            <a:ext cx="25533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1000 рублей в месяц, за год 624 в мес, на все время 11 000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16320250" y="5178950"/>
            <a:ext cx="23892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909 рублей в месяц, 500 рублей в год, 12 000 на все время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1156150" y="6676250"/>
            <a:ext cx="25533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Рассказ про историю Китая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5"/>
          <p:cNvSpPr txBox="1"/>
          <p:nvPr/>
        </p:nvSpPr>
        <p:spPr>
          <a:xfrm>
            <a:off x="4118875" y="6644400"/>
            <a:ext cx="23892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7240900" y="6676250"/>
            <a:ext cx="2011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10203625" y="6577825"/>
            <a:ext cx="2229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13389375" y="6771825"/>
            <a:ext cx="22299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1219875" y="8109825"/>
            <a:ext cx="23892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16352100" y="6771825"/>
            <a:ext cx="2011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1124300" y="8141675"/>
            <a:ext cx="2229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Несколько функций в одном приложении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4214450" y="8109825"/>
            <a:ext cx="23892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5"/>
          <p:cNvSpPr txBox="1"/>
          <p:nvPr/>
        </p:nvSpPr>
        <p:spPr>
          <a:xfrm>
            <a:off x="7209050" y="8141675"/>
            <a:ext cx="23892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10394775" y="8173550"/>
            <a:ext cx="2011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13453075" y="8237250"/>
            <a:ext cx="2229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16352100" y="8205400"/>
            <a:ext cx="201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16"/>
          <p:cNvGrpSpPr/>
          <p:nvPr/>
        </p:nvGrpSpPr>
        <p:grpSpPr>
          <a:xfrm>
            <a:off x="17758" y="961426"/>
            <a:ext cx="4412421" cy="170180"/>
            <a:chOff x="17758" y="961426"/>
            <a:chExt cx="4412421" cy="170180"/>
          </a:xfrm>
        </p:grpSpPr>
        <p:sp>
          <p:nvSpPr>
            <p:cNvPr id="362" name="Google Shape;362;p16"/>
            <p:cNvSpPr/>
            <p:nvPr/>
          </p:nvSpPr>
          <p:spPr>
            <a:xfrm>
              <a:off x="17758" y="961426"/>
              <a:ext cx="588010" cy="170180"/>
            </a:xfrm>
            <a:custGeom>
              <a:rect b="b" l="l" r="r" t="t"/>
              <a:pathLst>
                <a:path extrusionOk="0" h="170180" w="58801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605206" y="961426"/>
              <a:ext cx="588010" cy="170180"/>
            </a:xfrm>
            <a:custGeom>
              <a:rect b="b" l="l" r="r" t="t"/>
              <a:pathLst>
                <a:path extrusionOk="0" h="170180" w="58801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192654" y="961426"/>
              <a:ext cx="558800" cy="170180"/>
            </a:xfrm>
            <a:custGeom>
              <a:rect b="b" l="l" r="r" t="t"/>
              <a:pathLst>
                <a:path extrusionOk="0" h="170180" w="55880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750857" y="961426"/>
              <a:ext cx="583565" cy="170180"/>
            </a:xfrm>
            <a:custGeom>
              <a:rect b="b" l="l" r="r" t="t"/>
              <a:pathLst>
                <a:path extrusionOk="0" h="170180" w="583564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2334044" y="961426"/>
              <a:ext cx="2096135" cy="170180"/>
            </a:xfrm>
            <a:custGeom>
              <a:rect b="b" l="l" r="r" t="t"/>
              <a:pathLst>
                <a:path extrusionOk="0" h="170180" w="2096135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16"/>
          <p:cNvGrpSpPr/>
          <p:nvPr/>
        </p:nvGrpSpPr>
        <p:grpSpPr>
          <a:xfrm>
            <a:off x="10075117" y="10832026"/>
            <a:ext cx="4021664" cy="476884"/>
            <a:chOff x="10075117" y="10832026"/>
            <a:chExt cx="4021664" cy="476884"/>
          </a:xfrm>
        </p:grpSpPr>
        <p:sp>
          <p:nvSpPr>
            <p:cNvPr id="368" name="Google Shape;368;p16"/>
            <p:cNvSpPr/>
            <p:nvPr/>
          </p:nvSpPr>
          <p:spPr>
            <a:xfrm>
              <a:off x="10075117" y="10832026"/>
              <a:ext cx="2011045" cy="476884"/>
            </a:xfrm>
            <a:custGeom>
              <a:rect b="b" l="l" r="r" t="t"/>
              <a:pathLst>
                <a:path extrusionOk="0" h="476884" w="2011045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2085736" y="10832026"/>
              <a:ext cx="2011045" cy="476884"/>
            </a:xfrm>
            <a:custGeom>
              <a:rect b="b" l="l" r="r" t="t"/>
              <a:pathLst>
                <a:path extrusionOk="0" h="476884" w="201104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16"/>
          <p:cNvGrpSpPr/>
          <p:nvPr/>
        </p:nvGrpSpPr>
        <p:grpSpPr>
          <a:xfrm>
            <a:off x="16106985" y="10832026"/>
            <a:ext cx="3997523" cy="476884"/>
            <a:chOff x="16106985" y="10832026"/>
            <a:chExt cx="3997523" cy="476884"/>
          </a:xfrm>
        </p:grpSpPr>
        <p:sp>
          <p:nvSpPr>
            <p:cNvPr id="371" name="Google Shape;371;p16"/>
            <p:cNvSpPr/>
            <p:nvPr/>
          </p:nvSpPr>
          <p:spPr>
            <a:xfrm>
              <a:off x="16106985" y="10832026"/>
              <a:ext cx="2011045" cy="476884"/>
            </a:xfrm>
            <a:custGeom>
              <a:rect b="b" l="l" r="r" t="t"/>
              <a:pathLst>
                <a:path extrusionOk="0" h="476884" w="201104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8117594" y="10832026"/>
              <a:ext cx="1986914" cy="476884"/>
            </a:xfrm>
            <a:custGeom>
              <a:rect b="b" l="l" r="r" t="t"/>
              <a:pathLst>
                <a:path extrusionOk="0" h="476884" w="1986915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16"/>
          <p:cNvGrpSpPr/>
          <p:nvPr/>
        </p:nvGrpSpPr>
        <p:grpSpPr>
          <a:xfrm>
            <a:off x="24142" y="10832026"/>
            <a:ext cx="10053319" cy="476884"/>
            <a:chOff x="24142" y="10832026"/>
            <a:chExt cx="10053319" cy="476884"/>
          </a:xfrm>
        </p:grpSpPr>
        <p:sp>
          <p:nvSpPr>
            <p:cNvPr id="374" name="Google Shape;374;p16"/>
            <p:cNvSpPr/>
            <p:nvPr/>
          </p:nvSpPr>
          <p:spPr>
            <a:xfrm>
              <a:off x="6058119" y="10832026"/>
              <a:ext cx="2011045" cy="476884"/>
            </a:xfrm>
            <a:custGeom>
              <a:rect b="b" l="l" r="r" t="t"/>
              <a:pathLst>
                <a:path extrusionOk="0" h="476884" w="2011045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4045384" y="10832026"/>
              <a:ext cx="2013585" cy="476884"/>
            </a:xfrm>
            <a:custGeom>
              <a:rect b="b" l="l" r="r" t="t"/>
              <a:pathLst>
                <a:path extrusionOk="0" h="476884" w="2013585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034775" y="10832026"/>
              <a:ext cx="2011045" cy="476884"/>
            </a:xfrm>
            <a:custGeom>
              <a:rect b="b" l="l" r="r" t="t"/>
              <a:pathLst>
                <a:path extrusionOk="0" h="476884" w="2011045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24142" y="10832026"/>
              <a:ext cx="10053319" cy="476884"/>
            </a:xfrm>
            <a:custGeom>
              <a:rect b="b" l="l" r="r" t="t"/>
              <a:pathLst>
                <a:path extrusionOk="0" h="476884" w="1005332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extrusionOk="0" h="476884" w="1005332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  <a:ln>
              <a:noFill/>
            </a:ln>
          </p:spPr>
          <p:txBody>
            <a:bodyPr anchorCtr="0" anchor="t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6"/>
          <p:cNvSpPr/>
          <p:nvPr/>
        </p:nvSpPr>
        <p:spPr>
          <a:xfrm>
            <a:off x="14096365" y="10832026"/>
            <a:ext cx="2011045" cy="476884"/>
          </a:xfrm>
          <a:custGeom>
            <a:rect b="b" l="l" r="r" t="t"/>
            <a:pathLst>
              <a:path extrusionOk="0" h="476884" w="201104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 txBox="1"/>
          <p:nvPr/>
        </p:nvSpPr>
        <p:spPr>
          <a:xfrm>
            <a:off x="886226" y="1497725"/>
            <a:ext cx="14957023" cy="1310425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КОНКУРЕНТНЫЕ ПРЕИМУЩЕСТВА 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80" name="Google Shape;380;p16"/>
          <p:cNvGrpSpPr/>
          <p:nvPr/>
        </p:nvGrpSpPr>
        <p:grpSpPr>
          <a:xfrm>
            <a:off x="1606708" y="2463470"/>
            <a:ext cx="7800517" cy="8063863"/>
            <a:chOff x="1308258" y="4140"/>
            <a:chExt cx="7800517" cy="8063863"/>
          </a:xfrm>
        </p:grpSpPr>
        <p:sp>
          <p:nvSpPr>
            <p:cNvPr id="381" name="Google Shape;381;p16"/>
            <p:cNvSpPr/>
            <p:nvPr/>
          </p:nvSpPr>
          <p:spPr>
            <a:xfrm rot="10800000">
              <a:off x="1959197" y="4140"/>
              <a:ext cx="6486144" cy="1301876"/>
            </a:xfrm>
            <a:prstGeom prst="homePlate">
              <a:avLst>
                <a:gd fmla="val 50000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 txBox="1"/>
            <p:nvPr/>
          </p:nvSpPr>
          <p:spPr>
            <a:xfrm>
              <a:off x="2284666" y="4140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600" lIns="574075" spcFirstLastPara="1" rIns="426700" wrap="square" tIns="228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"/>
                <a:buNone/>
              </a:pPr>
              <a:r>
                <a:rPr b="0" i="0" lang="ru-RU" sz="47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Понятный интерфейс</a:t>
              </a:r>
              <a:endParaRPr b="0" i="0" sz="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1308258" y="4140"/>
              <a:ext cx="1301876" cy="1301876"/>
            </a:xfrm>
            <a:prstGeom prst="ellipse">
              <a:avLst/>
            </a:prstGeom>
            <a:solidFill>
              <a:srgbClr val="C0DAE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1959197" y="1694637"/>
              <a:ext cx="6486144" cy="1301876"/>
            </a:xfrm>
            <a:prstGeom prst="homePlate">
              <a:avLst>
                <a:gd fmla="val 50000" name="adj"/>
              </a:avLst>
            </a:prstGeom>
            <a:solidFill>
              <a:srgbClr val="47D29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 txBox="1"/>
            <p:nvPr/>
          </p:nvSpPr>
          <p:spPr>
            <a:xfrm>
              <a:off x="2284666" y="1694637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600" lIns="574075" spcFirstLastPara="1" rIns="426700" wrap="square" tIns="228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"/>
                <a:buNone/>
              </a:pPr>
              <a:r>
                <a:rPr b="0" i="0" lang="ru-RU" sz="4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Более низкая цена</a:t>
              </a:r>
              <a:endParaRPr b="0" i="0" sz="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1308258" y="1694637"/>
              <a:ext cx="1301876" cy="1301876"/>
            </a:xfrm>
            <a:prstGeom prst="ellipse">
              <a:avLst/>
            </a:prstGeom>
            <a:solidFill>
              <a:srgbClr val="BEEBD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1959197" y="3385134"/>
              <a:ext cx="6486144" cy="1301876"/>
            </a:xfrm>
            <a:prstGeom prst="homePlate">
              <a:avLst>
                <a:gd fmla="val 50000" name="adj"/>
              </a:avLst>
            </a:prstGeom>
            <a:solidFill>
              <a:srgbClr val="5FDF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2284666" y="3385134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600" lIns="574075" spcFirstLastPara="1" rIns="426700" wrap="square" tIns="228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"/>
                <a:buNone/>
              </a:pPr>
              <a:r>
                <a:rPr b="0" i="0" lang="ru-RU" sz="4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Совмещенность (все в одном приложении)</a:t>
              </a:r>
              <a:endParaRPr b="0" i="0" sz="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1308258" y="3385134"/>
              <a:ext cx="1301876" cy="1301876"/>
            </a:xfrm>
            <a:prstGeom prst="ellipse">
              <a:avLst/>
            </a:prstGeom>
            <a:solidFill>
              <a:srgbClr val="C5F0B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1959197" y="5075631"/>
              <a:ext cx="6486144" cy="1301876"/>
            </a:xfrm>
            <a:prstGeom prst="homePlate">
              <a:avLst>
                <a:gd fmla="val 50000" name="adj"/>
              </a:avLst>
            </a:prstGeom>
            <a:solidFill>
              <a:srgbClr val="D3EB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 txBox="1"/>
            <p:nvPr/>
          </p:nvSpPr>
          <p:spPr>
            <a:xfrm>
              <a:off x="2284675" y="5075620"/>
              <a:ext cx="6824100" cy="13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1450" lIns="574075" spcFirstLastPara="1" rIns="469375" wrap="square" tIns="2514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Arial"/>
                <a:buNone/>
              </a:pPr>
              <a:r>
                <a:rPr b="0" i="0" lang="ru-RU" sz="4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Бот, который </a:t>
              </a:r>
              <a:r>
                <a:rPr b="0" i="0" lang="ru-RU" sz="4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отвечает на конкретные вопросы</a:t>
              </a:r>
              <a:endParaRPr b="0" i="0" sz="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1308258" y="5075631"/>
              <a:ext cx="1301876" cy="1301876"/>
            </a:xfrm>
            <a:prstGeom prst="ellipse">
              <a:avLst/>
            </a:prstGeom>
            <a:solidFill>
              <a:srgbClr val="F1F5B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1959197" y="6766127"/>
              <a:ext cx="6486144" cy="1301876"/>
            </a:xfrm>
            <a:prstGeom prst="homePlate">
              <a:avLst>
                <a:gd fmla="val 50000" name="adj"/>
              </a:avLst>
            </a:prstGeom>
            <a:solidFill>
              <a:srgbClr val="F694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2284666" y="6766127"/>
              <a:ext cx="6160675" cy="1301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600" lIns="574075" spcFirstLastPara="1" rIns="426700" wrap="square" tIns="228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"/>
                <a:buNone/>
              </a:pPr>
              <a:r>
                <a:rPr b="0" i="0" lang="ru-RU" sz="6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История Китая</a:t>
              </a:r>
              <a:endParaRPr b="0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308258" y="6766127"/>
              <a:ext cx="1301876" cy="1301876"/>
            </a:xfrm>
            <a:prstGeom prst="ellipse">
              <a:avLst/>
            </a:prstGeom>
            <a:solidFill>
              <a:srgbClr val="FBD2B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16"/>
          <p:cNvGrpSpPr/>
          <p:nvPr/>
        </p:nvGrpSpPr>
        <p:grpSpPr>
          <a:xfrm>
            <a:off x="13148394" y="254076"/>
            <a:ext cx="6639904" cy="1243649"/>
            <a:chOff x="11522297" y="254075"/>
            <a:chExt cx="8266001" cy="1772749"/>
          </a:xfrm>
        </p:grpSpPr>
        <p:pic>
          <p:nvPicPr>
            <p:cNvPr id="397" name="Google Shape;39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6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399" name="Google Shape;39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16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 txBox="1"/>
          <p:nvPr>
            <p:ph type="title"/>
          </p:nvPr>
        </p:nvSpPr>
        <p:spPr>
          <a:xfrm>
            <a:off x="862076" y="462428"/>
            <a:ext cx="5105100" cy="6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i="0" sz="2950">
              <a:solidFill>
                <a:srgbClr val="1D1D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7"/>
          <p:cNvSpPr txBox="1"/>
          <p:nvPr/>
        </p:nvSpPr>
        <p:spPr>
          <a:xfrm>
            <a:off x="862075" y="2216200"/>
            <a:ext cx="111501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ЦЕННОСТНОЕ ПРЕДЛОЖЕНИЕ                            НАШЕГО ПРОДУКТА: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7"/>
          <p:cNvSpPr txBox="1"/>
          <p:nvPr/>
        </p:nvSpPr>
        <p:spPr>
          <a:xfrm>
            <a:off x="996875" y="4732950"/>
            <a:ext cx="15323400" cy="3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7"/>
          <p:cNvSpPr txBox="1"/>
          <p:nvPr/>
        </p:nvSpPr>
        <p:spPr>
          <a:xfrm>
            <a:off x="1188000" y="4572000"/>
            <a:ext cx="17394000" cy="52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ru-RU" sz="3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Наше приложение по изучению китайского языка помогает студентам, которые хотят </a:t>
            </a: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изучать китайский язык, поехать в путешествие по Китаю или пройти экзамен, </a:t>
            </a:r>
            <a:r>
              <a:rPr b="1" i="0" lang="ru-RU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повысить мотивацию и интерес к изучению китайского языка</a:t>
            </a:r>
            <a:r>
              <a:rPr b="0" i="0" lang="ru-RU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также благодаря большому объему информации </a:t>
            </a:r>
            <a:r>
              <a:rPr b="1" i="0" lang="ru-RU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погрузиться в китайскую культуру.</a:t>
            </a:r>
            <a:endParaRPr b="1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730250" y="1386522"/>
            <a:ext cx="153416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АНАЛИЗ ИЗМЕНЕНИЙ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294993" y="1956439"/>
            <a:ext cx="19071171" cy="8747079"/>
            <a:chOff x="-1" y="-858494"/>
            <a:chExt cx="19071171" cy="8747079"/>
          </a:xfrm>
        </p:grpSpPr>
        <p:sp>
          <p:nvSpPr>
            <p:cNvPr id="113" name="Google Shape;113;p2"/>
            <p:cNvSpPr/>
            <p:nvPr/>
          </p:nvSpPr>
          <p:spPr>
            <a:xfrm rot="-5400000">
              <a:off x="2795646" y="-2795646"/>
              <a:ext cx="3944292" cy="9535585"/>
            </a:xfrm>
            <a:prstGeom prst="round1Rect">
              <a:avLst>
                <a:gd fmla="val 16667" name="adj"/>
              </a:avLst>
            </a:prstGeom>
            <a:solidFill>
              <a:srgbClr val="49ACC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803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-1" y="1"/>
              <a:ext cx="9535585" cy="2958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1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Технологические изменения в стране: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Растет рынок онлайн-платформ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Развитие искусственного интеллекта</a:t>
              </a:r>
              <a:endPara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t/>
              </a:r>
              <a:endPara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535585" y="0"/>
              <a:ext cx="9535585" cy="3944292"/>
            </a:xfrm>
            <a:prstGeom prst="round1Rect">
              <a:avLst>
                <a:gd fmla="val 16667" name="adj"/>
              </a:avLst>
            </a:prstGeom>
            <a:solidFill>
              <a:srgbClr val="47D670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803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9535585" y="-858494"/>
              <a:ext cx="9535585" cy="5266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1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Экономические изменения в стране: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1.Количество вакансий с китайским выросло на 70% (hh.ru)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Зарплаты преподавателей китайского выросли на 74% за год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[Ссыл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0" y="3944292"/>
              <a:ext cx="9535585" cy="3944292"/>
            </a:xfrm>
            <a:prstGeom prst="round1Rect">
              <a:avLst>
                <a:gd fmla="val 16667" name="adj"/>
              </a:avLst>
            </a:prstGeom>
            <a:solidFill>
              <a:srgbClr val="ABE74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803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4389357"/>
              <a:ext cx="9535585" cy="34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1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Социальные изменения в обществе: 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Увеличивается  общественное мнение об  перспективе  китайского языка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В 2026г почти 60% заявлений в вузах подаётся на азиатские направления.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5400000">
              <a:off x="12331231" y="1148646"/>
              <a:ext cx="3944292" cy="9535585"/>
            </a:xfrm>
            <a:prstGeom prst="round1Rect">
              <a:avLst>
                <a:gd fmla="val 16667" name="adj"/>
              </a:avLst>
            </a:prstGeom>
            <a:solidFill>
              <a:srgbClr val="F69444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803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9535581" y="5218730"/>
              <a:ext cx="9535588" cy="2597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800" lIns="241800" spcFirstLastPara="1" rIns="241800" wrap="square" tIns="241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1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Изменения в нашей сфере / отрасли: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1.Сокращение школьных часов китайского языка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0" i="0" lang="ru-RU" sz="3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2.Геополитический разворот молодёжи на Азию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674909" y="2958219"/>
              <a:ext cx="5721351" cy="1972146"/>
            </a:xfrm>
            <a:prstGeom prst="roundRect">
              <a:avLst>
                <a:gd fmla="val 16667" name="adj"/>
              </a:avLst>
            </a:prstGeom>
            <a:solidFill>
              <a:srgbClr val="CDE1E8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803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6674906" y="3267592"/>
              <a:ext cx="56250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Arial"/>
                <a:buNone/>
              </a:pPr>
              <a:r>
                <a:rPr b="1" lang="ru-RU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Платформа для изучения китайского языка и культуры</a:t>
              </a:r>
              <a:endPara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126" name="Google Shape;126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2"/>
          <p:cNvSpPr txBox="1"/>
          <p:nvPr/>
        </p:nvSpPr>
        <p:spPr>
          <a:xfrm>
            <a:off x="697163" y="2270299"/>
            <a:ext cx="18669000" cy="61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Укажите какие наиболее значимые изменения произошли в вашей сфере за последние 3 года?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557944" y="38051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№1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565318" y="382736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Встреча с куратором №1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730250" y="1386522"/>
            <a:ext cx="153416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КОНТУР ПРОЕКТА </a:t>
            </a:r>
            <a:r>
              <a:rPr b="0" i="1" lang="ru-RU" sz="40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(для Project)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734076" y="4070499"/>
            <a:ext cx="18635946" cy="5359929"/>
            <a:chOff x="3826" y="0"/>
            <a:chExt cx="18635946" cy="5359929"/>
          </a:xfrm>
        </p:grpSpPr>
        <p:sp>
          <p:nvSpPr>
            <p:cNvPr id="136" name="Google Shape;136;p3"/>
            <p:cNvSpPr/>
            <p:nvPr/>
          </p:nvSpPr>
          <p:spPr>
            <a:xfrm>
              <a:off x="3826" y="1270512"/>
              <a:ext cx="6011595" cy="707246"/>
            </a:xfrm>
            <a:prstGeom prst="rect">
              <a:avLst/>
            </a:prstGeom>
            <a:solidFill>
              <a:srgbClr val="49ACC5"/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826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3826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b="1" i="0" lang="ru-RU" sz="4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ЦЕЛЬ ПРОЕКТА:</a:t>
              </a:r>
              <a:endParaRPr b="1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24638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24638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4638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424650" y="2271645"/>
              <a:ext cx="5590800" cy="308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2800" u="none" cap="none" strike="noStrike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Создать платформу, которая позволяет максимально погрузиться в изучение китайского языка и культуры, изучить китайский язык и повысить мотивацию для изучения.</a:t>
              </a:r>
              <a:r>
                <a:rPr b="0" i="0" lang="ru-RU" sz="2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316002" y="1270512"/>
              <a:ext cx="6011595" cy="707246"/>
            </a:xfrm>
            <a:prstGeom prst="rect">
              <a:avLst/>
            </a:prstGeom>
            <a:solidFill>
              <a:srgbClr val="5FDF45"/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316002" y="1536125"/>
              <a:ext cx="441633" cy="441633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316002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6316002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b="1" i="0" lang="ru-RU" sz="4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ЗАДАЧИ ПРОЕКТА:</a:t>
              </a:r>
              <a:endParaRPr b="1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316002" y="2565559"/>
              <a:ext cx="441622" cy="4416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6D8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736813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6736813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3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Разработка прототипа</a:t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316002" y="3594983"/>
              <a:ext cx="441622" cy="4416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5FDF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736813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6736813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3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Продвижение платформы</a:t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316002" y="4624406"/>
              <a:ext cx="441622" cy="4416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97E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736813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6736813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3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Расчет финансовой части</a:t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2628177" y="1270512"/>
              <a:ext cx="6011595" cy="707246"/>
            </a:xfrm>
            <a:prstGeom prst="rect">
              <a:avLst/>
            </a:prstGeom>
            <a:solidFill>
              <a:srgbClr val="F69444"/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2628177" y="1536125"/>
              <a:ext cx="441633" cy="441633"/>
            </a:xfrm>
            <a:prstGeom prst="rect">
              <a:avLst/>
            </a:prstGeom>
            <a:solidFill>
              <a:schemeClr val="lt1">
                <a:alpha val="90196"/>
              </a:schemeClr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2628177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12628177" y="0"/>
              <a:ext cx="6011595" cy="1270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050" lIns="78100" spcFirstLastPara="1" rIns="78100" wrap="square" tIns="52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b="1" i="0" lang="ru-RU" sz="4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ОЖИДАЕМЫЕ РЕЗУЛЬТАТЫ:</a:t>
              </a:r>
              <a:endParaRPr b="1" i="0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28177" y="2565559"/>
              <a:ext cx="441622" cy="4416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D3EB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048989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13048989" y="2271659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3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Разработан прототип</a:t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2628177" y="3594983"/>
              <a:ext cx="441622" cy="4416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F0CF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48989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13048989" y="3301082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3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Проведен анализ рынка</a:t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628177" y="4624406"/>
              <a:ext cx="441622" cy="44162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F69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048989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 txBox="1"/>
            <p:nvPr/>
          </p:nvSpPr>
          <p:spPr>
            <a:xfrm>
              <a:off x="13048989" y="4330506"/>
              <a:ext cx="5590783" cy="1029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6025" lIns="256025" spcFirstLastPara="1" rIns="256025" wrap="square" tIns="25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ru-RU" sz="3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Рассчитана финансовая часть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70" name="Google Shape;17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172" name="Google Shape;172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3"/>
          <p:cNvSpPr txBox="1"/>
          <p:nvPr/>
        </p:nvSpPr>
        <p:spPr>
          <a:xfrm>
            <a:off x="733880" y="2890636"/>
            <a:ext cx="18639969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ИДЕЯ ПРОЕКТА: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Текст </a:t>
            </a:r>
            <a:br>
              <a:rPr b="0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730250" y="1386522"/>
            <a:ext cx="109221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АКТУАЛЬНОСТЬ ПРОЕКТА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697163" y="2313543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Приведите 5 фактов </a:t>
            </a:r>
            <a:r>
              <a:rPr b="1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ЦИФРАМИ,</a:t>
            </a: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подтверждающих актуальность вашего проекта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739942" y="10302875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*Укажите ссылки на источники информации</a:t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12139847" y="254074"/>
            <a:ext cx="7647704" cy="1512155"/>
            <a:chOff x="11522297" y="254075"/>
            <a:chExt cx="8266001" cy="1772749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4">
              <a:alphaModFix/>
            </a:blip>
            <a:srcRect b="10254" l="9037" r="9037" t="11706"/>
            <a:stretch/>
          </p:blipFill>
          <p:spPr>
            <a:xfrm>
              <a:off x="13300379" y="274923"/>
              <a:ext cx="2440302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185" name="Google Shape;18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5"/>
          <p:cNvSpPr txBox="1"/>
          <p:nvPr/>
        </p:nvSpPr>
        <p:spPr>
          <a:xfrm>
            <a:off x="557944" y="197422"/>
            <a:ext cx="43095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№1</a:t>
            </a:r>
            <a:endParaRPr/>
          </a:p>
        </p:txBody>
      </p:sp>
      <p:sp>
        <p:nvSpPr>
          <p:cNvPr id="187" name="Google Shape;187;p5"/>
          <p:cNvSpPr txBox="1"/>
          <p:nvPr/>
        </p:nvSpPr>
        <p:spPr>
          <a:xfrm>
            <a:off x="1219875" y="3554225"/>
            <a:ext cx="16820700" cy="60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3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1). По данным HeadHunter (аналитика за 1 кв. 2026 г.):</a:t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ru-RU" sz="3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 Вакансий со знанием китайского языка: +67% год к году</a:t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ru-RU" sz="3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2). Аналитика «Яндекс»: Поисковые запросы «китайская культура», «чайная церемония», «иероглифика» выросли на 210% за 2 года. Аудитория — зумеры (18-25 лет), уставшие от западной поп-культуры.</a:t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ru-RU" sz="3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3). МИД РФ: В 2025 году россияне получили 1,7 млн китайских виз (в 3 раза больше, чем в 2023).</a:t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i="0" lang="ru-RU" sz="3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4). Постановление Правительства РФ № 1532 от 12.10.2024 г. (О льготном кредитовании проектов по изучению языков стран БРИКС — в ваш проект можно попасть под 3-5% годовых).</a:t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ru-RU" sz="3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5). По данным EdTech Report 2025, рынок изучения китайского в РФ вырос с 1,2 млрд руб. (2022) до 4,7 млрд руб. (2025</a:t>
            </a:r>
            <a:endParaRPr i="0" sz="3100" u="none" cap="none" strike="noStrik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t/>
            </a:r>
            <a:endParaRPr b="0" i="0" sz="4900" u="none" cap="none" strike="noStrike">
              <a:solidFill>
                <a:schemeClr val="dk1"/>
              </a:solidFill>
              <a:highlight>
                <a:srgbClr val="DDE0E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/>
        </p:nvSpPr>
        <p:spPr>
          <a:xfrm>
            <a:off x="730250" y="1386522"/>
            <a:ext cx="109220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ЗНАЧИМОСТЬ ПРОЕКТА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697163" y="2313543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Приведите обоснование значимости вашего проекта</a:t>
            </a:r>
            <a:endParaRPr/>
          </a:p>
        </p:txBody>
      </p:sp>
      <p:grpSp>
        <p:nvGrpSpPr>
          <p:cNvPr id="194" name="Google Shape;194;p6"/>
          <p:cNvGrpSpPr/>
          <p:nvPr/>
        </p:nvGrpSpPr>
        <p:grpSpPr>
          <a:xfrm>
            <a:off x="746945" y="4682584"/>
            <a:ext cx="18612214" cy="3545466"/>
            <a:chOff x="7003" y="1694909"/>
            <a:chExt cx="18612214" cy="3545466"/>
          </a:xfrm>
        </p:grpSpPr>
        <p:sp>
          <p:nvSpPr>
            <p:cNvPr id="195" name="Google Shape;195;p6"/>
            <p:cNvSpPr/>
            <p:nvPr/>
          </p:nvSpPr>
          <p:spPr>
            <a:xfrm>
              <a:off x="7003" y="1694909"/>
              <a:ext cx="4210908" cy="1612854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003" y="1694909"/>
              <a:ext cx="4210800" cy="16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РЕГИОНА</a:t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7003" y="3307763"/>
              <a:ext cx="4210908" cy="1932480"/>
            </a:xfrm>
            <a:prstGeom prst="rect">
              <a:avLst/>
            </a:prstGeom>
            <a:solidFill>
              <a:srgbClr val="CDE1E8">
                <a:alpha val="90196"/>
              </a:srgbClr>
            </a:solidFill>
            <a:ln cap="flat" cmpd="sng" w="9525">
              <a:solidFill>
                <a:srgbClr val="CDE1E8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7008" y="3307775"/>
              <a:ext cx="4210800" cy="193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6025" lIns="170675" spcFirstLastPara="1" rIns="227575" wrap="square" tIns="170675">
              <a:noAutofit/>
            </a:bodyPr>
            <a:lstStyle/>
            <a:p>
              <a:pPr indent="-2730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ru-RU" sz="3000">
                  <a:latin typeface="Calibri"/>
                  <a:ea typeface="Calibri"/>
                  <a:cs typeface="Calibri"/>
                  <a:sym typeface="Calibri"/>
                </a:rPr>
                <a:t>Повышение интереса к изучениею китайского языка среди школьников и студентов</a:t>
              </a:r>
              <a:endParaRPr sz="1200"/>
            </a:p>
            <a:p>
              <a:pPr indent="-2730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ru-RU" sz="3000">
                  <a:latin typeface="Calibri"/>
                  <a:ea typeface="Calibri"/>
                  <a:cs typeface="Calibri"/>
                  <a:sym typeface="Calibri"/>
                </a:rPr>
                <a:t>Укрепление образовательного и культурного обмена с Китаем</a:t>
              </a:r>
              <a:endParaRPr sz="1200"/>
            </a:p>
            <a:p>
              <a:pPr indent="0" lvl="0" marL="9144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07438" y="1694909"/>
              <a:ext cx="4210908" cy="1612854"/>
            </a:xfrm>
            <a:prstGeom prst="rect">
              <a:avLst/>
            </a:prstGeom>
            <a:gradFill>
              <a:gsLst>
                <a:gs pos="0">
                  <a:srgbClr val="24AC4B"/>
                </a:gs>
                <a:gs pos="80000">
                  <a:srgbClr val="2FE363"/>
                </a:gs>
                <a:gs pos="100000">
                  <a:srgbClr val="2CE86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4807438" y="1694909"/>
              <a:ext cx="4210908" cy="1612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ВУЗА</a:t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807438" y="3307763"/>
              <a:ext cx="4210908" cy="1932480"/>
            </a:xfrm>
            <a:prstGeom prst="rect">
              <a:avLst/>
            </a:prstGeom>
            <a:solidFill>
              <a:srgbClr val="CCEFD6">
                <a:alpha val="90196"/>
              </a:srgbClr>
            </a:solidFill>
            <a:ln cap="flat" cmpd="sng" w="9525">
              <a:solidFill>
                <a:srgbClr val="CCEFD6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4807438" y="3307763"/>
              <a:ext cx="4210908" cy="1932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6025" lIns="170675" spcFirstLastPara="1" rIns="227575" wrap="square" tIns="170675">
              <a:noAutofit/>
            </a:bodyPr>
            <a:lstStyle/>
            <a:p>
              <a:pPr indent="-26670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Char char="•"/>
              </a:pPr>
              <a:r>
                <a:rPr lang="ru-RU" sz="2900">
                  <a:latin typeface="Calibri"/>
                  <a:ea typeface="Calibri"/>
                  <a:cs typeface="Calibri"/>
                  <a:sym typeface="Calibri"/>
                </a:rPr>
                <a:t>Студенты лучше осваивают программу по изучению китайского языка и культуры</a:t>
              </a:r>
              <a:endParaRPr sz="1100"/>
            </a:p>
            <a:p>
              <a:pPr indent="-26670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Char char="•"/>
              </a:pPr>
              <a:r>
                <a:rPr lang="ru-RU" sz="2900">
                  <a:latin typeface="Calibri"/>
                  <a:ea typeface="Calibri"/>
                  <a:cs typeface="Calibri"/>
                  <a:sym typeface="Calibri"/>
                </a:rPr>
                <a:t>Повышение конкурентоспособности ВУЗА за счет современного цифового продукта</a:t>
              </a:r>
              <a:endParaRPr sz="1100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9607874" y="1694909"/>
              <a:ext cx="4210908" cy="1612854"/>
            </a:xfrm>
            <a:prstGeom prst="rect">
              <a:avLst/>
            </a:prstGeom>
            <a:gradFill>
              <a:gsLst>
                <a:gs pos="0">
                  <a:srgbClr val="81BC1F"/>
                </a:gs>
                <a:gs pos="80000">
                  <a:srgbClr val="ABF62A"/>
                </a:gs>
                <a:gs pos="100000">
                  <a:srgbClr val="ADFB2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9607874" y="1694909"/>
              <a:ext cx="4210908" cy="1612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ТЕХНОЛОГИЧЕСКОГО СУВЕРЕНИТЕТА</a:t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607874" y="3307763"/>
              <a:ext cx="4210908" cy="1932480"/>
            </a:xfrm>
            <a:prstGeom prst="rect">
              <a:avLst/>
            </a:prstGeom>
            <a:solidFill>
              <a:srgbClr val="E9F5CB">
                <a:alpha val="90196"/>
              </a:srgbClr>
            </a:solidFill>
            <a:ln cap="flat" cmpd="sng" w="9525">
              <a:solidFill>
                <a:srgbClr val="E9F5CB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9607874" y="3307763"/>
              <a:ext cx="4210908" cy="1932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6025" lIns="170675" spcFirstLastPara="1" rIns="227575" wrap="square" tIns="170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b="0" i="0" lang="ru-RU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Не нужно будет пользоваться западными аналогами</a:t>
              </a:r>
              <a:endPara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4408309" y="1694909"/>
              <a:ext cx="4210908" cy="1612854"/>
            </a:xfrm>
            <a:prstGeom prst="rect">
              <a:avLst/>
            </a:prstGeom>
            <a:gradFill>
              <a:gsLst>
                <a:gs pos="0">
                  <a:srgbClr val="C8691E"/>
                </a:gs>
                <a:gs pos="80000">
                  <a:srgbClr val="FF8C27"/>
                </a:gs>
                <a:gs pos="100000">
                  <a:srgbClr val="FF8B2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 txBox="1"/>
            <p:nvPr/>
          </p:nvSpPr>
          <p:spPr>
            <a:xfrm>
              <a:off x="14408309" y="1694909"/>
              <a:ext cx="4210908" cy="1612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0025" lIns="227575" spcFirstLastPara="1" rIns="227575" wrap="square" tIns="130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ПОТЕНЦИАЛЬНОГО КЛИЕНТА</a:t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4408309" y="3307763"/>
              <a:ext cx="4210908" cy="1932480"/>
            </a:xfrm>
            <a:prstGeom prst="rect">
              <a:avLst/>
            </a:prstGeom>
            <a:solidFill>
              <a:srgbClr val="FBDACB">
                <a:alpha val="90196"/>
              </a:srgbClr>
            </a:solidFill>
            <a:ln cap="flat" cmpd="sng" w="9525">
              <a:solidFill>
                <a:srgbClr val="FBDACB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14408309" y="3307763"/>
              <a:ext cx="4210908" cy="1932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6025" lIns="170675" spcFirstLastPara="1" rIns="227575" wrap="square" tIns="1706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Char char="•"/>
              </a:pPr>
              <a:r>
                <a:rPr lang="ru-RU" sz="3200">
                  <a:latin typeface="Calibri"/>
                  <a:ea typeface="Calibri"/>
                  <a:cs typeface="Calibri"/>
                  <a:sym typeface="Calibri"/>
                </a:rPr>
                <a:t>Экономия времени на поиске качественных материалов для изучения китайского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3200"/>
                <a:buFont typeface="Calibri"/>
                <a:buChar char="•"/>
              </a:pPr>
              <a:r>
                <a:rPr lang="ru-RU" sz="3200">
                  <a:latin typeface="Calibri"/>
                  <a:ea typeface="Calibri"/>
                  <a:cs typeface="Calibri"/>
                  <a:sym typeface="Calibri"/>
                </a:rPr>
                <a:t>Практика китайского языка с ИИ ботами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6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214" name="Google Shape;214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6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/>
        </p:nvSpPr>
        <p:spPr>
          <a:xfrm>
            <a:off x="730250" y="1386522"/>
            <a:ext cx="153416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ЦЕЛЕВАЯ АУДИТОРИЯ ПРОЕКТА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697163" y="2313543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Опишите портрет целевого клиента вашего проекта</a:t>
            </a: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223" name="Google Shape;22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7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225" name="Google Shape;22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7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№2</a:t>
            </a:r>
            <a:endParaRPr/>
          </a:p>
        </p:txBody>
      </p:sp>
      <p:sp>
        <p:nvSpPr>
          <p:cNvPr id="227" name="Google Shape;227;p7"/>
          <p:cNvSpPr txBox="1"/>
          <p:nvPr/>
        </p:nvSpPr>
        <p:spPr>
          <a:xfrm>
            <a:off x="1124300" y="3426800"/>
            <a:ext cx="19592400" cy="5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пользуется: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Студенты 18-25 лет, которые хотят изучать китайский язык и им интересен Китай.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Хотят поехать в путешествие по Китаю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8575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Студенты, который изучают китайский в университете, хотят пройти экзамен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Кто платит</a:t>
            </a:r>
            <a:r>
              <a:rPr b="1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родители студент</a:t>
            </a: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</a:t>
            </a: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знали китайский и в будущем могли поступить в профильный университет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путешествовали по стране)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1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730250" y="1386522"/>
            <a:ext cx="153416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697163" y="2313543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Опишите какую проблему решает ваш проект</a:t>
            </a:r>
            <a:endParaRPr/>
          </a:p>
        </p:txBody>
      </p:sp>
      <p:grpSp>
        <p:nvGrpSpPr>
          <p:cNvPr id="234" name="Google Shape;234;p11"/>
          <p:cNvGrpSpPr/>
          <p:nvPr/>
        </p:nvGrpSpPr>
        <p:grpSpPr>
          <a:xfrm>
            <a:off x="717372" y="2996367"/>
            <a:ext cx="18257993" cy="4711026"/>
            <a:chOff x="2496" y="8692"/>
            <a:chExt cx="18257993" cy="4711026"/>
          </a:xfrm>
        </p:grpSpPr>
        <p:sp>
          <p:nvSpPr>
            <p:cNvPr id="235" name="Google Shape;235;p11"/>
            <p:cNvSpPr/>
            <p:nvPr/>
          </p:nvSpPr>
          <p:spPr>
            <a:xfrm>
              <a:off x="2496" y="8692"/>
              <a:ext cx="3137566" cy="2592000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 txBox="1"/>
            <p:nvPr/>
          </p:nvSpPr>
          <p:spPr>
            <a:xfrm>
              <a:off x="2496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ПРОБЛЕМА</a:t>
              </a: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645131" y="1263718"/>
              <a:ext cx="3137566" cy="34560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flat" cmpd="sng" w="25400">
              <a:solidFill>
                <a:srgbClr val="49AC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737027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Приходится скачивать несколько приложений вместо одного, тратить время и деньги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Многие приложения приходится использовать с VPN,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615707" y="245623"/>
              <a:ext cx="1008364" cy="7811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3615707" y="401856"/>
              <a:ext cx="774015" cy="468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042638" y="8692"/>
              <a:ext cx="3137566" cy="2592000"/>
            </a:xfrm>
            <a:prstGeom prst="roundRect">
              <a:avLst>
                <a:gd fmla="val 10000" name="adj"/>
              </a:avLst>
            </a:prstGeom>
            <a:solidFill>
              <a:srgbClr val="47D67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 txBox="1"/>
            <p:nvPr/>
          </p:nvSpPr>
          <p:spPr>
            <a:xfrm>
              <a:off x="5042638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ТЕКУЩИЕ РЕШЕНИЯ</a:t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5685273" y="1263718"/>
              <a:ext cx="3137566" cy="34560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flat" cmpd="sng" w="25400">
              <a:solidFill>
                <a:srgbClr val="47D67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5777169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655849" y="245623"/>
              <a:ext cx="1008364" cy="78116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5FD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 txBox="1"/>
            <p:nvPr/>
          </p:nvSpPr>
          <p:spPr>
            <a:xfrm>
              <a:off x="8655849" y="401856"/>
              <a:ext cx="774015" cy="468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0082781" y="8692"/>
              <a:ext cx="3137566" cy="2592000"/>
            </a:xfrm>
            <a:prstGeom prst="roundRect">
              <a:avLst>
                <a:gd fmla="val 10000" name="adj"/>
              </a:avLst>
            </a:prstGeom>
            <a:solidFill>
              <a:srgbClr val="ABE74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 txBox="1"/>
            <p:nvPr/>
          </p:nvSpPr>
          <p:spPr>
            <a:xfrm>
              <a:off x="10082781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ЧЕМ НЕ УСТРАИВАЮТ ТЕКУЩИЕ РЕШЕНИЯ?</a:t>
              </a: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10725415" y="1263718"/>
              <a:ext cx="3137566" cy="34560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90196"/>
              </a:schemeClr>
            </a:solidFill>
            <a:ln cap="flat" cmpd="sng" w="25400">
              <a:solidFill>
                <a:srgbClr val="ABE7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10817311" y="1355614"/>
              <a:ext cx="2953774" cy="3272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15122923" y="8692"/>
              <a:ext cx="3137566" cy="1255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11"/>
          <p:cNvGrpSpPr/>
          <p:nvPr/>
        </p:nvGrpSpPr>
        <p:grpSpPr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253" name="Google Shape;25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1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255" name="Google Shape;25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1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№3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6826750" y="4637375"/>
            <a:ext cx="25440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1). HelloChinese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2). Superchinese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11860225" y="4796675"/>
            <a:ext cx="25440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Неудобно постоянно искать Vpn, которвй работает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Быстро забывают иероглифы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/>
          <p:nvPr/>
        </p:nvSpPr>
        <p:spPr>
          <a:xfrm>
            <a:off x="730250" y="1386522"/>
            <a:ext cx="153416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10"/>
          <p:cNvSpPr txBox="1"/>
          <p:nvPr/>
        </p:nvSpPr>
        <p:spPr>
          <a:xfrm>
            <a:off x="697163" y="2313543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Приведите результаты проведенного CusDev</a:t>
            </a:r>
            <a:endParaRPr b="0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697162" y="3100130"/>
            <a:ext cx="19032300" cy="5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ОБЩЕЕ ЧИСЛО РЕСПОНДЕНТОВ: 4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ПРОБЛЕМА ПОДТВЕРЖДЕНА: 4</a:t>
            </a:r>
            <a:b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ВЫЯВЛЕННЫЕ ПОЖЕЛАНИЯ К РЕШЕНИЮ: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ТРЕБУЕМЫЕ РЕСПОНДЕНТАМИ ТЕХНОЛОГИЧЕСКИЕ ПАРАМЕТРЫ РЕШЕНИЯ:</a:t>
            </a:r>
            <a:endParaRPr/>
          </a:p>
        </p:txBody>
      </p:sp>
      <p:grpSp>
        <p:nvGrpSpPr>
          <p:cNvPr id="266" name="Google Shape;266;p10"/>
          <p:cNvGrpSpPr/>
          <p:nvPr/>
        </p:nvGrpSpPr>
        <p:grpSpPr>
          <a:xfrm>
            <a:off x="557948" y="5180149"/>
            <a:ext cx="17419139" cy="2107315"/>
            <a:chOff x="6486" y="294382"/>
            <a:chExt cx="15102427" cy="2107315"/>
          </a:xfrm>
        </p:grpSpPr>
        <p:sp>
          <p:nvSpPr>
            <p:cNvPr id="267" name="Google Shape;267;p10"/>
            <p:cNvSpPr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solidFill>
              <a:srgbClr val="49ACC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 txBox="1"/>
            <p:nvPr/>
          </p:nvSpPr>
          <p:spPr>
            <a:xfrm>
              <a:off x="6486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lang="ru-RU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Задания в игровой форме</a:t>
              </a:r>
              <a:endPara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7733309" y="294382"/>
              <a:ext cx="3512100" cy="2107200"/>
            </a:xfrm>
            <a:prstGeom prst="rect">
              <a:avLst/>
            </a:prstGeom>
            <a:solidFill>
              <a:srgbClr val="5FDF45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7733309" y="294382"/>
              <a:ext cx="3512100" cy="21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ru-RU" sz="3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Карточки</a:t>
              </a:r>
              <a:endPara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solidFill>
              <a:srgbClr val="D3EB4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11596721" y="294382"/>
              <a:ext cx="3512192" cy="2107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ru-RU" sz="5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Без VPN</a:t>
              </a:r>
              <a:endParaRPr b="0" i="0" sz="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10"/>
          <p:cNvGrpSpPr/>
          <p:nvPr/>
        </p:nvGrpSpPr>
        <p:grpSpPr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274" name="Google Shape;27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0"/>
            <p:cNvPicPr preferRelativeResize="0"/>
            <p:nvPr/>
          </p:nvPicPr>
          <p:blipFill rotWithShape="1">
            <a:blip r:embed="rId4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276" name="Google Shape;27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7" name="Google Shape;277;p10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№3</a:t>
            </a:r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722699" y="8528987"/>
            <a:ext cx="3512100" cy="2107200"/>
            <a:chOff x="6486" y="294382"/>
            <a:chExt cx="3512100" cy="2107200"/>
          </a:xfrm>
        </p:grpSpPr>
        <p:sp>
          <p:nvSpPr>
            <p:cNvPr id="279" name="Google Shape;279;p10"/>
            <p:cNvSpPr/>
            <p:nvPr/>
          </p:nvSpPr>
          <p:spPr>
            <a:xfrm>
              <a:off x="6486" y="294382"/>
              <a:ext cx="3512100" cy="210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6486" y="294382"/>
              <a:ext cx="3512100" cy="210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Arial"/>
                <a:buNone/>
              </a:pPr>
              <a:r>
                <a:rPr b="0" i="0" lang="ru-RU" sz="5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ИИ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/>
          <p:nvPr/>
        </p:nvSpPr>
        <p:spPr>
          <a:xfrm>
            <a:off x="730250" y="1386522"/>
            <a:ext cx="15341600" cy="1492871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137775">
            <a:spAutoFit/>
          </a:bodyPr>
          <a:lstStyle/>
          <a:p>
            <a:pPr indent="0" lvl="0" marL="12700" marR="5080" rtl="0" algn="l">
              <a:lnSpc>
                <a:spcPct val="104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ru-RU" sz="5900" u="none" cap="none" strike="noStrike">
                <a:solidFill>
                  <a:srgbClr val="8F00FF"/>
                </a:solidFill>
                <a:latin typeface="Trebuchet MS"/>
                <a:ea typeface="Trebuchet MS"/>
                <a:cs typeface="Trebuchet MS"/>
                <a:sym typeface="Trebuchet MS"/>
              </a:rPr>
              <a:t>РЫНОК ПРОЕКТА</a:t>
            </a:r>
            <a:endParaRPr b="0" i="0" sz="5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97163" y="2313543"/>
            <a:ext cx="1866900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Опишите рынок вашего проекта: его объем, темп роста и структуру</a:t>
            </a:r>
            <a:endParaRPr/>
          </a:p>
        </p:txBody>
      </p:sp>
      <p:pic>
        <p:nvPicPr>
          <p:cNvPr descr="Picture background" id="287" name="Google Shape;287;p12"/>
          <p:cNvPicPr preferRelativeResize="0"/>
          <p:nvPr/>
        </p:nvPicPr>
        <p:blipFill rotWithShape="1">
          <a:blip r:embed="rId3">
            <a:alphaModFix/>
          </a:blip>
          <a:srcRect b="7190" l="12837" r="11739" t="7437"/>
          <a:stretch/>
        </p:blipFill>
        <p:spPr>
          <a:xfrm>
            <a:off x="450850" y="2738945"/>
            <a:ext cx="7936696" cy="8021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8369164" y="3157049"/>
            <a:ext cx="11265600" cy="77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ru-RU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Сколько потенциальных компаний / клиентов сталкиваются с данной проблемой?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ТАМ  = 22 000 студентов в России изучают китайский язык * 2000 в месяц (цена самого дорого тарифа) = 44 000 000 рублей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 (10 % от TAM) = 4 400 000 рублей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 (3 % SAM) = 132 000 рублей</a:t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ДРАЙВЕРЫ РЫНКА:</a:t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Рост интереса к изучению китайского языка</a:t>
            </a:r>
            <a:endParaRPr b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</a:pPr>
            <a:r>
              <a:rPr b="0" i="0" lang="ru-RU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Рост числа пользователей приложений</a:t>
            </a:r>
            <a:endParaRPr b="0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12212290" y="254076"/>
            <a:ext cx="7576008" cy="1512168"/>
            <a:chOff x="11522297" y="254075"/>
            <a:chExt cx="8266001" cy="1772749"/>
          </a:xfrm>
        </p:grpSpPr>
        <p:pic>
          <p:nvPicPr>
            <p:cNvPr id="290" name="Google Shape;290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53515" y="272287"/>
              <a:ext cx="403478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2"/>
            <p:cNvPicPr preferRelativeResize="0"/>
            <p:nvPr/>
          </p:nvPicPr>
          <p:blipFill rotWithShape="1">
            <a:blip r:embed="rId5">
              <a:alphaModFix/>
            </a:blip>
            <a:srcRect b="10252" l="9035" r="9041" t="11708"/>
            <a:stretch/>
          </p:blipFill>
          <p:spPr>
            <a:xfrm>
              <a:off x="13300379" y="274923"/>
              <a:ext cx="2440303" cy="175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cture background" id="292" name="Google Shape;292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22297" y="254075"/>
              <a:ext cx="1770113" cy="1770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12"/>
          <p:cNvSpPr txBox="1"/>
          <p:nvPr/>
        </p:nvSpPr>
        <p:spPr>
          <a:xfrm>
            <a:off x="557944" y="197422"/>
            <a:ext cx="4309530" cy="6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Встреча с трекером №3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2026-03-22T01:15:02Z</dcterms:created>
  <dc:creator>Мария Дрепа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  <property fmtid="{D5CDD505-2E9C-101B-9397-08002B2CF9AE}" pid="6" name="ICV">
    <vt:lpwstr>0d46ccf62cf34b48acce32ad8376ab17</vt:lpwstr>
  </property>
</Properties>
</file>