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spreadsheetml.sheet" PartName="/ppt/embeddings/Microsoft_Excel_Sheet3.xlsx"/>
  <Override ContentType="application/vnd.openxmlformats-officedocument.spreadsheetml.sheet" PartName="/ppt/embeddings/Microsoft_Excel_Sheet4.xlsx"/>
  <Override ContentType="application/vnd.openxmlformats-officedocument.spreadsheetml.sheet" PartName="/ppt/embeddings/Microsoft_Excel_Sheet2.xlsx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12192000"/>
  <p:notesSz cx="6858000" cy="9144000"/>
  <p:embeddedFontLst>
    <p:embeddedFont>
      <p:font typeface="Poppins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gLheggW/eV2m7g6+w5r596NgMO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000936B-B21D-4F14-9BF9-6F187BE2357E}">
  <a:tblStyle styleId="{4000936B-B21D-4F14-9BF9-6F187BE2357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9B6AE37-79FF-4C1C-8339-0FC7FE56AA06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6E6E6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6E6E6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12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48" name="Google Shape;24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79" name="Google Shape;27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6.jpg"/><Relationship Id="rId6" Type="http://schemas.openxmlformats.org/officeDocument/2006/relationships/image" Target="../media/image9.jpg"/><Relationship Id="rId7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4.jpg"/><Relationship Id="rId5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3.png"/><Relationship Id="rId9" Type="http://schemas.openxmlformats.org/officeDocument/2006/relationships/package" Target="../embeddings/Microsoft_Excel_Sheet2.xlsx"/><Relationship Id="rId5" Type="http://schemas.openxmlformats.org/officeDocument/2006/relationships/package" Target="../embeddings/Microsoft_Excel_Sheet1.xlsx"/><Relationship Id="rId6" Type="http://schemas.openxmlformats.org/officeDocument/2006/relationships/package" Target="../embeddings/Microsoft_Excel_Sheet1.xlsx"/><Relationship Id="rId7" Type="http://schemas.openxmlformats.org/officeDocument/2006/relationships/image" Target="../media/image24.png"/><Relationship Id="rId8" Type="http://schemas.openxmlformats.org/officeDocument/2006/relationships/package" Target="../embeddings/Microsoft_Excel_Sheet2.xlsx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vmlDrawing" Target="../drawings/vmlDrawing2.vml"/><Relationship Id="rId4" Type="http://schemas.openxmlformats.org/officeDocument/2006/relationships/image" Target="../media/image3.png"/><Relationship Id="rId5" Type="http://schemas.openxmlformats.org/officeDocument/2006/relationships/package" Target="../embeddings/Microsoft_Excel_Sheet3.xlsx"/><Relationship Id="rId6" Type="http://schemas.openxmlformats.org/officeDocument/2006/relationships/package" Target="../embeddings/Microsoft_Excel_Sheet3.xlsx"/><Relationship Id="rId7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vmlDrawing" Target="../drawings/vmlDrawing3.vml"/><Relationship Id="rId4" Type="http://schemas.openxmlformats.org/officeDocument/2006/relationships/image" Target="../media/image3.png"/><Relationship Id="rId5" Type="http://schemas.openxmlformats.org/officeDocument/2006/relationships/package" Target="../embeddings/Microsoft_Excel_Sheet4.xlsx"/><Relationship Id="rId6" Type="http://schemas.openxmlformats.org/officeDocument/2006/relationships/package" Target="../embeddings/Microsoft_Excel_Sheet4.xlsx"/><Relationship Id="rId7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Автоматизированная водозаправочная колонка для заправки пассажирских вагонов питьевой водой</a:t>
            </a:r>
            <a:endParaRPr/>
          </a:p>
        </p:txBody>
      </p:sp>
      <p:sp>
        <p:nvSpPr>
          <p:cNvPr id="165" name="Google Shape;165;p1"/>
          <p:cNvSpPr/>
          <p:nvPr/>
        </p:nvSpPr>
        <p:spPr>
          <a:xfrm>
            <a:off x="8246012" y="2959100"/>
            <a:ext cx="3586014" cy="3114634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4">
              <a:alphaModFix/>
            </a:blip>
            <a:stretch>
              <a:fillRect b="0" l="-16705" r="-1670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2"/>
          <p:cNvSpPr txBox="1"/>
          <p:nvPr/>
        </p:nvSpPr>
        <p:spPr>
          <a:xfrm>
            <a:off x="656230" y="1757828"/>
            <a:ext cx="78648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заполнения баков водоснабжения пассажирских вагонов, большое количество питьевой воды проливается на пути.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Летом на междупутьях образуются лужи, а зимой - образуются ледяные наросты.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статистике за 2022 год использование питьевым водным ресурсом – 32 млн м3 из которых </a:t>
            </a:r>
            <a:b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6,2 млн м3 – пролив при заправке вагонов</a:t>
            </a:r>
            <a:b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(~600 млн руб).</a:t>
            </a:r>
            <a:endParaRPr/>
          </a:p>
        </p:txBody>
      </p:sp>
      <p:sp>
        <p:nvSpPr>
          <p:cNvPr id="174" name="Google Shape;174;p2"/>
          <p:cNvSpPr/>
          <p:nvPr/>
        </p:nvSpPr>
        <p:spPr>
          <a:xfrm>
            <a:off x="8636899" y="1979570"/>
            <a:ext cx="2898871" cy="2898859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1894" r="-2189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"/>
          <p:cNvSpPr txBox="1"/>
          <p:nvPr/>
        </p:nvSpPr>
        <p:spPr>
          <a:xfrm>
            <a:off x="1950106" y="3625720"/>
            <a:ext cx="542424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ОАО «РЖД» - Отчет об устойчивом развитии 2022 - Водные ресурсы.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ТЕКУЩЕЕ РЕШЕНИЕ</a:t>
            </a:r>
            <a:endParaRPr/>
          </a:p>
        </p:txBody>
      </p:sp>
      <p:cxnSp>
        <p:nvCxnSpPr>
          <p:cNvPr id="182" name="Google Shape;18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3" name="Google Shape;183;p3"/>
          <p:cNvSpPr/>
          <p:nvPr/>
        </p:nvSpPr>
        <p:spPr>
          <a:xfrm>
            <a:off x="1223945" y="1178928"/>
            <a:ext cx="173905" cy="191250"/>
          </a:xfrm>
          <a:custGeom>
            <a:rect b="b" l="l" r="r" t="t"/>
            <a:pathLst>
              <a:path extrusionOk="0" h="245728" w="192115">
                <a:moveTo>
                  <a:pt x="0" y="0"/>
                </a:moveTo>
                <a:lnTo>
                  <a:pt x="192115" y="0"/>
                </a:lnTo>
                <a:lnTo>
                  <a:pt x="192115" y="245728"/>
                </a:lnTo>
                <a:lnTo>
                  <a:pt x="0" y="245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3"/>
          <p:cNvSpPr/>
          <p:nvPr/>
        </p:nvSpPr>
        <p:spPr>
          <a:xfrm>
            <a:off x="990600" y="2063203"/>
            <a:ext cx="4884603" cy="3279389"/>
          </a:xfrm>
          <a:custGeom>
            <a:rect b="b" l="l" r="r" t="t"/>
            <a:pathLst>
              <a:path extrusionOk="0" h="6160597" w="7660800">
                <a:moveTo>
                  <a:pt x="0" y="0"/>
                </a:moveTo>
                <a:lnTo>
                  <a:pt x="7660800" y="0"/>
                </a:lnTo>
                <a:lnTo>
                  <a:pt x="7660800" y="6160596"/>
                </a:lnTo>
                <a:lnTo>
                  <a:pt x="0" y="6160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3"/>
          <p:cNvSpPr/>
          <p:nvPr/>
        </p:nvSpPr>
        <p:spPr>
          <a:xfrm>
            <a:off x="6902980" y="1958589"/>
            <a:ext cx="3930335" cy="3431722"/>
          </a:xfrm>
          <a:custGeom>
            <a:rect b="b" l="l" r="r" t="t"/>
            <a:pathLst>
              <a:path extrusionOk="0" h="5748307" w="5748307">
                <a:moveTo>
                  <a:pt x="0" y="0"/>
                </a:moveTo>
                <a:lnTo>
                  <a:pt x="5748307" y="0"/>
                </a:lnTo>
                <a:lnTo>
                  <a:pt x="5748307" y="5748306"/>
                </a:lnTo>
                <a:lnTo>
                  <a:pt x="0" y="5748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2061" r="-32061" t="0"/>
            </a:stretch>
          </a:blipFill>
          <a:ln>
            <a:noFill/>
          </a:ln>
        </p:spPr>
      </p:sp>
      <p:sp>
        <p:nvSpPr>
          <p:cNvPr id="186" name="Google Shape;186;p3"/>
          <p:cNvSpPr txBox="1"/>
          <p:nvPr/>
        </p:nvSpPr>
        <p:spPr>
          <a:xfrm>
            <a:off x="4281487" y="5906679"/>
            <a:ext cx="406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это работает сейчас?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ТЕКУЩЕЕ РЕШЕНИЕ</a:t>
            </a:r>
            <a:endParaRPr/>
          </a:p>
        </p:txBody>
      </p:sp>
      <p:cxnSp>
        <p:nvCxnSpPr>
          <p:cNvPr id="193" name="Google Shape;193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4" name="Google Shape;194;p4"/>
          <p:cNvSpPr/>
          <p:nvPr/>
        </p:nvSpPr>
        <p:spPr>
          <a:xfrm>
            <a:off x="1223945" y="1178928"/>
            <a:ext cx="173905" cy="191250"/>
          </a:xfrm>
          <a:custGeom>
            <a:rect b="b" l="l" r="r" t="t"/>
            <a:pathLst>
              <a:path extrusionOk="0" h="245728" w="192115">
                <a:moveTo>
                  <a:pt x="0" y="0"/>
                </a:moveTo>
                <a:lnTo>
                  <a:pt x="192115" y="0"/>
                </a:lnTo>
                <a:lnTo>
                  <a:pt x="192115" y="245728"/>
                </a:lnTo>
                <a:lnTo>
                  <a:pt x="0" y="245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95" name="Google Shape;19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4539" y="1592386"/>
            <a:ext cx="3374310" cy="449908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96" name="Google Shape;19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5174" y="1592385"/>
            <a:ext cx="3374309" cy="449907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97" name="Google Shape;197;p4"/>
          <p:cNvPicPr preferRelativeResize="0"/>
          <p:nvPr/>
        </p:nvPicPr>
        <p:blipFill rotWithShape="1">
          <a:blip r:embed="rId7">
            <a:alphaModFix/>
          </a:blip>
          <a:srcRect b="0" l="22984" r="0" t="21386"/>
          <a:stretch/>
        </p:blipFill>
        <p:spPr>
          <a:xfrm>
            <a:off x="8115808" y="1499057"/>
            <a:ext cx="3374309" cy="459240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204" name="Google Shape;204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5" name="Google Shape;205;p5"/>
          <p:cNvSpPr txBox="1"/>
          <p:nvPr/>
        </p:nvSpPr>
        <p:spPr>
          <a:xfrm>
            <a:off x="803275" y="1326337"/>
            <a:ext cx="11020425" cy="4300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Программная часть включает в себя следующие компоненты: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Комплект серверного и программного обеспечения (далее ПО);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Дополнительные утилиты для настройки и конфигурирования </a:t>
            </a:r>
            <a:b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оборудования;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Комплект средств разработки для обеспечения интеграции </a:t>
            </a:r>
            <a:b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системы с пассажирскими вагонами.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Техническая часть включает в себя:</a:t>
            </a:r>
            <a:endParaRPr b="1"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Шкаф управления с автоматикой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Электродвигатель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Двухходовой шаровой кран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Пульт ДУ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Уловитель воды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- Устройство смотки водозаправочного шлангаю</a:t>
            </a:r>
            <a:endParaRPr/>
          </a:p>
          <a:p>
            <a:pPr indent="0" lvl="0" marL="0" marR="0" rtl="0" algn="l">
              <a:lnSpc>
                <a:spcPct val="155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7161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2753709" y="563876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данном этапе технология проекта </a:t>
            </a:r>
            <a:b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находится на стадии TRL 7.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5"/>
          <p:cNvPicPr preferRelativeResize="0"/>
          <p:nvPr/>
        </p:nvPicPr>
        <p:blipFill rotWithShape="1">
          <a:blip r:embed="rId4">
            <a:alphaModFix/>
          </a:blip>
          <a:srcRect b="12500" l="0" r="0" t="12500"/>
          <a:stretch/>
        </p:blipFill>
        <p:spPr>
          <a:xfrm>
            <a:off x="8692375" y="1475601"/>
            <a:ext cx="2696350" cy="269635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5">
            <a:alphaModFix/>
          </a:blip>
          <a:srcRect b="17083" l="-479" r="478" t="7917"/>
          <a:stretch/>
        </p:blipFill>
        <p:spPr>
          <a:xfrm rot="308656">
            <a:off x="6845942" y="2724908"/>
            <a:ext cx="2822916" cy="282291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215" name="Google Shape;215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6" name="Google Shape;216;p6"/>
          <p:cNvSpPr/>
          <p:nvPr/>
        </p:nvSpPr>
        <p:spPr>
          <a:xfrm>
            <a:off x="6460925" y="4083825"/>
            <a:ext cx="5945260" cy="29225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7808862" y="1972908"/>
            <a:ext cx="2031899" cy="2031891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6705" r="-1670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6"/>
          <p:cNvSpPr/>
          <p:nvPr/>
        </p:nvSpPr>
        <p:spPr>
          <a:xfrm>
            <a:off x="2278401" y="1948296"/>
            <a:ext cx="2104738" cy="2104729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664" r="-16663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6"/>
          <p:cNvSpPr txBox="1"/>
          <p:nvPr/>
        </p:nvSpPr>
        <p:spPr>
          <a:xfrm>
            <a:off x="733224" y="4107440"/>
            <a:ext cx="5362776" cy="18190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Перерасход воды в следствии переливов.</a:t>
            </a:r>
            <a:endParaRPr/>
          </a:p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Повышенная опасность схождения вагонов с рельс из-за образующихся ледяных наростов.</a:t>
            </a:r>
            <a:endParaRPr/>
          </a:p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Повышенный травматизм.</a:t>
            </a:r>
            <a:endParaRPr/>
          </a:p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Задержка отправления поездов.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6460924" y="4053025"/>
            <a:ext cx="5362776" cy="29533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Эффективное использование природных ресурсов – воды (+20%)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Повышенный уровень безопасности в зимнее время.</a:t>
            </a:r>
            <a:endParaRPr/>
          </a:p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Отсутствие задержек отправления поездов.</a:t>
            </a:r>
            <a:endParaRPr/>
          </a:p>
          <a:p>
            <a:pPr indent="-342900" lvl="0" marL="34290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Снижение количества вредных выбросов в атмосферу от тепловозов (при уборке льда).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" name="Google Shape;221;p6"/>
          <p:cNvSpPr txBox="1"/>
          <p:nvPr/>
        </p:nvSpPr>
        <p:spPr>
          <a:xfrm>
            <a:off x="649382" y="1521136"/>
            <a:ext cx="5362776" cy="372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20588B"/>
                </a:solidFill>
                <a:latin typeface="Open Sans"/>
                <a:ea typeface="Open Sans"/>
                <a:cs typeface="Open Sans"/>
                <a:sym typeface="Open Sans"/>
              </a:rPr>
              <a:t>Стандартное решение</a:t>
            </a:r>
            <a:endParaRPr sz="2200">
              <a:solidFill>
                <a:srgbClr val="20588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6143424" y="1521137"/>
            <a:ext cx="5362776" cy="372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20588B"/>
                </a:solidFill>
                <a:latin typeface="Open Sans"/>
                <a:ea typeface="Open Sans"/>
                <a:cs typeface="Open Sans"/>
                <a:sym typeface="Open Sans"/>
              </a:rPr>
              <a:t>Предлагаемое решение</a:t>
            </a:r>
            <a:endParaRPr sz="2200">
              <a:solidFill>
                <a:srgbClr val="20588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29" name="Google Shape;229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0" name="Google Shape;230;p7"/>
          <p:cNvGraphicFramePr/>
          <p:nvPr/>
        </p:nvGraphicFramePr>
        <p:xfrm>
          <a:off x="1598611" y="1824037"/>
          <a:ext cx="3902097" cy="2847976"/>
        </p:xfrm>
        <a:graphic>
          <a:graphicData uri="http://schemas.openxmlformats.org/presentationml/2006/ole">
            <mc:AlternateContent>
              <mc:Choice Requires="v">
                <p:oleObj r:id="rId5" imgH="2847976" imgW="3902097" progId="Excel.Sheet.12" spid="_x0000_s1">
                  <p:embed/>
                </p:oleObj>
              </mc:Choice>
              <mc:Fallback>
                <p:oleObj r:id="rId6" imgH="2847976" imgW="3902097" progId="Excel.Sheet.12">
                  <p:embed/>
                  <p:pic>
                    <p:nvPicPr>
                      <p:cNvPr id="230" name="Google Shape;230;p7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598611" y="1824037"/>
                        <a:ext cx="3902097" cy="2847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1" name="Google Shape;231;p7"/>
          <p:cNvSpPr txBox="1"/>
          <p:nvPr/>
        </p:nvSpPr>
        <p:spPr>
          <a:xfrm>
            <a:off x="1485900" y="5416552"/>
            <a:ext cx="51616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Компания РЖД ставит цели на 2023 год: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снижение объемов использования воды на 1,3%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1485900" y="6076802"/>
            <a:ext cx="66548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 решение предполагает 15-18% (при покрытии всей страны)</a:t>
            </a:r>
            <a:endParaRPr/>
          </a:p>
        </p:txBody>
      </p:sp>
      <p:sp>
        <p:nvSpPr>
          <p:cNvPr id="233" name="Google Shape;233;p7"/>
          <p:cNvSpPr txBox="1"/>
          <p:nvPr/>
        </p:nvSpPr>
        <p:spPr>
          <a:xfrm>
            <a:off x="3478242" y="5199759"/>
            <a:ext cx="561942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ОАО «РЖД» - Отчет об устойчивом развитии 2022 – Планы на 2023 год.</a:t>
            </a:r>
            <a:endParaRPr/>
          </a:p>
        </p:txBody>
      </p:sp>
      <p:graphicFrame>
        <p:nvGraphicFramePr>
          <p:cNvPr id="234" name="Google Shape;234;p7"/>
          <p:cNvGraphicFramePr/>
          <p:nvPr/>
        </p:nvGraphicFramePr>
        <p:xfrm>
          <a:off x="5970587" y="1407843"/>
          <a:ext cx="4402137" cy="3542816"/>
        </p:xfrm>
        <a:graphic>
          <a:graphicData uri="http://schemas.openxmlformats.org/presentationml/2006/ole">
            <mc:AlternateContent>
              <mc:Choice Requires="v">
                <p:oleObj r:id="rId8" imgH="3542816" imgW="4402137" progId="Excel.Sheet.12" spid="_x0000_s2">
                  <p:embed/>
                </p:oleObj>
              </mc:Choice>
              <mc:Fallback>
                <p:oleObj r:id="rId9" imgH="3542816" imgW="4402137" progId="Excel.Sheet.12">
                  <p:embed/>
                  <p:pic>
                    <p:nvPicPr>
                      <p:cNvPr id="234" name="Google Shape;234;p7"/>
                      <p:cNvPicPr preferRelativeResize="0"/>
                      <p:nvPr/>
                    </p:nvPicPr>
                    <p:blipFill rotWithShape="1">
                      <a:blip r:embed="rId10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970587" y="1407843"/>
                        <a:ext cx="4402137" cy="35428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41" name="Google Shape;241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42" name="Google Shape;24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6960" y="1402428"/>
            <a:ext cx="3429000" cy="250279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43" name="Google Shape;24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04183" y="1409648"/>
            <a:ext cx="3250895" cy="499115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93900" y="4007643"/>
            <a:ext cx="4254500" cy="239315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51" name="Google Shape;251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52" name="Google Shape;252;p9"/>
          <p:cNvGrpSpPr/>
          <p:nvPr/>
        </p:nvGrpSpPr>
        <p:grpSpPr>
          <a:xfrm>
            <a:off x="2171222" y="1712917"/>
            <a:ext cx="9485292" cy="4109497"/>
            <a:chOff x="1180622" y="23817"/>
            <a:chExt cx="9485292" cy="4109497"/>
          </a:xfrm>
        </p:grpSpPr>
        <p:sp>
          <p:nvSpPr>
            <p:cNvPr id="253" name="Google Shape;253;p9"/>
            <p:cNvSpPr/>
            <p:nvPr/>
          </p:nvSpPr>
          <p:spPr>
            <a:xfrm rot="5400000">
              <a:off x="2011320" y="951855"/>
              <a:ext cx="1074196" cy="1799206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1180622" y="23817"/>
              <a:ext cx="1808314" cy="1265761"/>
            </a:xfrm>
            <a:prstGeom prst="roundRect">
              <a:avLst>
                <a:gd fmla="val 16670" name="adj"/>
              </a:avLst>
            </a:prstGeom>
            <a:solidFill>
              <a:srgbClr val="75707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9"/>
            <p:cNvSpPr txBox="1"/>
            <p:nvPr/>
          </p:nvSpPr>
          <p:spPr>
            <a:xfrm>
              <a:off x="1242422" y="85617"/>
              <a:ext cx="1684714" cy="1142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Поставщики</a:t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3100952" y="134654"/>
              <a:ext cx="5559596" cy="1023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9"/>
            <p:cNvSpPr txBox="1"/>
            <p:nvPr/>
          </p:nvSpPr>
          <p:spPr>
            <a:xfrm>
              <a:off x="3100952" y="134654"/>
              <a:ext cx="5559596" cy="1023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AutoNum type="arabicPeriod"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«АРКТИК ИНФОРМАЦИОННЫЕ ТЕХНОЛОГИИ»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AutoNum type="arabicPeriod"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ОВЕН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AutoNum type="arabicPeriod"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ГК ОПТОН ТЕХНО</a:t>
              </a: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 rot="5400000">
              <a:off x="4411138" y="2326525"/>
              <a:ext cx="1074196" cy="1842791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3635044" y="1445685"/>
              <a:ext cx="1808314" cy="1265761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 txBox="1"/>
            <p:nvPr/>
          </p:nvSpPr>
          <p:spPr>
            <a:xfrm>
              <a:off x="3696844" y="1507485"/>
              <a:ext cx="1684714" cy="1142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УралИннТех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5471214" y="1553708"/>
              <a:ext cx="2072275" cy="1023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9"/>
            <p:cNvSpPr txBox="1"/>
            <p:nvPr/>
          </p:nvSpPr>
          <p:spPr>
            <a:xfrm>
              <a:off x="5471214" y="1553708"/>
              <a:ext cx="2072275" cy="1023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Производство, сборка, поставка, монтаж.</a:t>
              </a:r>
              <a:endParaRPr/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6203949" y="2867553"/>
              <a:ext cx="1808314" cy="1265761"/>
            </a:xfrm>
            <a:prstGeom prst="roundRect">
              <a:avLst>
                <a:gd fmla="val 16670" name="adj"/>
              </a:avLst>
            </a:prstGeom>
            <a:solidFill>
              <a:srgbClr val="FF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9"/>
            <p:cNvSpPr txBox="1"/>
            <p:nvPr/>
          </p:nvSpPr>
          <p:spPr>
            <a:xfrm>
              <a:off x="6265749" y="2929353"/>
              <a:ext cx="1684714" cy="1142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РЖД</a:t>
              </a: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8072914" y="3031148"/>
              <a:ext cx="2593000" cy="1023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9"/>
            <p:cNvSpPr txBox="1"/>
            <p:nvPr/>
          </p:nvSpPr>
          <p:spPr>
            <a:xfrm>
              <a:off x="8072914" y="3031148"/>
              <a:ext cx="2593000" cy="1023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Экономический эффект + 20%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7" name="Google Shape;26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825" y="193675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00" y="7143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550" y="5238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825" y="193675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00" y="7143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550" y="5238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825" y="193675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00" y="7143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550" y="52388"/>
            <a:ext cx="12700" cy="1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</p:txBody>
      </p:sp>
      <p:cxnSp>
        <p:nvCxnSpPr>
          <p:cNvPr id="282" name="Google Shape;282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83" name="Google Shape;28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825" y="193675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00" y="7143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550" y="5238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825" y="193675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00" y="7143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550" y="5238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825" y="193675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00" y="71438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550" y="52388"/>
            <a:ext cx="12700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0"/>
          <p:cNvSpPr txBox="1"/>
          <p:nvPr/>
        </p:nvSpPr>
        <p:spPr>
          <a:xfrm>
            <a:off x="803275" y="1767006"/>
            <a:ext cx="9013825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Сумма экономии в год на 1 станции (Тюмень) 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(вода + снегоуборочные работы) – 11 437 670 руб.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Стоимость установки 67 колонок – 53 600 000 руб.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Срок окупаемости для компании – 4.7 года.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Нам для запуска этого проекта нужно 10 млн руб.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окупаемостью 18-24 месяца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99" name="Google Shape;299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300" name="Google Shape;300;p11"/>
          <p:cNvGrpSpPr/>
          <p:nvPr/>
        </p:nvGrpSpPr>
        <p:grpSpPr>
          <a:xfrm>
            <a:off x="1245334" y="1835656"/>
            <a:ext cx="9701330" cy="3792051"/>
            <a:chOff x="734" y="1103290"/>
            <a:chExt cx="9701330" cy="3792051"/>
          </a:xfrm>
        </p:grpSpPr>
        <p:sp>
          <p:nvSpPr>
            <p:cNvPr id="301" name="Google Shape;301;p11"/>
            <p:cNvSpPr/>
            <p:nvPr/>
          </p:nvSpPr>
          <p:spPr>
            <a:xfrm>
              <a:off x="734" y="1103290"/>
              <a:ext cx="3160042" cy="3792051"/>
            </a:xfrm>
            <a:prstGeom prst="roundRect">
              <a:avLst>
                <a:gd fmla="val 5000" name="adj"/>
              </a:avLst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1"/>
            <p:cNvSpPr txBox="1"/>
            <p:nvPr/>
          </p:nvSpPr>
          <p:spPr>
            <a:xfrm rot="-5400000">
              <a:off x="-1238002" y="2342027"/>
              <a:ext cx="3109482" cy="632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160000" wrap="square" tIns="123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ru-RU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2019-2023</a:t>
              </a: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632742" y="1103290"/>
              <a:ext cx="2354231" cy="3792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1"/>
            <p:cNvSpPr txBox="1"/>
            <p:nvPr/>
          </p:nvSpPr>
          <p:spPr>
            <a:xfrm>
              <a:off x="632742" y="1103290"/>
              <a:ext cx="2354231" cy="3792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48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Выполнен НИОКР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Open Sans"/>
                <a:buNone/>
              </a:pPr>
              <a:r>
                <a:rPr lang="ru-RU" sz="1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1. Разработан опытный образец (прототип).</a:t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Open Sans"/>
                <a:buNone/>
              </a:pPr>
              <a:r>
                <a:rPr lang="ru-RU" sz="1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2. Испытания проводятся с 2019 года на ЖД станции Тюмень.</a:t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Open Sans"/>
                <a:buNone/>
              </a:pPr>
              <a:r>
                <a:rPr lang="ru-RU" sz="1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3. Получены рекомендации к доработке (закрепленные письмами от руководства свердловской железной дороги).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Open Sans"/>
                <a:buNone/>
              </a:pPr>
              <a:r>
                <a:rPr lang="ru-RU" sz="1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4. Выполнены доработки.</a:t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Open Sans"/>
                <a:buNone/>
              </a:pPr>
              <a:r>
                <a:rPr lang="ru-RU" sz="1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5. Создана компания для реализации проекта.</a:t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Создана команда-компания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3271378" y="1103290"/>
              <a:ext cx="3160042" cy="3792051"/>
            </a:xfrm>
            <a:prstGeom prst="roundRect">
              <a:avLst>
                <a:gd fmla="val 5000" name="adj"/>
              </a:avLst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1"/>
            <p:cNvSpPr txBox="1"/>
            <p:nvPr/>
          </p:nvSpPr>
          <p:spPr>
            <a:xfrm rot="-5400000">
              <a:off x="2032641" y="2342027"/>
              <a:ext cx="3109482" cy="632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160000" wrap="square" tIns="123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ru-RU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2024-2025</a:t>
              </a:r>
              <a:endParaRPr/>
            </a:p>
          </p:txBody>
        </p:sp>
        <p:sp>
          <p:nvSpPr>
            <p:cNvPr id="307" name="Google Shape;307;p11"/>
            <p:cNvSpPr/>
            <p:nvPr/>
          </p:nvSpPr>
          <p:spPr>
            <a:xfrm rot="5400000">
              <a:off x="3008358" y="4119196"/>
              <a:ext cx="557641" cy="474006"/>
            </a:xfrm>
            <a:prstGeom prst="flowChartExtract">
              <a:avLst/>
            </a:prstGeom>
            <a:solidFill>
              <a:srgbClr val="FF0000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1"/>
            <p:cNvSpPr/>
            <p:nvPr/>
          </p:nvSpPr>
          <p:spPr>
            <a:xfrm>
              <a:off x="3903387" y="1103290"/>
              <a:ext cx="2354231" cy="3792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1"/>
            <p:cNvSpPr txBox="1"/>
            <p:nvPr/>
          </p:nvSpPr>
          <p:spPr>
            <a:xfrm>
              <a:off x="3903387" y="1103290"/>
              <a:ext cx="2354231" cy="3792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48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1. Договор о поставки будущей вещи.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2. Создание производственного помещения для Оснащение 20 колонками и расходометрами.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 Оснащение 20 колонками и расходометрами.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4. Сбор статистики и фиксация экономического эффекта.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5. Создание производственной карты для будущего производства.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6. Подписание договора на экипирование еще 47 колонками станции Тюмень.</a:t>
              </a: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6542022" y="1103290"/>
              <a:ext cx="3160042" cy="3792051"/>
            </a:xfrm>
            <a:prstGeom prst="roundRect">
              <a:avLst>
                <a:gd fmla="val 5000" name="adj"/>
              </a:avLst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1"/>
            <p:cNvSpPr txBox="1"/>
            <p:nvPr/>
          </p:nvSpPr>
          <p:spPr>
            <a:xfrm rot="-5400000">
              <a:off x="5303286" y="2342027"/>
              <a:ext cx="3109482" cy="632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160000" wrap="square" tIns="123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ru-RU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2025-2028</a:t>
              </a:r>
              <a:endParaRPr/>
            </a:p>
          </p:txBody>
        </p:sp>
        <p:sp>
          <p:nvSpPr>
            <p:cNvPr id="312" name="Google Shape;312;p11"/>
            <p:cNvSpPr/>
            <p:nvPr/>
          </p:nvSpPr>
          <p:spPr>
            <a:xfrm rot="5400000">
              <a:off x="6279002" y="4119196"/>
              <a:ext cx="557641" cy="474006"/>
            </a:xfrm>
            <a:prstGeom prst="flowChartExtract">
              <a:avLst/>
            </a:prstGeom>
            <a:solidFill>
              <a:schemeClr val="lt1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7174031" y="1103290"/>
              <a:ext cx="2354231" cy="3792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1"/>
            <p:cNvSpPr txBox="1"/>
            <p:nvPr/>
          </p:nvSpPr>
          <p:spPr>
            <a:xfrm>
              <a:off x="7174031" y="1103290"/>
              <a:ext cx="2354231" cy="3792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48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1. Создание автоматизированного производства/цеха.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2. Создание 47 колонок.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 Установка 47 колонок.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4. Получение оплаты</a:t>
              </a:r>
              <a:endParaRPr/>
            </a:p>
          </p:txBody>
        </p:sp>
      </p:grpSp>
      <p:sp>
        <p:nvSpPr>
          <p:cNvPr id="315" name="Google Shape;315;p11"/>
          <p:cNvSpPr txBox="1"/>
          <p:nvPr/>
        </p:nvSpPr>
        <p:spPr>
          <a:xfrm>
            <a:off x="3530600" y="5756302"/>
            <a:ext cx="18990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Мы сейчас здесь.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СТРАТЕГИЯ ЭКОЛОГИИ</a:t>
            </a:r>
            <a:endParaRPr/>
          </a:p>
        </p:txBody>
      </p:sp>
      <p:cxnSp>
        <p:nvCxnSpPr>
          <p:cNvPr id="322" name="Google Shape;322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23" name="Google Shape;323;p12"/>
          <p:cNvSpPr/>
          <p:nvPr/>
        </p:nvSpPr>
        <p:spPr>
          <a:xfrm>
            <a:off x="5727700" y="1913164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2"/>
          <p:cNvSpPr txBox="1"/>
          <p:nvPr/>
        </p:nvSpPr>
        <p:spPr>
          <a:xfrm>
            <a:off x="990600" y="2111829"/>
            <a:ext cx="8958262" cy="2025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22860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Соответствие экологической стратегии компании </a:t>
            </a:r>
            <a:b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ОАО РЖД до 2035 года: </a:t>
            </a:r>
            <a:endParaRPr/>
          </a:p>
          <a:p>
            <a:pPr indent="-342900" lvl="0" marL="34290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Эффективное использование природных ресурсов (ЦУР 6)</a:t>
            </a:r>
            <a:endParaRPr/>
          </a:p>
          <a:p>
            <a:pPr indent="-342900" lvl="0" marL="34290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Снижение вредных выбросов в атмосферу (ЦУР 11) 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Повышения безопасности (ЦУР 11)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4"/>
          <p:cNvSpPr txBox="1"/>
          <p:nvPr/>
        </p:nvSpPr>
        <p:spPr>
          <a:xfrm>
            <a:off x="746374" y="1592907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cxnSp>
        <p:nvCxnSpPr>
          <p:cNvPr id="338" name="Google Shape;338;p1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39" name="Google Shape;339;p15"/>
          <p:cNvSpPr/>
          <p:nvPr/>
        </p:nvSpPr>
        <p:spPr>
          <a:xfrm>
            <a:off x="5727700" y="1913164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72531" y="1557337"/>
            <a:ext cx="6554302" cy="390048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5"/>
          <p:cNvSpPr txBox="1"/>
          <p:nvPr/>
        </p:nvSpPr>
        <p:spPr>
          <a:xfrm>
            <a:off x="1834356" y="5531996"/>
            <a:ext cx="8958262" cy="880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Публикация в газете «Гудок»</a:t>
            </a:r>
            <a:br>
              <a:rPr lang="ru-RU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ИЗДАТЕЛЬСКИЙ ДОМ «ГУДОК» | 22 СЕНТЯБРЯ 2023 ГОДА ПЯТНИЦА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cxnSp>
        <p:nvCxnSpPr>
          <p:cNvPr id="348" name="Google Shape;348;p1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49" name="Google Shape;349;p16"/>
          <p:cNvSpPr/>
          <p:nvPr/>
        </p:nvSpPr>
        <p:spPr>
          <a:xfrm>
            <a:off x="5727700" y="1913164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50" name="Google Shape;350;p16"/>
          <p:cNvGraphicFramePr/>
          <p:nvPr/>
        </p:nvGraphicFramePr>
        <p:xfrm>
          <a:off x="1436687" y="1481138"/>
          <a:ext cx="9118600" cy="4813300"/>
        </p:xfrm>
        <a:graphic>
          <a:graphicData uri="http://schemas.openxmlformats.org/presentationml/2006/ole">
            <mc:AlternateContent>
              <mc:Choice Requires="v">
                <p:oleObj r:id="rId5" imgH="4813300" imgW="9118600" progId="Excel.Sheet.12" spid="_x0000_s1">
                  <p:embed/>
                </p:oleObj>
              </mc:Choice>
              <mc:Fallback>
                <p:oleObj r:id="rId6" imgH="4813300" imgW="9118600" progId="Excel.Sheet.12">
                  <p:embed/>
                  <p:pic>
                    <p:nvPicPr>
                      <p:cNvPr id="350" name="Google Shape;350;p16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436687" y="1481138"/>
                        <a:ext cx="9118600" cy="481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cxnSp>
        <p:nvCxnSpPr>
          <p:cNvPr id="357" name="Google Shape;357;p1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58" name="Google Shape;358;p17"/>
          <p:cNvSpPr/>
          <p:nvPr/>
        </p:nvSpPr>
        <p:spPr>
          <a:xfrm>
            <a:off x="5727700" y="1913164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59" name="Google Shape;359;p17"/>
          <p:cNvGraphicFramePr/>
          <p:nvPr/>
        </p:nvGraphicFramePr>
        <p:xfrm>
          <a:off x="1635171" y="1649413"/>
          <a:ext cx="8533664" cy="4394200"/>
        </p:xfrm>
        <a:graphic>
          <a:graphicData uri="http://schemas.openxmlformats.org/presentationml/2006/ole">
            <mc:AlternateContent>
              <mc:Choice Requires="v">
                <p:oleObj r:id="rId5" imgH="4394200" imgW="8533664" progId="Excel.Sheet.12" spid="_x0000_s1">
                  <p:embed/>
                </p:oleObj>
              </mc:Choice>
              <mc:Fallback>
                <p:oleObj r:id="rId6" imgH="4394200" imgW="8533664" progId="Excel.Sheet.12">
                  <p:embed/>
                  <p:pic>
                    <p:nvPicPr>
                      <p:cNvPr id="359" name="Google Shape;359;p17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635171" y="1649413"/>
                        <a:ext cx="8533664" cy="439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cxnSp>
        <p:nvCxnSpPr>
          <p:cNvPr id="366" name="Google Shape;366;p1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67" name="Google Shape;367;p18"/>
          <p:cNvSpPr/>
          <p:nvPr/>
        </p:nvSpPr>
        <p:spPr>
          <a:xfrm>
            <a:off x="5727700" y="1913164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68" name="Google Shape;368;p18"/>
          <p:cNvGraphicFramePr/>
          <p:nvPr/>
        </p:nvGraphicFramePr>
        <p:xfrm>
          <a:off x="585788" y="21091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{4000936B-B21D-4F14-9BF9-6F187BE2357E}</a:tableStyleId>
              </a:tblPr>
              <a:tblGrid>
                <a:gridCol w="1529175"/>
                <a:gridCol w="1452150"/>
                <a:gridCol w="717825"/>
                <a:gridCol w="1463150"/>
                <a:gridCol w="1749175"/>
                <a:gridCol w="717825"/>
                <a:gridCol w="717825"/>
                <a:gridCol w="1584175"/>
                <a:gridCol w="1089125"/>
              </a:tblGrid>
              <a:tr h="202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Гипотеза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Гипотеза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УТП №1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7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Сохранение 90% воды от проливов.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Сохранение 90% воды от проливов.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одной колонки без намотчика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600 000,00 ₽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7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67 колонок без намотчика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40 200 000,00 ₽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5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Экономия воды в мес, м3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567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Сохранение стоимости работы тепловоза при отсутсвтии льда (минимально в 2 раза) за 5 мес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10 800 000,00 ₽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Окупаемость, лет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3,514701588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14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Стоимсть за воду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25 089,75 ₽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УТП №2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за стоки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28 049,49 ₽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+ его поломки, сервис, обсулживание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одной колонки c намотчиком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800 000,00 ₽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7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 экономия с воды в месяц, руб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53 139,24 ₽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67 колонок с намотчиком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53 600 000,00 ₽</a:t>
                      </a:r>
                      <a:endParaRPr/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4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Экономия в год, руб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637 670,88 ₽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Сумма экономии в год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11 437 670,88 ₽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875" marB="0" marR="7875" marL="78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Окупаемость, лет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4,686268783</a:t>
                      </a:r>
                      <a:endParaRPr/>
                    </a:p>
                  </a:txBody>
                  <a:tcPr marT="7875" marB="0" marR="7875" marL="78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cxnSp>
        <p:nvCxnSpPr>
          <p:cNvPr id="375" name="Google Shape;375;p1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76" name="Google Shape;376;p19"/>
          <p:cNvSpPr/>
          <p:nvPr/>
        </p:nvSpPr>
        <p:spPr>
          <a:xfrm>
            <a:off x="5727700" y="1913164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7" name="Google Shape;377;p19"/>
          <p:cNvGraphicFramePr/>
          <p:nvPr/>
        </p:nvGraphicFramePr>
        <p:xfrm>
          <a:off x="940500" y="11947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{A9B6AE37-79FF-4C1C-8339-0FC7FE56AA06}</a:tableStyleId>
              </a:tblPr>
              <a:tblGrid>
                <a:gridCol w="1672050"/>
                <a:gridCol w="2523050"/>
                <a:gridCol w="856800"/>
                <a:gridCol w="2091350"/>
                <a:gridCol w="1570600"/>
                <a:gridCol w="1547050"/>
              </a:tblGrid>
              <a:tr h="1835375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Ключевые партнеры</a:t>
                      </a:r>
                      <a:endParaRPr b="1" sz="1200" u="none" cap="none" strike="noStrike"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200" u="none" cap="none" strike="noStrike"/>
                        <a:t> ОАО «РЖД»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200" u="none" cap="none" strike="noStrike"/>
                        <a:t>Инжиниринговая компания «АРКТИК ИНФОРМАЦИОННЫЕ ТЕХНОЛОГИИ»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200" u="none" cap="none" strike="noStrike"/>
                        <a:t>ОВЕН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200" u="none" cap="none" strike="noStrike"/>
                        <a:t>ГК ОПТОН ТЕХНО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200" u="none" cap="none" strike="noStrike"/>
                        <a:t>Компания обслуживания колонок.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00"/>
                          </a:highlight>
                        </a:rPr>
                        <a:t> 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Ключевые активности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FF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1.Создание производственной базы.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2.Закупка нужных комплектующих.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3. Производство шлангонамотчика.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4. Сборка колонки.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5. Транспортировка и монтаж колонки.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6. Обслуживание колонки.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Ценностные предложения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00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1397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С помощью этого решения Холдинг ОАО РЖД решит такие проблемы как: эффективное использование природных ресурсов (воды), экономия денежных средств (около 12 млн руб в год с одной станции), уменьшение вредных выбросов в атмосферу (за счет меньшего использования тепловоза на дизельном топливе) и повышение безопасности работников в зимнее время года на железнодорожных станциях.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Отношения с клиентами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FF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1.Обратная связь от руководства станций.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2.Обратная связь от работников станций.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Сегменты потребителей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FF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 Руководство РЖД получают экономический эффект.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2.Работники жд станций.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00"/>
                          </a:highlight>
                        </a:rPr>
                        <a:t> 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</a:tr>
              <a:tr h="20399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Ключевые ресурсы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FF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2286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1.Опыт работы и общение с сотрудниками РЖД – знания изнутри.</a:t>
                      </a:r>
                      <a:endParaRPr/>
                    </a:p>
                    <a:p>
                      <a:pPr indent="2286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 Простое устройство, легкий ремонт.</a:t>
                      </a:r>
                      <a:endParaRPr/>
                    </a:p>
                    <a:p>
                      <a:pPr indent="2286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3. Универсальность ко всем регионам.</a:t>
                      </a:r>
                      <a:endParaRPr/>
                    </a:p>
                    <a:p>
                      <a:pPr indent="2286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4. Соответствие экологической стратегии компании.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Каналы поставки сбыта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FF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1.Договор о поставке будущей вещи.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2.Контрактное производство.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vMerge="1"/>
              </a:tr>
              <a:tr h="1630850">
                <a:tc gridSpan="3">
                  <a:txBody>
                    <a:bodyPr/>
                    <a:lstStyle/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highlight>
                            <a:srgbClr val="FFFFFF"/>
                          </a:highlight>
                        </a:rPr>
                        <a:t>Структура издержек</a:t>
                      </a:r>
                      <a:endParaRPr b="1"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FF"/>
                          </a:highlight>
                        </a:rPr>
                        <a:t> </a:t>
                      </a:r>
                      <a:endParaRPr sz="1200" u="none" cap="none" strike="noStrike"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 Создание и поддержание работоспособности производства.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 Заработная плата сотрудникам.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3. Логистика и монтаж устройств.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4. Закупки и сбор устройств.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5. Постпродажное обслуживание.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highlight>
                            <a:srgbClr val="FFFF00"/>
                          </a:highlight>
                        </a:rPr>
                        <a:t> 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/>
                        <a:t>Источники доходов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1. Продажа устройств.</a:t>
                      </a:r>
                      <a:endParaRPr/>
                    </a:p>
                    <a:p>
                      <a:pPr indent="45720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2. Обслуживание устройств.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" marB="4050" marR="4050" marL="4050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