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  <p:sldMasterId id="214748367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</p:sldIdLst>
  <p:sldSz cy="5670550" cx="10080625"/>
  <p:notesSz cx="7559675" cy="10691800"/>
  <p:embeddedFontLst>
    <p:embeddedFont>
      <p:font typeface="Poppi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86">
          <p15:clr>
            <a:srgbClr val="000000"/>
          </p15:clr>
        </p15:guide>
        <p15:guide id="2" pos="3175">
          <p15:clr>
            <a:srgbClr val="000000"/>
          </p15:clr>
        </p15:guide>
      </p15:sldGuideLst>
    </p:ext>
    <p:ext uri="GoogleSlidesCustomDataVersion2">
      <go:slidesCustomData xmlns:go="http://customooxmlschemas.google.com/" r:id="rId32" roundtripDataSignature="AMtx7mhBmDzh+k8C6nwRG7TKEMA4rFay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A4DE851-AE7B-472D-B55E-A7DE9F6FCEB1}">
  <a:tblStyle styleId="{1A4DE851-AE7B-472D-B55E-A7DE9F6FCEB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C5779960-3915-4C34-AC54-CBA40C91DF05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5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5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  <a:tblStyle styleId="{76C047A6-EA46-4D13-AD4C-BAC65E1ADBBB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F1F5"/>
          </a:solidFill>
        </a:fill>
      </a:tcStyle>
    </a:wholeTbl>
    <a:band1H>
      <a:tcTxStyle b="off" i="off"/>
      <a:tcStyle>
        <a:fill>
          <a:solidFill>
            <a:srgbClr val="CEE2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EE2EA"/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8F1F5"/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fill>
          <a:solidFill>
            <a:srgbClr val="E8F1F5"/>
          </a:solidFill>
        </a:fill>
      </a:tcStyle>
    </a:firstRow>
    <a:neCell>
      <a:tcTxStyle b="off" i="off"/>
    </a:neCell>
    <a:nwCell>
      <a:tcTxStyle b="off" i="off"/>
    </a:nwCell>
  </a:tblStyle>
  <a:tblStyle styleId="{FEE7B047-0655-45EB-855A-B06F66B8AD1B}" styleName="Table_3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03B3DFB4-BE45-458A-B387-C414A543EE04}" styleName="Table_4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86" orient="horz"/>
        <p:guide pos="31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Poppins-regular.fntdata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Poppins-bold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32" Type="http://customschemas.google.com/relationships/presentationmetadata" Target="meta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ru-RU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2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3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4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5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6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7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p9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0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10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9" name="Google Shape;289;p1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11:notes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p12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p13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5" name="Google Shape;335;p14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p15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8" name="Google Shape;348;p16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7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p17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p18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4" name="Google Shape;374;p19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1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0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5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6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6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6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3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3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2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3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3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4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44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4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5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5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6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6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6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6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7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47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7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7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7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7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9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50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51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51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2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5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53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3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4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54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54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5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5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55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6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6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7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57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57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57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58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58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58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58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58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58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2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22"/>
          <p:cNvSpPr txBox="1"/>
          <p:nvPr>
            <p:ph idx="1"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22"/>
          <p:cNvSpPr txBox="1"/>
          <p:nvPr>
            <p:ph idx="2"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22"/>
          <p:cNvSpPr txBox="1"/>
          <p:nvPr>
            <p:ph idx="3"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0.png"/><Relationship Id="rId5" Type="http://schemas.openxmlformats.org/officeDocument/2006/relationships/image" Target="../media/image3.jp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10.png"/><Relationship Id="rId5" Type="http://schemas.openxmlformats.org/officeDocument/2006/relationships/image" Target="../media/image8.jpg"/><Relationship Id="rId6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/>
          <p:nvPr/>
        </p:nvSpPr>
        <p:spPr>
          <a:xfrm>
            <a:off x="287784" y="2259211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-RU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Карта ликвидности для транспортных компаний.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2881061" y="4403181"/>
            <a:ext cx="7056300" cy="14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1752625" y="3728975"/>
            <a:ext cx="5706900" cy="8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Институт Нефти и Газа имени М.С.Гуцериева.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факультет нефтегазовое дело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группа ОБ-21.03.01.01-11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Акчурина А</a:t>
            </a:r>
            <a:r>
              <a:rPr lang="ru-RU"/>
              <a:t>.Е.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Екимова О</a:t>
            </a:r>
            <a:r>
              <a:rPr lang="ru-RU"/>
              <a:t>.А.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Ислибаева А</a:t>
            </a:r>
            <a:r>
              <a:rPr lang="ru-RU"/>
              <a:t>.А.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 txBox="1"/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789068" y="3309923"/>
            <a:ext cx="2883092" cy="1685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Алсу Ислибаева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Владеет навыками финансового расчета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Менеджер, дизайнер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4115358" y="3309921"/>
            <a:ext cx="2883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82232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Анна Акчурина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2232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Организаторские способности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106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1" lang="ru-RU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Лидер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0666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"/>
          <p:cNvSpPr txBox="1"/>
          <p:nvPr/>
        </p:nvSpPr>
        <p:spPr>
          <a:xfrm>
            <a:off x="6998444" y="3254793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Ольга  Екимова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целевой аудитории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Заместитель руководителя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"/>
          <p:cNvPicPr preferRelativeResize="0"/>
          <p:nvPr/>
        </p:nvPicPr>
        <p:blipFill rotWithShape="1">
          <a:blip r:embed="rId4">
            <a:alphaModFix/>
          </a:blip>
          <a:srcRect b="28444" l="0" r="-415" t="0"/>
          <a:stretch/>
        </p:blipFill>
        <p:spPr>
          <a:xfrm>
            <a:off x="6902481" y="980200"/>
            <a:ext cx="1800469" cy="227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"/>
          <p:cNvPicPr preferRelativeResize="0"/>
          <p:nvPr/>
        </p:nvPicPr>
        <p:blipFill rotWithShape="1">
          <a:blip r:embed="rId5">
            <a:alphaModFix/>
          </a:blip>
          <a:srcRect b="16101" l="15424" r="3228" t="10879"/>
          <a:stretch/>
        </p:blipFill>
        <p:spPr>
          <a:xfrm>
            <a:off x="4281189" y="976809"/>
            <a:ext cx="1697258" cy="2333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6">
            <a:alphaModFix/>
          </a:blip>
          <a:srcRect b="0" l="12976" r="20077" t="0"/>
          <a:stretch/>
        </p:blipFill>
        <p:spPr>
          <a:xfrm>
            <a:off x="1080000" y="1035325"/>
            <a:ext cx="2035866" cy="227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"/>
          <p:cNvSpPr txBox="1"/>
          <p:nvPr>
            <p:ph type="title"/>
          </p:nvPr>
        </p:nvSpPr>
        <p:spPr>
          <a:xfrm>
            <a:off x="155488" y="816007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4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  <p:sp>
        <p:nvSpPr>
          <p:cNvPr id="188" name="Google Shape;188;p3"/>
          <p:cNvSpPr txBox="1"/>
          <p:nvPr/>
        </p:nvSpPr>
        <p:spPr>
          <a:xfrm>
            <a:off x="243358" y="3684196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проблемы: снижение финансовой нагрузки для транспортных и логистических компаний закупающих топливо в большом объеме за счет автоматизации дистрибуции топлива.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3"/>
          <p:cNvGrpSpPr/>
          <p:nvPr/>
        </p:nvGrpSpPr>
        <p:grpSpPr>
          <a:xfrm>
            <a:off x="71760" y="1367054"/>
            <a:ext cx="9649071" cy="1665490"/>
            <a:chOff x="0" y="814"/>
            <a:chExt cx="9649071" cy="1665490"/>
          </a:xfrm>
        </p:grpSpPr>
        <p:sp>
          <p:nvSpPr>
            <p:cNvPr id="191" name="Google Shape;191;p3"/>
            <p:cNvSpPr/>
            <p:nvPr/>
          </p:nvSpPr>
          <p:spPr>
            <a:xfrm rot="5400000">
              <a:off x="5895172" y="-2254143"/>
              <a:ext cx="1332392" cy="617540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4D4E2"/>
            </a:solidFill>
            <a:ln cap="flat" cmpd="sng" w="25400">
              <a:solidFill>
                <a:srgbClr val="A4D4E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 txBox="1"/>
            <p:nvPr/>
          </p:nvSpPr>
          <p:spPr>
            <a:xfrm>
              <a:off x="3473665" y="232406"/>
              <a:ext cx="6110364" cy="1202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Проблема: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1) хранение топлива-дорого. Избавляем от излишек топлива, топлива не накапливается (поставщик)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2) Поддержание роста цены</a:t>
              </a:r>
              <a:endPara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3) Низкая цена для маленьких компаний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0" y="814"/>
              <a:ext cx="3473665" cy="1665490"/>
            </a:xfrm>
            <a:prstGeom prst="roundRect">
              <a:avLst>
                <a:gd fmla="val 16667" name="adj"/>
              </a:avLst>
            </a:prstGeom>
            <a:solidFill>
              <a:srgbClr val="008C9D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"/>
            <p:cNvSpPr txBox="1"/>
            <p:nvPr/>
          </p:nvSpPr>
          <p:spPr>
            <a:xfrm>
              <a:off x="81303" y="82117"/>
              <a:ext cx="3311059" cy="15028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152400" spcFirstLastPara="1" rIns="1524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0" i="0" lang="ru-RU" sz="4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Кто-то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5" name="Google Shape;195;p3"/>
          <p:cNvPicPr preferRelativeResize="0"/>
          <p:nvPr/>
        </p:nvPicPr>
        <p:blipFill rotWithShape="1">
          <a:blip r:embed="rId4">
            <a:alphaModFix/>
          </a:blip>
          <a:srcRect b="51829" l="5933" r="86887" t="44339"/>
          <a:stretch/>
        </p:blipFill>
        <p:spPr>
          <a:xfrm>
            <a:off x="751362" y="1576312"/>
            <a:ext cx="1937683" cy="124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"/>
          <p:cNvSpPr txBox="1"/>
          <p:nvPr/>
        </p:nvSpPr>
        <p:spPr>
          <a:xfrm>
            <a:off x="318395" y="1734979"/>
            <a:ext cx="39999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Транспортные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компании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"/>
          <p:cNvSpPr txBox="1"/>
          <p:nvPr/>
        </p:nvSpPr>
        <p:spPr>
          <a:xfrm>
            <a:off x="3040312" y="2625725"/>
            <a:ext cx="4000000" cy="51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4"/>
          <p:cNvSpPr txBox="1"/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204" name="Google Shape;204;p4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  <a:noFill/>
          <a:ln>
            <a:noFill/>
          </a:ln>
        </p:spPr>
        <p:txBody>
          <a:bodyPr anchorCtr="0" anchor="t" bIns="100775" lIns="100775" spcFirstLastPara="1" rIns="100775" wrap="square" tIns="10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Проект заключается в  создании бизнеса который будет связующим звеном между транспортными компаниями и  организацией, предоставляющей нефтепродукты.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Есть бизнес идея, разрабатывается бизнес план оказания услуги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64"/>
              </a:spcBef>
              <a:spcAft>
                <a:spcPts val="1764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/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10" name="Google Shape;210;p5"/>
          <p:cNvGraphicFramePr/>
          <p:nvPr/>
        </p:nvGraphicFramePr>
        <p:xfrm>
          <a:off x="359792" y="146712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{1A4DE851-AE7B-472D-B55E-A7DE9F6FCEB1}</a:tableStyleId>
              </a:tblPr>
              <a:tblGrid>
                <a:gridCol w="2736050"/>
                <a:gridCol w="3250150"/>
                <a:gridCol w="3230800"/>
              </a:tblGrid>
              <a:tr h="360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Роль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hMerge="1"/>
              </a:tr>
              <a:tr h="708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Инновационность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                Регион</a:t>
                      </a:r>
                      <a:endParaRPr sz="1800" u="none" cap="none" strike="noStrike"/>
                    </a:p>
                    <a:p>
                      <a:pPr indent="-1714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  <a:tr h="98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Рынок НТИ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ru-RU" sz="1800" u="none" cap="none" strike="noStrike"/>
                        <a:t>               </a:t>
                      </a: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r>
                        <a:rPr lang="ru-RU" sz="1800"/>
                        <a:t>    </a:t>
                      </a:r>
                      <a:endParaRPr sz="18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ru-RU" sz="1800"/>
                        <a:t>               EduNet</a:t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rgbClr val="CC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CC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A4D4E2">
                        <a:alpha val="40392"/>
                      </a:srgbClr>
                    </a:solidFill>
                  </a:tcPr>
                </a:tc>
              </a:tr>
              <a:tr h="73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Сквозные технологии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               Новые производственные технологии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6"/>
          <p:cNvSpPr txBox="1"/>
          <p:nvPr/>
        </p:nvSpPr>
        <p:spPr>
          <a:xfrm>
            <a:off x="662891" y="1079999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p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"/>
          <p:cNvSpPr txBox="1"/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Метод Марка Шеррингтона 5 W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-4862" y="2421008"/>
            <a:ext cx="955524" cy="35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1080000" y="117909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{C5779960-3915-4C34-AC54-CBA40C91DF05}</a:tableStyleId>
              </a:tblPr>
              <a:tblGrid>
                <a:gridCol w="1404700"/>
                <a:gridCol w="6155750"/>
              </a:tblGrid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What?</a:t>
                      </a:r>
                      <a:endParaRPr b="0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Карты ликвидности для снижения себестоимости нефтепродуктов для транспортных компаний</a:t>
                      </a:r>
                      <a:endParaRPr b="0" sz="1800" u="none" cap="none" strike="noStrike"/>
                    </a:p>
                  </a:txBody>
                  <a:tcPr marT="45725" marB="45725" marR="91450" marL="91450"/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Who?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 насел</a:t>
                      </a:r>
                      <a:r>
                        <a:rPr lang="ru-RU" sz="1800"/>
                        <a:t>е</a:t>
                      </a:r>
                      <a:r>
                        <a:rPr lang="ru-RU" sz="1800" u="none" cap="none" strike="noStrike"/>
                        <a:t>нным пунктам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 объемам перевозок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Дальность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Why?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Снижение стоимости закупки нефтепродуктов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When?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В течение всего года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Where?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На  заправках,  точечный контакт на рекламных баннерах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662891" y="1079999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7"/>
          <p:cNvSpPr txBox="1"/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-4862" y="2421008"/>
            <a:ext cx="955524" cy="35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2" name="Google Shape;232;p7"/>
          <p:cNvGraphicFramePr/>
          <p:nvPr/>
        </p:nvGraphicFramePr>
        <p:xfrm>
          <a:off x="884054" y="118937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{76C047A6-EA46-4D13-AD4C-BAC65E1ADBBB}</a:tableStyleId>
              </a:tblPr>
              <a:tblGrid>
                <a:gridCol w="3886125"/>
                <a:gridCol w="4075050"/>
              </a:tblGrid>
              <a:tr h="2152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По населенным пунктам</a:t>
                      </a:r>
                      <a:endParaRPr b="0"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Предприятия: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Артык, Балезино, Воткинск, Глазов, Завьялово, Игра, Ижевск, Каменное, Кез, Малая Пурга, Можга, Октябрьский, Пирогово, Сарапул, Сигаево, Ува, Шаркан, Якшур-Бодья</a:t>
                      </a:r>
                      <a:endParaRPr b="0"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8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 объемам перевозок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Крупные предприятия (10 т-100 т), 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средние предприятия предприятия (100 кг-10 т), 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Малые предприятия (&gt; 100кг 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8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 дальности перевозок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Внутри города, по Республике, по России 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8"/>
          <p:cNvSpPr txBox="1"/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54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Потенциальный объем рынка</a:t>
            </a:r>
            <a:endParaRPr sz="1400"/>
          </a:p>
        </p:txBody>
      </p:sp>
      <p:grpSp>
        <p:nvGrpSpPr>
          <p:cNvPr id="239" name="Google Shape;239;p8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40" name="Google Shape;240;p8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8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-RU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274"/>
              </a:srgbClr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8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-RU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8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-RU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8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-RU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8" name="Google Shape;248;p8"/>
          <p:cNvSpPr txBox="1"/>
          <p:nvPr/>
        </p:nvSpPr>
        <p:spPr>
          <a:xfrm>
            <a:off x="5296200" y="1217450"/>
            <a:ext cx="3734100" cy="36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PAM (Potential Available Market) 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5096 организаций (транспортных компаний)  в мире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100 000 000 000 руб.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 (Total Addressable Market) 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350 организаций (транспортных компаний) в России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7 000 000 000 руб.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 (Serviceable Available Market) 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 организаций (транспортных компаний)  в Удмуртии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980 000 000 руб.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 организаций (транспортных компаний)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78</a:t>
            </a:r>
            <a:r>
              <a:rPr lang="ru-RU" sz="1200">
                <a:solidFill>
                  <a:schemeClr val="dk1"/>
                </a:solidFill>
              </a:rPr>
              <a:t>3</a:t>
            </a: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000 000 руб.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9" name="Google Shape;249;p8"/>
          <p:cNvCxnSpPr/>
          <p:nvPr/>
        </p:nvCxnSpPr>
        <p:spPr>
          <a:xfrm>
            <a:off x="11323675" y="2335950"/>
            <a:ext cx="929100" cy="92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9"/>
          <p:cNvSpPr txBox="1"/>
          <p:nvPr>
            <p:ph type="title"/>
          </p:nvPr>
        </p:nvSpPr>
        <p:spPr>
          <a:xfrm>
            <a:off x="359792" y="107474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56" name="Google Shape;256;p9"/>
          <p:cNvGrpSpPr/>
          <p:nvPr/>
        </p:nvGrpSpPr>
        <p:grpSpPr>
          <a:xfrm>
            <a:off x="92021" y="1470526"/>
            <a:ext cx="9916717" cy="3198205"/>
            <a:chOff x="0" y="701398"/>
            <a:chExt cx="9916717" cy="3198205"/>
          </a:xfrm>
        </p:grpSpPr>
        <p:sp>
          <p:nvSpPr>
            <p:cNvPr id="257" name="Google Shape;257;p9"/>
            <p:cNvSpPr/>
            <p:nvPr/>
          </p:nvSpPr>
          <p:spPr>
            <a:xfrm>
              <a:off x="3098" y="708907"/>
              <a:ext cx="3021500" cy="90685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"/>
            <p:cNvSpPr txBox="1"/>
            <p:nvPr/>
          </p:nvSpPr>
          <p:spPr>
            <a:xfrm>
              <a:off x="3098" y="708907"/>
              <a:ext cx="3021500" cy="906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5650" lIns="184900" spcFirstLastPara="1" rIns="184900" wrap="square" tIns="105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b="0" i="0" lang="ru-RU" sz="2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0" y="1580341"/>
              <a:ext cx="3021500" cy="2283840"/>
            </a:xfrm>
            <a:prstGeom prst="rect">
              <a:avLst/>
            </a:prstGeom>
            <a:solidFill>
              <a:srgbClr val="A4D4E2"/>
            </a:solidFill>
            <a:ln cap="flat" cmpd="sng" w="25400">
              <a:solidFill>
                <a:srgbClr val="CFD7E7">
                  <a:alpha val="89411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"/>
            <p:cNvSpPr txBox="1"/>
            <p:nvPr/>
          </p:nvSpPr>
          <p:spPr>
            <a:xfrm>
              <a:off x="0" y="1580341"/>
              <a:ext cx="3122234" cy="228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08025" lIns="138675" spcFirstLastPara="1" rIns="184900" wrap="square" tIns="1386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Транспортировка топлива и нефтепродуктов.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3447608" y="708907"/>
              <a:ext cx="3021500" cy="90685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"/>
            <p:cNvSpPr txBox="1"/>
            <p:nvPr/>
          </p:nvSpPr>
          <p:spPr>
            <a:xfrm>
              <a:off x="3447608" y="708907"/>
              <a:ext cx="3021500" cy="906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5650" lIns="184900" spcFirstLastPara="1" rIns="184900" wrap="square" tIns="105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b="0" i="0" lang="ru-RU" sz="2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3447608" y="1615763"/>
              <a:ext cx="3021500" cy="228384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cap="flat" cmpd="sng" w="25400">
              <a:solidFill>
                <a:srgbClr val="CFD7E7">
                  <a:alpha val="89411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9"/>
            <p:cNvSpPr txBox="1"/>
            <p:nvPr/>
          </p:nvSpPr>
          <p:spPr>
            <a:xfrm>
              <a:off x="3447608" y="1615763"/>
              <a:ext cx="3021500" cy="228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08025" lIns="138675" spcFirstLastPara="1" rIns="184900" wrap="square" tIns="1386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FullTaks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Glopro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АЗС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АГЗС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Гермес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6895217" y="701398"/>
              <a:ext cx="3021500" cy="90685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9"/>
            <p:cNvSpPr txBox="1"/>
            <p:nvPr/>
          </p:nvSpPr>
          <p:spPr>
            <a:xfrm>
              <a:off x="6895217" y="701398"/>
              <a:ext cx="3021500" cy="906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5650" lIns="184900" spcFirstLastPara="1" rIns="184900" wrap="square" tIns="105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b="0" i="0" lang="ru-RU" sz="2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6892119" y="1615763"/>
              <a:ext cx="3021500" cy="228384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cap="flat" cmpd="sng" w="25400">
              <a:solidFill>
                <a:srgbClr val="CFD7E7">
                  <a:alpha val="89411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9"/>
            <p:cNvSpPr txBox="1"/>
            <p:nvPr/>
          </p:nvSpPr>
          <p:spPr>
            <a:xfrm>
              <a:off x="6892119" y="1615763"/>
              <a:ext cx="3021500" cy="228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2000" lIns="74675" spcFirstLastPara="1" rIns="99550" wrap="square" tIns="746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Система разрабатывает индивидуальный маршрут для конкретного клиента с учетом его объема.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Доступность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Удобное применение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Ценовая политика предусматривает скидки (цена ниже).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0"/>
          <p:cNvSpPr txBox="1"/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75" name="Google Shape;275;p10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6" name="Google Shape;276;p10"/>
          <p:cNvGraphicFramePr/>
          <p:nvPr/>
        </p:nvGraphicFramePr>
        <p:xfrm>
          <a:off x="0" y="9313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{1A4DE851-AE7B-472D-B55E-A7DE9F6FCEB1}</a:tableStyleId>
              </a:tblPr>
              <a:tblGrid>
                <a:gridCol w="1876625"/>
                <a:gridCol w="2155625"/>
                <a:gridCol w="1008075"/>
                <a:gridCol w="940325"/>
                <a:gridCol w="2252600"/>
                <a:gridCol w="1847400"/>
              </a:tblGrid>
              <a:tr h="171125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Ключевые партн</a:t>
                      </a: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е</a:t>
                      </a: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ры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46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154675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77" name="Google Shape;277;p10"/>
          <p:cNvSpPr txBox="1"/>
          <p:nvPr/>
        </p:nvSpPr>
        <p:spPr>
          <a:xfrm>
            <a:off x="8272058" y="1603789"/>
            <a:ext cx="187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Нишевой 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0"/>
          <p:cNvSpPr txBox="1"/>
          <p:nvPr/>
        </p:nvSpPr>
        <p:spPr>
          <a:xfrm>
            <a:off x="4094666" y="1469170"/>
            <a:ext cx="19443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Сокращение расходов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Снижение рисков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0"/>
          <p:cNvSpPr txBox="1"/>
          <p:nvPr/>
        </p:nvSpPr>
        <p:spPr>
          <a:xfrm>
            <a:off x="6038980" y="2927209"/>
            <a:ext cx="1872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(торговые агенты, продажи через интернет, фирменные магазины)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0"/>
          <p:cNvSpPr txBox="1"/>
          <p:nvPr/>
        </p:nvSpPr>
        <p:spPr>
          <a:xfrm>
            <a:off x="5980650" y="1349538"/>
            <a:ext cx="2301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88900" lvl="0" marL="79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Персональная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поддержка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Самообслуживание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обслуживание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Сообщества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0"/>
          <p:cNvSpPr txBox="1"/>
          <p:nvPr/>
        </p:nvSpPr>
        <p:spPr>
          <a:xfrm>
            <a:off x="5103706" y="4215662"/>
            <a:ext cx="5040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Доходы от платежей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0"/>
          <p:cNvSpPr txBox="1"/>
          <p:nvPr/>
        </p:nvSpPr>
        <p:spPr>
          <a:xfrm>
            <a:off x="1876625" y="2711650"/>
            <a:ext cx="20364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Материальные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ресурсы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ресурсы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0"/>
          <p:cNvSpPr txBox="1"/>
          <p:nvPr/>
        </p:nvSpPr>
        <p:spPr>
          <a:xfrm>
            <a:off x="2089291" y="1596723"/>
            <a:ext cx="1978912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88900" lvl="0" marL="79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79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Разрешение проблем(сфера услуг)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0"/>
          <p:cNvSpPr txBox="1"/>
          <p:nvPr/>
        </p:nvSpPr>
        <p:spPr>
          <a:xfrm>
            <a:off x="53007" y="1526726"/>
            <a:ext cx="187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B2B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товара напрямую заказчику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0"/>
          <p:cNvSpPr txBox="1"/>
          <p:nvPr/>
        </p:nvSpPr>
        <p:spPr>
          <a:xfrm>
            <a:off x="53000" y="4584075"/>
            <a:ext cx="26181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  издержки: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Зарплата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Аренда помещения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0"/>
          <p:cNvSpPr txBox="1"/>
          <p:nvPr/>
        </p:nvSpPr>
        <p:spPr>
          <a:xfrm>
            <a:off x="2666475" y="4499650"/>
            <a:ext cx="2301900" cy="8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Переменные издержки: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Транспортные расходы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/>
          <p:nvPr/>
        </p:nvSpPr>
        <p:spPr>
          <a:xfrm>
            <a:off x="791840" y="1395115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1"/>
          <p:cNvSpPr txBox="1"/>
          <p:nvPr>
            <p:ph type="title"/>
          </p:nvPr>
        </p:nvSpPr>
        <p:spPr>
          <a:xfrm>
            <a:off x="-576312" y="98971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Процесс оказания услуги.</a:t>
            </a:r>
            <a:endParaRPr sz="4000"/>
          </a:p>
        </p:txBody>
      </p:sp>
      <p:grpSp>
        <p:nvGrpSpPr>
          <p:cNvPr id="294" name="Google Shape;294;p11"/>
          <p:cNvGrpSpPr/>
          <p:nvPr/>
        </p:nvGrpSpPr>
        <p:grpSpPr>
          <a:xfrm>
            <a:off x="3054277" y="749750"/>
            <a:ext cx="5443671" cy="4826028"/>
            <a:chOff x="1110337" y="2699"/>
            <a:chExt cx="5052131" cy="4440177"/>
          </a:xfrm>
        </p:grpSpPr>
        <p:sp>
          <p:nvSpPr>
            <p:cNvPr id="295" name="Google Shape;295;p11"/>
            <p:cNvSpPr/>
            <p:nvPr/>
          </p:nvSpPr>
          <p:spPr>
            <a:xfrm>
              <a:off x="3833860" y="2699"/>
              <a:ext cx="901138" cy="761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1"/>
            <p:cNvSpPr txBox="1"/>
            <p:nvPr/>
          </p:nvSpPr>
          <p:spPr>
            <a:xfrm>
              <a:off x="3833862" y="2699"/>
              <a:ext cx="999600" cy="7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Поиск эмитента (поставщика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1395957" y="64934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95626" y="15228"/>
                  </a:moveTo>
                  <a:lnTo>
                    <a:pt x="95626" y="15228"/>
                  </a:lnTo>
                  <a:cubicBezTo>
                    <a:pt x="99095" y="17990"/>
                    <a:pt x="102230" y="21146"/>
                    <a:pt x="104970" y="24633"/>
                  </a:cubicBezTo>
                  <a:lnTo>
                    <a:pt x="107261" y="23046"/>
                  </a:lnTo>
                  <a:lnTo>
                    <a:pt x="105309" y="28614"/>
                  </a:lnTo>
                  <a:lnTo>
                    <a:pt x="99234" y="28606"/>
                  </a:lnTo>
                  <a:lnTo>
                    <a:pt x="101525" y="27019"/>
                  </a:lnTo>
                  <a:cubicBezTo>
                    <a:pt x="99025" y="23864"/>
                    <a:pt x="96174" y="21004"/>
                    <a:pt x="93027" y="18494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4513855" y="1064323"/>
              <a:ext cx="1648613" cy="761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1"/>
            <p:cNvSpPr txBox="1"/>
            <p:nvPr/>
          </p:nvSpPr>
          <p:spPr>
            <a:xfrm>
              <a:off x="4513855" y="1064323"/>
              <a:ext cx="1648613" cy="761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Заключение договора на получение доступов к личному кабинету эмитента</a:t>
              </a:r>
              <a:endPara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1407693" y="103975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116014" y="48396"/>
                  </a:moveTo>
                  <a:lnTo>
                    <a:pt x="116014" y="48396"/>
                  </a:lnTo>
                  <a:cubicBezTo>
                    <a:pt x="117404" y="55113"/>
                    <a:pt x="117576" y="62024"/>
                    <a:pt x="116522" y="68801"/>
                  </a:cubicBezTo>
                  <a:lnTo>
                    <a:pt x="119250" y="69396"/>
                  </a:lnTo>
                  <a:lnTo>
                    <a:pt x="113840" y="71743"/>
                  </a:lnTo>
                  <a:lnTo>
                    <a:pt x="109687" y="67310"/>
                  </a:lnTo>
                  <a:lnTo>
                    <a:pt x="112414" y="67905"/>
                  </a:lnTo>
                  <a:cubicBezTo>
                    <a:pt x="113347" y="61705"/>
                    <a:pt x="113175" y="55388"/>
                    <a:pt x="111906" y="49247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4739916" y="2649215"/>
              <a:ext cx="1255333" cy="519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1"/>
            <p:cNvSpPr txBox="1"/>
            <p:nvPr/>
          </p:nvSpPr>
          <p:spPr>
            <a:xfrm>
              <a:off x="4739916" y="2649215"/>
              <a:ext cx="1255333" cy="519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Поиск дистрибьюторов (посредников)</a:t>
              </a:r>
              <a:endPara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1351880" y="195832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111002" y="85913"/>
                  </a:moveTo>
                  <a:lnTo>
                    <a:pt x="111002" y="85913"/>
                  </a:lnTo>
                  <a:cubicBezTo>
                    <a:pt x="108805" y="90239"/>
                    <a:pt x="106068" y="94269"/>
                    <a:pt x="102856" y="97904"/>
                  </a:cubicBezTo>
                  <a:lnTo>
                    <a:pt x="104823" y="99869"/>
                  </a:lnTo>
                  <a:lnTo>
                    <a:pt x="98999" y="98960"/>
                  </a:lnTo>
                  <a:lnTo>
                    <a:pt x="97925" y="92978"/>
                  </a:lnTo>
                  <a:lnTo>
                    <a:pt x="99892" y="94943"/>
                  </a:lnTo>
                  <a:cubicBezTo>
                    <a:pt x="102795" y="91622"/>
                    <a:pt x="105272" y="87951"/>
                    <a:pt x="107267" y="84016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3985556" y="3712450"/>
              <a:ext cx="1288590" cy="346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1"/>
            <p:cNvSpPr txBox="1"/>
            <p:nvPr/>
          </p:nvSpPr>
          <p:spPr>
            <a:xfrm>
              <a:off x="3985556" y="3712450"/>
              <a:ext cx="1288590" cy="346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4. 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Объединение их в группы</a:t>
              </a:r>
              <a:endPara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6" name="Google Shape;306;p11"/>
            <p:cNvSpPr/>
            <p:nvPr/>
          </p:nvSpPr>
          <p:spPr>
            <a:xfrm>
              <a:off x="1506128" y="92073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77310" y="114543"/>
                  </a:moveTo>
                  <a:cubicBezTo>
                    <a:pt x="71213" y="116480"/>
                    <a:pt x="64835" y="117380"/>
                    <a:pt x="58441" y="117205"/>
                  </a:cubicBezTo>
                  <a:lnTo>
                    <a:pt x="58196" y="119964"/>
                  </a:lnTo>
                  <a:lnTo>
                    <a:pt x="55123" y="114930"/>
                  </a:lnTo>
                  <a:lnTo>
                    <a:pt x="59055" y="110294"/>
                  </a:lnTo>
                  <a:lnTo>
                    <a:pt x="58810" y="113053"/>
                  </a:lnTo>
                  <a:lnTo>
                    <a:pt x="58810" y="113053"/>
                  </a:lnTo>
                  <a:cubicBezTo>
                    <a:pt x="64654" y="113184"/>
                    <a:pt x="70479" y="112347"/>
                    <a:pt x="76050" y="110575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1"/>
            <p:cNvSpPr/>
            <p:nvPr/>
          </p:nvSpPr>
          <p:spPr>
            <a:xfrm>
              <a:off x="2033865" y="3630760"/>
              <a:ext cx="1423713" cy="761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1"/>
            <p:cNvSpPr txBox="1"/>
            <p:nvPr/>
          </p:nvSpPr>
          <p:spPr>
            <a:xfrm>
              <a:off x="2033865" y="3630760"/>
              <a:ext cx="1423713" cy="761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5. 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Запуск рекламы для поиска конечных пользователей (клиентов)</a:t>
              </a:r>
              <a:endPara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9" name="Google Shape;309;p11"/>
            <p:cNvSpPr/>
            <p:nvPr/>
          </p:nvSpPr>
          <p:spPr>
            <a:xfrm>
              <a:off x="1441819" y="130464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17592" y="98404"/>
                  </a:moveTo>
                  <a:lnTo>
                    <a:pt x="17592" y="98404"/>
                  </a:lnTo>
                  <a:cubicBezTo>
                    <a:pt x="15106" y="95657"/>
                    <a:pt x="12892" y="92674"/>
                    <a:pt x="10983" y="89499"/>
                  </a:cubicBezTo>
                  <a:lnTo>
                    <a:pt x="8510" y="90790"/>
                  </a:lnTo>
                  <a:lnTo>
                    <a:pt x="11147" y="85511"/>
                  </a:lnTo>
                  <a:lnTo>
                    <a:pt x="17174" y="86266"/>
                  </a:lnTo>
                  <a:lnTo>
                    <a:pt x="14701" y="87557"/>
                  </a:lnTo>
                  <a:lnTo>
                    <a:pt x="14701" y="87557"/>
                  </a:lnTo>
                  <a:cubicBezTo>
                    <a:pt x="16440" y="90421"/>
                    <a:pt x="18445" y="93113"/>
                    <a:pt x="20690" y="95598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1127781" y="2649219"/>
              <a:ext cx="1153338" cy="519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1"/>
            <p:cNvSpPr txBox="1"/>
            <p:nvPr/>
          </p:nvSpPr>
          <p:spPr>
            <a:xfrm>
              <a:off x="1127781" y="2649219"/>
              <a:ext cx="1153338" cy="519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Заключение договоров с клиентами</a:t>
              </a:r>
              <a:endPara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1405245" y="56308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4517" y="73548"/>
                  </a:moveTo>
                  <a:lnTo>
                    <a:pt x="4517" y="73548"/>
                  </a:lnTo>
                  <a:cubicBezTo>
                    <a:pt x="2933" y="67058"/>
                    <a:pt x="2500" y="60341"/>
                    <a:pt x="3236" y="53701"/>
                  </a:cubicBezTo>
                  <a:lnTo>
                    <a:pt x="390" y="53232"/>
                  </a:lnTo>
                  <a:lnTo>
                    <a:pt x="5628" y="51043"/>
                  </a:lnTo>
                  <a:lnTo>
                    <a:pt x="10050" y="54824"/>
                  </a:lnTo>
                  <a:lnTo>
                    <a:pt x="7204" y="54355"/>
                  </a:lnTo>
                  <a:lnTo>
                    <a:pt x="7204" y="54355"/>
                  </a:lnTo>
                  <a:cubicBezTo>
                    <a:pt x="6553" y="60460"/>
                    <a:pt x="6963" y="66631"/>
                    <a:pt x="8416" y="72596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1110337" y="1147088"/>
              <a:ext cx="1202797" cy="5961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1"/>
            <p:cNvSpPr txBox="1"/>
            <p:nvPr/>
          </p:nvSpPr>
          <p:spPr>
            <a:xfrm>
              <a:off x="1110337" y="1147088"/>
              <a:ext cx="1202797" cy="5961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7. 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Разворачивание личных кабинетов для клиентов</a:t>
              </a:r>
              <a:endPara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5" name="Google Shape;315;p11"/>
            <p:cNvSpPr/>
            <p:nvPr/>
          </p:nvSpPr>
          <p:spPr>
            <a:xfrm>
              <a:off x="1401427" y="72721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11532" y="29607"/>
                  </a:moveTo>
                  <a:lnTo>
                    <a:pt x="11532" y="29607"/>
                  </a:lnTo>
                  <a:cubicBezTo>
                    <a:pt x="14555" y="24782"/>
                    <a:pt x="18282" y="20435"/>
                    <a:pt x="22588" y="16710"/>
                  </a:cubicBezTo>
                  <a:lnTo>
                    <a:pt x="20904" y="14502"/>
                  </a:lnTo>
                  <a:lnTo>
                    <a:pt x="26557" y="16171"/>
                  </a:lnTo>
                  <a:lnTo>
                    <a:pt x="26811" y="22244"/>
                  </a:lnTo>
                  <a:lnTo>
                    <a:pt x="25127" y="20036"/>
                  </a:lnTo>
                  <a:lnTo>
                    <a:pt x="25127" y="20036"/>
                  </a:lnTo>
                  <a:cubicBezTo>
                    <a:pt x="21219" y="23454"/>
                    <a:pt x="17833" y="27428"/>
                    <a:pt x="15078" y="3183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1"/>
            <p:cNvSpPr/>
            <p:nvPr/>
          </p:nvSpPr>
          <p:spPr>
            <a:xfrm>
              <a:off x="2340937" y="68304"/>
              <a:ext cx="865908" cy="6294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1"/>
            <p:cNvSpPr txBox="1"/>
            <p:nvPr/>
          </p:nvSpPr>
          <p:spPr>
            <a:xfrm>
              <a:off x="2340937" y="68304"/>
              <a:ext cx="865908" cy="6294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8. </a:t>
              </a:r>
              <a:r>
                <a:rPr b="0" i="0" lang="ru-RU" sz="1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Запуск процесса работы</a:t>
              </a:r>
              <a:endPara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8" name="Google Shape;318;p11"/>
            <p:cNvSpPr/>
            <p:nvPr/>
          </p:nvSpPr>
          <p:spPr>
            <a:xfrm>
              <a:off x="1410023" y="71289"/>
              <a:ext cx="4247044" cy="4247044"/>
            </a:xfrm>
            <a:custGeom>
              <a:rect b="b" l="l" r="r" t="t"/>
              <a:pathLst>
                <a:path extrusionOk="0" h="120000" w="120000">
                  <a:moveTo>
                    <a:pt x="50393" y="3586"/>
                  </a:moveTo>
                  <a:lnTo>
                    <a:pt x="50393" y="3586"/>
                  </a:lnTo>
                  <a:cubicBezTo>
                    <a:pt x="55333" y="2744"/>
                    <a:pt x="60362" y="2556"/>
                    <a:pt x="65351" y="3025"/>
                  </a:cubicBezTo>
                  <a:lnTo>
                    <a:pt x="65779" y="287"/>
                  </a:lnTo>
                  <a:lnTo>
                    <a:pt x="68510" y="5515"/>
                  </a:lnTo>
                  <a:lnTo>
                    <a:pt x="64280" y="9880"/>
                  </a:lnTo>
                  <a:lnTo>
                    <a:pt x="64708" y="7143"/>
                  </a:lnTo>
                  <a:lnTo>
                    <a:pt x="64708" y="7143"/>
                  </a:lnTo>
                  <a:cubicBezTo>
                    <a:pt x="60165" y="6738"/>
                    <a:pt x="55588" y="6921"/>
                    <a:pt x="51092" y="7688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2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5" name="Google Shape;325;p12"/>
          <p:cNvGraphicFramePr/>
          <p:nvPr/>
        </p:nvGraphicFramePr>
        <p:xfrm>
          <a:off x="1080000" y="12510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{C5779960-3915-4C34-AC54-CBA40C91DF05}</a:tableStyleId>
              </a:tblPr>
              <a:tblGrid>
                <a:gridCol w="1656050"/>
                <a:gridCol w="5904400"/>
              </a:tblGrid>
              <a:tr h="75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Предоставлять карты ликвидности</a:t>
                      </a:r>
                      <a:endParaRPr b="0"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M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Получить прибыль не менее 85% от стартовых инвестиций.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A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 Цель достижима в пределах 12 месяцев 1.03.2024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R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Снижение стоимости закупки нефтепродуктов и получение наибольшей прибыли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T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 1.03.2024 г.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3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2" name="Google Shape;332;p13"/>
          <p:cNvGraphicFramePr/>
          <p:nvPr/>
        </p:nvGraphicFramePr>
        <p:xfrm>
          <a:off x="952513" y="150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{FEE7B047-0655-45EB-855A-B06F66B8AD1B}</a:tableStyleId>
              </a:tblPr>
              <a:tblGrid>
                <a:gridCol w="2725200"/>
                <a:gridCol w="2725200"/>
                <a:gridCol w="27252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Статья затрат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Сумма, руб. 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Источник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A4D4E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Компьютерная техника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280 000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собственные средства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Интернет оборудование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2000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собственные средства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Ремонт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30 000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собственные средства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Маркетинг на этапе запуска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100 000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собственные средства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Создание логотипа/дизайн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50 000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собственные средства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Итого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462 000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4"/>
          <p:cNvSpPr txBox="1"/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ООО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Упрощенная ( УСН,15%)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t/>
            </a:r>
            <a:endParaRPr b="1" i="1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4" name="Google Shape;344;p15"/>
          <p:cNvGraphicFramePr/>
          <p:nvPr/>
        </p:nvGraphicFramePr>
        <p:xfrm>
          <a:off x="332799" y="10828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{1A4DE851-AE7B-472D-B55E-A7DE9F6FCEB1}</a:tableStyleId>
              </a:tblPr>
              <a:tblGrid>
                <a:gridCol w="476500"/>
                <a:gridCol w="2384250"/>
                <a:gridCol w="455050"/>
                <a:gridCol w="439000"/>
                <a:gridCol w="447025"/>
                <a:gridCol w="447025"/>
                <a:gridCol w="447025"/>
                <a:gridCol w="447025"/>
                <a:gridCol w="447025"/>
                <a:gridCol w="447025"/>
                <a:gridCol w="447025"/>
                <a:gridCol w="447025"/>
                <a:gridCol w="447025"/>
                <a:gridCol w="447025"/>
                <a:gridCol w="447025"/>
                <a:gridCol w="804250"/>
              </a:tblGrid>
              <a:tr h="3406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1" i="0" sz="9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b="1" i="0" sz="9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b="1" i="0" sz="9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b="1" i="0" sz="9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</a:tr>
              <a:tr h="203775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900" u="none" cap="none" strike="noStrike"/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vMerge="1"/>
              </a:tr>
              <a:tr h="203775">
                <a:tc gridSpan="1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4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65250000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65250000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783000000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331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8797520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8747520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105020240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203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/>
                        <a:t> 2.1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1" lang="ru-RU" sz="900" u="none" cap="none" strike="noStrike"/>
                        <a:t>Постоянные расходы</a:t>
                      </a:r>
                      <a:endParaRPr b="1" i="1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/>
                        <a:t>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187520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187520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187520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187520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187520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2250240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295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</a:t>
                      </a:r>
                      <a:endParaRPr sz="900" u="none" cap="none" strike="noStrike"/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20000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240 000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40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</a:t>
                      </a:r>
                      <a:r>
                        <a:rPr lang="ru-RU" sz="900" u="none" cap="none" strike="noStrike"/>
                        <a:t>1.3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solidFill>
                            <a:srgbClr val="000000"/>
                          </a:solidFill>
                        </a:rPr>
                        <a:t>ФОТ с начислениями</a:t>
                      </a:r>
                      <a:endParaRPr sz="9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167520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2010240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203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/>
                        <a:t> 2.2.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solidFill>
                            <a:srgbClr val="000000"/>
                          </a:solidFill>
                        </a:rPr>
                        <a:t>Переменные расходы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8610000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8560000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</a:rPr>
                        <a:t> 8560000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102770000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241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реклама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</a:t>
                      </a:r>
                      <a:r>
                        <a:rPr lang="ru-RU" sz="900"/>
                        <a:t>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50000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650 000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31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2.2.2.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Закупка стоимости нефтепродуктов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руб.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8500000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b="1"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8</a:t>
                      </a:r>
                      <a:r>
                        <a:rPr lang="ru-RU" sz="900"/>
                        <a:t>500000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102000000</a:t>
                      </a:r>
                      <a:endParaRPr sz="900" u="none" cap="none" strike="noStrike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27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2.2.3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транспортные расходы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/>
                        <a:t>10000</a:t>
                      </a: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/>
                        <a:t>10000</a:t>
                      </a: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/>
                        <a:t>10000</a:t>
                      </a: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/>
                        <a:t>10000</a:t>
                      </a: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/>
                        <a:t>10000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/>
                        <a:t>120 000</a:t>
                      </a: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44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r>
                        <a:rPr b="1" lang="ru-RU" sz="900"/>
                        <a:t>Я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56452480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56502480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56502480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677979760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44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 15 %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8467872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8475372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8475372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101696964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44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47984608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48027108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48027108</a:t>
                      </a:r>
                      <a:endParaRPr sz="9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576282796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203775">
                <a:tc gridSpan="1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b="1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0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/>
                        <a:t>38500</a:t>
                      </a:r>
                      <a:endParaRPr sz="900"/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38500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462000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45" name="Google Shape;345;p15"/>
          <p:cNvSpPr txBox="1"/>
          <p:nvPr/>
        </p:nvSpPr>
        <p:spPr>
          <a:xfrm>
            <a:off x="152400" y="152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>
                <a:solidFill>
                  <a:schemeClr val="dk1"/>
                </a:solidFill>
              </a:rPr>
              <a:t>187520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6"/>
          <p:cNvSpPr txBox="1"/>
          <p:nvPr>
            <p:ph type="title"/>
          </p:nvPr>
        </p:nvSpPr>
        <p:spPr>
          <a:xfrm>
            <a:off x="377779" y="55310"/>
            <a:ext cx="10074600" cy="13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r>
              <a:rPr i="1" lang="ru-RU" sz="1400">
                <a:solidFill>
                  <a:srgbClr val="7F7F7F"/>
                </a:solidFill>
              </a:rPr>
              <a:t>( Указать показатели за период окупаемости стартовых инвестиций, но нем менее 1 года)</a:t>
            </a:r>
            <a:endParaRPr i="1" sz="1400">
              <a:solidFill>
                <a:srgbClr val="7F7F7F"/>
              </a:solidFill>
            </a:endParaRPr>
          </a:p>
        </p:txBody>
      </p:sp>
      <p:sp>
        <p:nvSpPr>
          <p:cNvPr id="352" name="Google Shape;352;p16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3" name="Google Shape;353;p16"/>
          <p:cNvGraphicFramePr/>
          <p:nvPr/>
        </p:nvGraphicFramePr>
        <p:xfrm>
          <a:off x="269280" y="8930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{1A4DE851-AE7B-472D-B55E-A7DE9F6FCEB1}</a:tableStyleId>
              </a:tblPr>
              <a:tblGrid>
                <a:gridCol w="437025"/>
                <a:gridCol w="4747550"/>
                <a:gridCol w="2909375"/>
                <a:gridCol w="1627125"/>
              </a:tblGrid>
              <a:tr h="35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b="1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b="1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(1  М</a:t>
                      </a:r>
                      <a:r>
                        <a:rPr b="1" lang="ru-RU"/>
                        <a:t>есяц</a:t>
                      </a: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b="1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5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л</a:t>
                      </a:r>
                      <a:r>
                        <a:rPr b="1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b="1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>
                          <a:solidFill>
                            <a:srgbClr val="000000"/>
                          </a:solidFill>
                        </a:rPr>
                        <a:t>50 000 </a:t>
                      </a:r>
                      <a:endParaRPr b="1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426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300"/>
                        <a:t>65250000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5725" marB="0" marR="5725" marL="5725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458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/>
                        <a:t>8797520</a:t>
                      </a:r>
                      <a:endParaRPr b="1" i="0" sz="19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458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/>
                        <a:t>47984608</a:t>
                      </a:r>
                      <a:endParaRPr b="1" i="0" sz="19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62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л.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33471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62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5690070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62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год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0,0008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62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462000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62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6,4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62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u="none" cap="none" strike="noStrike"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5,5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7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359" name="Google Shape;359;p17"/>
          <p:cNvSpPr txBox="1"/>
          <p:nvPr/>
        </p:nvSpPr>
        <p:spPr>
          <a:xfrm>
            <a:off x="772140" y="1521565"/>
            <a:ext cx="131350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60" name="Google Shape;360;p17"/>
          <p:cNvGraphicFramePr/>
          <p:nvPr/>
        </p:nvGraphicFramePr>
        <p:xfrm>
          <a:off x="700063" y="140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{03B3DFB4-BE45-458A-B387-C414A543EE04}</a:tableStyleId>
              </a:tblPr>
              <a:tblGrid>
                <a:gridCol w="2043900"/>
                <a:gridCol w="2043900"/>
                <a:gridCol w="2043900"/>
                <a:gridCol w="20439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1.01.24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1.02.24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1.03.24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открытие ООО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Закупка оборудования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</a:t>
                      </a:r>
                      <a:r>
                        <a:rPr lang="ru-RU"/>
                        <a:t>емонт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Создание рекламы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Распространение рекламы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Открытие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66" name="Google Shape;366;p18"/>
          <p:cNvSpPr txBox="1"/>
          <p:nvPr/>
        </p:nvSpPr>
        <p:spPr>
          <a:xfrm>
            <a:off x="647824" y="3675330"/>
            <a:ext cx="2356953" cy="226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Алсу Ислибаева,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+7 (982) 828-30-28, </a:t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alsu.islibaeva@mail.ru</a:t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8"/>
          <p:cNvSpPr txBox="1"/>
          <p:nvPr/>
        </p:nvSpPr>
        <p:spPr>
          <a:xfrm>
            <a:off x="7200550" y="3675325"/>
            <a:ext cx="27795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Ольга Екимова,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+7(950) 177-61-01, </a:t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ola.ekimova@yandex.ru</a:t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8"/>
          <p:cNvSpPr txBox="1"/>
          <p:nvPr/>
        </p:nvSpPr>
        <p:spPr>
          <a:xfrm>
            <a:off x="3744176" y="3675325"/>
            <a:ext cx="29430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Анна Акчурина, </a:t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+7 (904) 839-85-04, </a:t>
            </a:r>
            <a:endParaRPr b="1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akcurinaanna484@gmail.com</a:t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18"/>
          <p:cNvPicPr preferRelativeResize="0"/>
          <p:nvPr/>
        </p:nvPicPr>
        <p:blipFill rotWithShape="1">
          <a:blip r:embed="rId4">
            <a:alphaModFix/>
          </a:blip>
          <a:srcRect b="31627" l="0" r="0" t="0"/>
          <a:stretch/>
        </p:blipFill>
        <p:spPr>
          <a:xfrm>
            <a:off x="7200552" y="770637"/>
            <a:ext cx="2045063" cy="247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8"/>
          <p:cNvPicPr preferRelativeResize="0"/>
          <p:nvPr/>
        </p:nvPicPr>
        <p:blipFill rotWithShape="1">
          <a:blip r:embed="rId5">
            <a:alphaModFix/>
          </a:blip>
          <a:srcRect b="20664" l="9184" r="2622" t="5125"/>
          <a:stretch/>
        </p:blipFill>
        <p:spPr>
          <a:xfrm>
            <a:off x="4190756" y="770637"/>
            <a:ext cx="1965519" cy="2638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8"/>
          <p:cNvPicPr preferRelativeResize="0"/>
          <p:nvPr/>
        </p:nvPicPr>
        <p:blipFill rotWithShape="1">
          <a:blip r:embed="rId6">
            <a:alphaModFix/>
          </a:blip>
          <a:srcRect b="34690" l="37492" r="51393" t="46091"/>
          <a:stretch/>
        </p:blipFill>
        <p:spPr>
          <a:xfrm>
            <a:off x="811886" y="982800"/>
            <a:ext cx="2192890" cy="2363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9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ru-RU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3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2022-10-12T10:42:52Z</dcterms:created>
  <dc:creator>Мария Мельникова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3c365e832ef341d4b8bc7ab50ab2e511</vt:lpwstr>
  </property>
</Properties>
</file>