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4"/>
    <p:sldMasterId id="2147483674" r:id="rId5"/>
  </p:sldMasterIdLst>
  <p:notesMasterIdLst>
    <p:notesMasterId r:id="rId15"/>
  </p:notesMasterIdLst>
  <p:handoutMasterIdLst>
    <p:handoutMasterId r:id="rId16"/>
  </p:handoutMasterIdLst>
  <p:sldIdLst>
    <p:sldId id="330" r:id="rId6"/>
    <p:sldId id="342" r:id="rId7"/>
    <p:sldId id="332" r:id="rId8"/>
    <p:sldId id="333" r:id="rId9"/>
    <p:sldId id="335" r:id="rId10"/>
    <p:sldId id="345" r:id="rId11"/>
    <p:sldId id="337" r:id="rId12"/>
    <p:sldId id="343" r:id="rId13"/>
    <p:sldId id="339" r:id="rId14"/>
  </p:sldIdLst>
  <p:sldSz cx="9906000" cy="6858000" type="A4"/>
  <p:notesSz cx="6797675" cy="9926638"/>
  <p:defaultTextStyle>
    <a:defPPr>
      <a:defRPr lang="ru-RU"/>
    </a:defPPr>
    <a:lvl1pPr marL="0" algn="l" defTabSz="9143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1" algn="l" defTabSz="9143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80" algn="l" defTabSz="9143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41" algn="l" defTabSz="9143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99" algn="l" defTabSz="9143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62" algn="l" defTabSz="9143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21" algn="l" defTabSz="9143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81" algn="l" defTabSz="9143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DA2"/>
    <a:srgbClr val="E93B47"/>
    <a:srgbClr val="FFD05B"/>
    <a:srgbClr val="6DA3C0"/>
    <a:srgbClr val="D1E2EB"/>
    <a:srgbClr val="FFFFFF"/>
    <a:srgbClr val="F75931"/>
    <a:srgbClr val="68BBCB"/>
    <a:srgbClr val="FFC072"/>
    <a:srgbClr val="F75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6271"/>
  </p:normalViewPr>
  <p:slideViewPr>
    <p:cSldViewPr snapToGrid="0">
      <p:cViewPr>
        <p:scale>
          <a:sx n="95" d="100"/>
          <a:sy n="95" d="100"/>
        </p:scale>
        <p:origin x="-1051" y="24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168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C4BAA-E369-44AD-87C0-64F34E7C73DA}" type="datetimeFigureOut">
              <a:rPr lang="ru-RU" smtClean="0"/>
              <a:pPr/>
              <a:t>03.10.2025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2E880-491A-4E3B-8D0D-90D32A0718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123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BA728-D73C-E140-8099-AC13A4281303}" type="datetimeFigureOut">
              <a:rPr lang="ru-RU" smtClean="0"/>
              <a:pPr/>
              <a:t>03.10.2025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2A862-1F40-B349-91D5-3B9B128B7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993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21" algn="l" defTabSz="9143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80" algn="l" defTabSz="9143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41" algn="l" defTabSz="9143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99" algn="l" defTabSz="9143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62" algn="l" defTabSz="9143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21" algn="l" defTabSz="9143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81" algn="l" defTabSz="9143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1690" y="2847059"/>
            <a:ext cx="8641984" cy="1456767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700" b="0" i="0" cap="all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690" y="4429134"/>
            <a:ext cx="8641984" cy="1314450"/>
          </a:xfrm>
        </p:spPr>
        <p:txBody>
          <a:bodyPr>
            <a:normAutofit/>
          </a:bodyPr>
          <a:lstStyle>
            <a:lvl1pPr marL="0" indent="0" algn="l">
              <a:buNone/>
              <a:defRPr sz="1700" b="0" i="0">
                <a:solidFill>
                  <a:schemeClr val="tx1"/>
                </a:solidFill>
                <a:latin typeface="+mj-lt"/>
                <a:ea typeface="Chevin Pro Thin" charset="0"/>
                <a:cs typeface="Chevin Pro Thin" charset="0"/>
              </a:defRPr>
            </a:lvl1pPr>
            <a:lvl2pPr marL="419913" indent="0" algn="ctr">
              <a:buNone/>
              <a:defRPr sz="1800"/>
            </a:lvl2pPr>
            <a:lvl3pPr marL="839828" indent="0" algn="ctr">
              <a:buNone/>
              <a:defRPr sz="1700"/>
            </a:lvl3pPr>
            <a:lvl4pPr marL="1259742" indent="0" algn="ctr">
              <a:buNone/>
              <a:defRPr sz="1500"/>
            </a:lvl4pPr>
            <a:lvl5pPr marL="1679655" indent="0" algn="ctr">
              <a:buNone/>
              <a:defRPr sz="1500"/>
            </a:lvl5pPr>
            <a:lvl6pPr marL="2099569" indent="0" algn="ctr">
              <a:buNone/>
              <a:defRPr sz="1500"/>
            </a:lvl6pPr>
            <a:lvl7pPr marL="2519483" indent="0" algn="ctr">
              <a:buNone/>
              <a:defRPr sz="1500"/>
            </a:lvl7pPr>
            <a:lvl8pPr marL="2939397" indent="0" algn="ctr">
              <a:buNone/>
              <a:defRPr sz="1500"/>
            </a:lvl8pPr>
            <a:lvl9pPr marL="335931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682331" y="4303843"/>
            <a:ext cx="2709080" cy="1"/>
          </a:xfrm>
          <a:prstGeom prst="line">
            <a:avLst/>
          </a:prstGeom>
          <a:ln>
            <a:solidFill>
              <a:schemeClr val="tx1">
                <a:alpha val="29804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82328" y="4303832"/>
            <a:ext cx="526666" cy="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Изображение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673"/>
          <a:stretch/>
        </p:blipFill>
        <p:spPr>
          <a:xfrm>
            <a:off x="680633" y="852941"/>
            <a:ext cx="1852881" cy="346527"/>
          </a:xfrm>
          <a:prstGeom prst="rect">
            <a:avLst/>
          </a:prstGeom>
        </p:spPr>
      </p:pic>
      <p:grpSp>
        <p:nvGrpSpPr>
          <p:cNvPr id="12" name="Группа 11"/>
          <p:cNvGrpSpPr/>
          <p:nvPr userDrawn="1"/>
        </p:nvGrpSpPr>
        <p:grpSpPr>
          <a:xfrm>
            <a:off x="702967" y="709768"/>
            <a:ext cx="526666" cy="8"/>
            <a:chOff x="839788" y="214466"/>
            <a:chExt cx="648204" cy="8"/>
          </a:xfrm>
        </p:grpSpPr>
        <p:cxnSp>
          <p:nvCxnSpPr>
            <p:cNvPr id="16" name="Прямая соединительная линия 15"/>
            <p:cNvCxnSpPr/>
            <p:nvPr userDrawn="1"/>
          </p:nvCxnSpPr>
          <p:spPr>
            <a:xfrm>
              <a:off x="839789" y="214474"/>
              <a:ext cx="648203" cy="0"/>
            </a:xfrm>
            <a:prstGeom prst="line">
              <a:avLst/>
            </a:prstGeom>
            <a:ln>
              <a:solidFill>
                <a:schemeClr val="tx1">
                  <a:alpha val="29804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 userDrawn="1"/>
          </p:nvCxnSpPr>
          <p:spPr>
            <a:xfrm>
              <a:off x="839788" y="214466"/>
              <a:ext cx="265112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8362896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529" userDrawn="1">
          <p15:clr>
            <a:srgbClr val="FBAE40"/>
          </p15:clr>
        </p15:guide>
        <p15:guide id="2" pos="7151" userDrawn="1">
          <p15:clr>
            <a:srgbClr val="FBAE40"/>
          </p15:clr>
        </p15:guide>
        <p15:guide id="3" orient="horz" pos="404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ацентный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2619" y="234062"/>
            <a:ext cx="6756127" cy="662780"/>
          </a:xfrm>
        </p:spPr>
        <p:txBody>
          <a:bodyPr>
            <a:normAutofit/>
          </a:bodyPr>
          <a:lstStyle>
            <a:lvl1pPr>
              <a:defRPr sz="2600" cap="all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397" y="1736728"/>
            <a:ext cx="8721437" cy="4351338"/>
          </a:xfrm>
        </p:spPr>
        <p:txBody>
          <a:bodyPr/>
          <a:lstStyle>
            <a:lvl1pPr marL="330642" indent="-330642">
              <a:lnSpc>
                <a:spcPct val="100000"/>
              </a:lnSpc>
              <a:spcBef>
                <a:spcPts val="0"/>
              </a:spcBef>
              <a:spcAft>
                <a:spcPts val="1109"/>
              </a:spcAft>
              <a:buFont typeface="Arial" panose="020B0604020202020204" pitchFamily="34" charset="0"/>
              <a:buChar char="•"/>
              <a:defRPr sz="1800" b="0" i="0">
                <a:latin typeface="+mj-lt"/>
                <a:ea typeface="Calibri" charset="0"/>
                <a:cs typeface="Calibri" charset="0"/>
              </a:defRPr>
            </a:lvl1pPr>
            <a:lvl2pPr marL="714184" indent="-274432">
              <a:lnSpc>
                <a:spcPct val="100000"/>
              </a:lnSpc>
              <a:spcBef>
                <a:spcPts val="0"/>
              </a:spcBef>
              <a:spcAft>
                <a:spcPts val="924"/>
              </a:spcAft>
              <a:buSzPct val="100000"/>
              <a:buFont typeface="Calibri Light" panose="020F0302020204030204" pitchFamily="34" charset="0"/>
              <a:buChar char="-"/>
              <a:defRPr sz="1700" b="0" i="0">
                <a:latin typeface="+mj-lt"/>
                <a:ea typeface="Calibri" charset="0"/>
                <a:cs typeface="Calibri" charset="0"/>
              </a:defRPr>
            </a:lvl2pPr>
            <a:lvl3pPr marL="1101034" indent="-221529">
              <a:spcBef>
                <a:spcPts val="0"/>
              </a:spcBef>
              <a:spcAft>
                <a:spcPts val="831"/>
              </a:spcAft>
              <a:buSzPct val="85000"/>
              <a:buFont typeface="Wingdings" panose="05000000000000000000" pitchFamily="2" charset="2"/>
              <a:buChar char="§"/>
              <a:defRPr sz="1500" b="0" i="0">
                <a:latin typeface="+mj-lt"/>
                <a:ea typeface="Calibri" charset="0"/>
                <a:cs typeface="Calibri" charset="0"/>
              </a:defRPr>
            </a:lvl3pPr>
            <a:lvl4pPr marL="1469698" indent="-209957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 sz="1300" b="0" i="0" baseline="0">
                <a:latin typeface="+mj-lt"/>
                <a:ea typeface="Calibri" charset="0"/>
                <a:cs typeface="Calibri" charset="0"/>
              </a:defRPr>
            </a:lvl4pPr>
            <a:lvl5pPr>
              <a:defRPr sz="1300" b="0" i="0">
                <a:latin typeface="+mj-lt"/>
                <a:ea typeface="Calibri" charset="0"/>
                <a:cs typeface="Calibri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  <a:endParaRPr lang="en-US" dirty="0"/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11254" y="6412485"/>
            <a:ext cx="2228850" cy="365125"/>
          </a:xfrm>
        </p:spPr>
        <p:txBody>
          <a:bodyPr/>
          <a:lstStyle>
            <a:lvl1pPr>
              <a:defRPr b="0" i="0">
                <a:latin typeface="+mj-lt"/>
                <a:ea typeface="Chevin Pro Light" charset="0"/>
                <a:cs typeface="Chevin Pro Light" charset="0"/>
              </a:defRPr>
            </a:lvl1pPr>
          </a:lstStyle>
          <a:p>
            <a:fld id="{9F9FE868-178E-0F4D-8A9A-79941EADC299}" type="datetime1">
              <a:rPr lang="ru-RU" smtClean="0">
                <a:solidFill>
                  <a:srgbClr val="0C0C0C">
                    <a:tint val="75000"/>
                  </a:srgbClr>
                </a:solidFill>
              </a:rPr>
              <a:pPr/>
              <a:t>03.10.2025</a:t>
            </a:fld>
            <a:endParaRPr lang="ru-RU">
              <a:solidFill>
                <a:srgbClr val="0C0C0C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281365" y="6412485"/>
            <a:ext cx="3343275" cy="3651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ru-RU" dirty="0">
                <a:solidFill>
                  <a:srgbClr val="0C0C0C">
                    <a:tint val="75000"/>
                  </a:srgbClr>
                </a:solidFill>
              </a:rPr>
              <a:t>Национальная технологическая инициатива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91220" y="6412485"/>
            <a:ext cx="2228850" cy="365125"/>
          </a:xfrm>
        </p:spPr>
        <p:txBody>
          <a:bodyPr/>
          <a:lstStyle>
            <a:lvl1pPr>
              <a:defRPr b="0" i="0">
                <a:latin typeface="+mj-lt"/>
                <a:ea typeface="Chevin Pro Light" charset="0"/>
                <a:cs typeface="Chevin Pro Light" charset="0"/>
              </a:defRPr>
            </a:lvl1pPr>
          </a:lstStyle>
          <a:p>
            <a:fld id="{3EF660E9-E116-4F2D-91B7-27BAC0D3A970}" type="slidenum">
              <a:rPr lang="ru-RU" smtClean="0">
                <a:solidFill>
                  <a:srgbClr val="0C0C0C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C0C0C">
                  <a:tint val="75000"/>
                </a:srgbClr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681038" y="846046"/>
            <a:ext cx="8540566" cy="1"/>
            <a:chOff x="658813" y="800103"/>
            <a:chExt cx="10511466" cy="1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658814" y="800103"/>
              <a:ext cx="10511465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>
              <a:off x="1357457" y="101459"/>
              <a:ext cx="0" cy="139728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Изображение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975"/>
          <a:stretch/>
        </p:blipFill>
        <p:spPr>
          <a:xfrm>
            <a:off x="7449373" y="422524"/>
            <a:ext cx="1777754" cy="321108"/>
          </a:xfrm>
          <a:prstGeom prst="rect">
            <a:avLst/>
          </a:prstGeom>
        </p:spPr>
      </p:pic>
      <p:grpSp>
        <p:nvGrpSpPr>
          <p:cNvPr id="11" name="Группа 10"/>
          <p:cNvGrpSpPr/>
          <p:nvPr userDrawn="1"/>
        </p:nvGrpSpPr>
        <p:grpSpPr>
          <a:xfrm>
            <a:off x="8723399" y="6426969"/>
            <a:ext cx="502330" cy="3"/>
            <a:chOff x="658813" y="800103"/>
            <a:chExt cx="618252" cy="3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658814" y="800105"/>
              <a:ext cx="618251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658813" y="800103"/>
              <a:ext cx="256367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13"/>
          <p:cNvGrpSpPr/>
          <p:nvPr userDrawn="1"/>
        </p:nvGrpSpPr>
        <p:grpSpPr>
          <a:xfrm>
            <a:off x="687128" y="6426965"/>
            <a:ext cx="677581" cy="4"/>
            <a:chOff x="658813" y="800103"/>
            <a:chExt cx="833946" cy="4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658814" y="800106"/>
              <a:ext cx="833945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658813" y="800103"/>
              <a:ext cx="256367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Текст 17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3" y="1192099"/>
            <a:ext cx="4789309" cy="437244"/>
          </a:xfrm>
          <a:solidFill>
            <a:srgbClr val="ED1C24"/>
          </a:solidFill>
        </p:spPr>
        <p:txBody>
          <a:bodyPr anchor="ctr">
            <a:noAutofit/>
          </a:bodyPr>
          <a:lstStyle>
            <a:lvl1pPr marL="33064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Подзаголовок слайда (опционально)</a:t>
            </a:r>
          </a:p>
        </p:txBody>
      </p:sp>
    </p:spTree>
    <p:extLst>
      <p:ext uri="{BB962C8B-B14F-4D97-AF65-F5344CB8AC3E}">
        <p14:creationId xmlns:p14="http://schemas.microsoft.com/office/powerpoint/2010/main" val="113653509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529" userDrawn="1">
          <p15:clr>
            <a:srgbClr val="FBAE40"/>
          </p15:clr>
        </p15:guide>
        <p15:guide id="2" orient="horz" pos="4042" userDrawn="1">
          <p15:clr>
            <a:srgbClr val="FBAE40"/>
          </p15:clr>
        </p15:guide>
        <p15:guide id="3" pos="715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2619" y="234062"/>
            <a:ext cx="6756127" cy="662780"/>
          </a:xfrm>
        </p:spPr>
        <p:txBody>
          <a:bodyPr>
            <a:normAutofit/>
          </a:bodyPr>
          <a:lstStyle>
            <a:lvl1pPr>
              <a:defRPr sz="2600" cap="all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397" y="1156156"/>
            <a:ext cx="8721437" cy="5041446"/>
          </a:xfrm>
        </p:spPr>
        <p:txBody>
          <a:bodyPr/>
          <a:lstStyle>
            <a:lvl1pPr marL="330642" indent="-330642">
              <a:lnSpc>
                <a:spcPct val="100000"/>
              </a:lnSpc>
              <a:spcBef>
                <a:spcPts val="0"/>
              </a:spcBef>
              <a:spcAft>
                <a:spcPts val="1109"/>
              </a:spcAft>
              <a:buFont typeface="Arial" panose="020B0604020202020204" pitchFamily="34" charset="0"/>
              <a:buChar char="•"/>
              <a:defRPr sz="1800" b="0" i="0">
                <a:latin typeface="+mj-lt"/>
                <a:ea typeface="Calibri" charset="0"/>
                <a:cs typeface="Calibri" charset="0"/>
              </a:defRPr>
            </a:lvl1pPr>
            <a:lvl2pPr marL="714184" indent="-274432">
              <a:lnSpc>
                <a:spcPct val="100000"/>
              </a:lnSpc>
              <a:spcBef>
                <a:spcPts val="0"/>
              </a:spcBef>
              <a:spcAft>
                <a:spcPts val="924"/>
              </a:spcAft>
              <a:buFont typeface="Calibri Light" panose="020F0302020204030204" pitchFamily="34" charset="0"/>
              <a:buChar char="-"/>
              <a:defRPr sz="1700" b="0" i="0">
                <a:latin typeface="+mj-lt"/>
                <a:ea typeface="Calibri" charset="0"/>
                <a:cs typeface="Calibri" charset="0"/>
              </a:defRPr>
            </a:lvl2pPr>
            <a:lvl3pPr marL="1101034" indent="-221529">
              <a:spcBef>
                <a:spcPts val="0"/>
              </a:spcBef>
              <a:spcAft>
                <a:spcPts val="831"/>
              </a:spcAft>
              <a:buSzPct val="85000"/>
              <a:buFont typeface="Wingdings" panose="05000000000000000000" pitchFamily="2" charset="2"/>
              <a:buChar char="§"/>
              <a:defRPr sz="1500" b="0" i="0">
                <a:latin typeface="+mj-lt"/>
                <a:ea typeface="Calibri" charset="0"/>
                <a:cs typeface="Calibri" charset="0"/>
              </a:defRPr>
            </a:lvl3pPr>
            <a:lvl4pPr marL="1469698" indent="-209957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 sz="1300" b="0" i="0" baseline="0">
                <a:latin typeface="+mj-lt"/>
                <a:ea typeface="Calibri" charset="0"/>
                <a:cs typeface="Calibri" charset="0"/>
              </a:defRPr>
            </a:lvl4pPr>
            <a:lvl5pPr marL="1889612" indent="-209957">
              <a:buFont typeface="Arial" panose="020B0604020202020204" pitchFamily="34" charset="0"/>
              <a:buChar char="•"/>
              <a:defRPr sz="1300" b="0" i="0">
                <a:latin typeface="+mj-lt"/>
                <a:ea typeface="Calibri" charset="0"/>
                <a:cs typeface="Calibri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  <a:endParaRPr lang="en-US" dirty="0"/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11254" y="6412485"/>
            <a:ext cx="2228850" cy="365125"/>
          </a:xfrm>
        </p:spPr>
        <p:txBody>
          <a:bodyPr/>
          <a:lstStyle>
            <a:lvl1pPr>
              <a:defRPr b="0" i="0">
                <a:latin typeface="+mj-lt"/>
                <a:ea typeface="Chevin Pro Light" charset="0"/>
                <a:cs typeface="Chevin Pro Light" charset="0"/>
              </a:defRPr>
            </a:lvl1pPr>
          </a:lstStyle>
          <a:p>
            <a:fld id="{9F9FE868-178E-0F4D-8A9A-79941EADC299}" type="datetime1">
              <a:rPr lang="ru-RU" smtClean="0">
                <a:solidFill>
                  <a:srgbClr val="0C0C0C">
                    <a:tint val="75000"/>
                  </a:srgbClr>
                </a:solidFill>
              </a:rPr>
              <a:pPr/>
              <a:t>03.10.2025</a:t>
            </a:fld>
            <a:endParaRPr lang="ru-RU">
              <a:solidFill>
                <a:srgbClr val="0C0C0C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281365" y="6412485"/>
            <a:ext cx="3343275" cy="3651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ru-RU" dirty="0">
                <a:solidFill>
                  <a:srgbClr val="0C0C0C">
                    <a:tint val="75000"/>
                  </a:srgbClr>
                </a:solidFill>
              </a:rPr>
              <a:t>Национальная технологическая инициатива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91220" y="6412485"/>
            <a:ext cx="2228850" cy="365125"/>
          </a:xfrm>
        </p:spPr>
        <p:txBody>
          <a:bodyPr/>
          <a:lstStyle>
            <a:lvl1pPr>
              <a:defRPr b="0" i="0">
                <a:latin typeface="+mj-lt"/>
                <a:ea typeface="Chevin Pro Light" charset="0"/>
                <a:cs typeface="Chevin Pro Light" charset="0"/>
              </a:defRPr>
            </a:lvl1pPr>
          </a:lstStyle>
          <a:p>
            <a:fld id="{3EF660E9-E116-4F2D-91B7-27BAC0D3A970}" type="slidenum">
              <a:rPr lang="ru-RU" smtClean="0">
                <a:solidFill>
                  <a:srgbClr val="0C0C0C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C0C0C">
                  <a:tint val="75000"/>
                </a:srgbClr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681038" y="846046"/>
            <a:ext cx="8540566" cy="1"/>
            <a:chOff x="658813" y="800103"/>
            <a:chExt cx="10511466" cy="1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658814" y="800103"/>
              <a:ext cx="10511465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>
              <a:off x="1357457" y="101459"/>
              <a:ext cx="0" cy="139728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0"/>
          <p:cNvGrpSpPr/>
          <p:nvPr userDrawn="1"/>
        </p:nvGrpSpPr>
        <p:grpSpPr>
          <a:xfrm>
            <a:off x="8723399" y="6426969"/>
            <a:ext cx="502330" cy="3"/>
            <a:chOff x="658813" y="800103"/>
            <a:chExt cx="618252" cy="3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658814" y="800105"/>
              <a:ext cx="618251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658813" y="800103"/>
              <a:ext cx="256367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13"/>
          <p:cNvGrpSpPr/>
          <p:nvPr userDrawn="1"/>
        </p:nvGrpSpPr>
        <p:grpSpPr>
          <a:xfrm>
            <a:off x="687128" y="6426965"/>
            <a:ext cx="677581" cy="4"/>
            <a:chOff x="658813" y="800103"/>
            <a:chExt cx="833946" cy="4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658814" y="800106"/>
              <a:ext cx="833945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658813" y="800103"/>
              <a:ext cx="256367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Изображение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975"/>
          <a:stretch/>
        </p:blipFill>
        <p:spPr>
          <a:xfrm>
            <a:off x="7449373" y="422524"/>
            <a:ext cx="1777754" cy="32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02909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529" userDrawn="1">
          <p15:clr>
            <a:srgbClr val="FBAE40"/>
          </p15:clr>
        </p15:guide>
        <p15:guide id="2" orient="horz" pos="4042" userDrawn="1">
          <p15:clr>
            <a:srgbClr val="FBAE40"/>
          </p15:clr>
        </p15:guide>
        <p15:guide id="3" pos="715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1690" y="2847059"/>
            <a:ext cx="8641984" cy="1456767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700" b="0" i="0" cap="all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690" y="4429134"/>
            <a:ext cx="8641984" cy="1314450"/>
          </a:xfrm>
        </p:spPr>
        <p:txBody>
          <a:bodyPr>
            <a:normAutofit/>
          </a:bodyPr>
          <a:lstStyle>
            <a:lvl1pPr marL="0" indent="0" algn="l">
              <a:buNone/>
              <a:defRPr sz="1700" b="0" i="0">
                <a:solidFill>
                  <a:schemeClr val="tx1"/>
                </a:solidFill>
                <a:latin typeface="+mj-lt"/>
                <a:ea typeface="Chevin Pro Thin" charset="0"/>
                <a:cs typeface="Chevin Pro Thin" charset="0"/>
              </a:defRPr>
            </a:lvl1pPr>
            <a:lvl2pPr marL="419938" indent="0" algn="ctr">
              <a:buNone/>
              <a:defRPr sz="1800"/>
            </a:lvl2pPr>
            <a:lvl3pPr marL="839876" indent="0" algn="ctr">
              <a:buNone/>
              <a:defRPr sz="1700"/>
            </a:lvl3pPr>
            <a:lvl4pPr marL="1259815" indent="0" algn="ctr">
              <a:buNone/>
              <a:defRPr sz="1500"/>
            </a:lvl4pPr>
            <a:lvl5pPr marL="1679753" indent="0" algn="ctr">
              <a:buNone/>
              <a:defRPr sz="1500"/>
            </a:lvl5pPr>
            <a:lvl6pPr marL="2099691" indent="0" algn="ctr">
              <a:buNone/>
              <a:defRPr sz="1500"/>
            </a:lvl6pPr>
            <a:lvl7pPr marL="2519629" indent="0" algn="ctr">
              <a:buNone/>
              <a:defRPr sz="1500"/>
            </a:lvl7pPr>
            <a:lvl8pPr marL="2939567" indent="0" algn="ctr">
              <a:buNone/>
              <a:defRPr sz="1500"/>
            </a:lvl8pPr>
            <a:lvl9pPr marL="3359506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682331" y="4303841"/>
            <a:ext cx="2709080" cy="1"/>
          </a:xfrm>
          <a:prstGeom prst="line">
            <a:avLst/>
          </a:prstGeom>
          <a:ln>
            <a:solidFill>
              <a:schemeClr val="tx1">
                <a:alpha val="29804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82328" y="4303832"/>
            <a:ext cx="526666" cy="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Изображение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673"/>
          <a:stretch/>
        </p:blipFill>
        <p:spPr>
          <a:xfrm>
            <a:off x="680631" y="852941"/>
            <a:ext cx="1852881" cy="346527"/>
          </a:xfrm>
          <a:prstGeom prst="rect">
            <a:avLst/>
          </a:prstGeom>
        </p:spPr>
      </p:pic>
      <p:grpSp>
        <p:nvGrpSpPr>
          <p:cNvPr id="12" name="Группа 11"/>
          <p:cNvGrpSpPr/>
          <p:nvPr userDrawn="1"/>
        </p:nvGrpSpPr>
        <p:grpSpPr>
          <a:xfrm>
            <a:off x="702967" y="709768"/>
            <a:ext cx="526666" cy="8"/>
            <a:chOff x="839788" y="214466"/>
            <a:chExt cx="648204" cy="8"/>
          </a:xfrm>
        </p:grpSpPr>
        <p:cxnSp>
          <p:nvCxnSpPr>
            <p:cNvPr id="16" name="Прямая соединительная линия 15"/>
            <p:cNvCxnSpPr/>
            <p:nvPr userDrawn="1"/>
          </p:nvCxnSpPr>
          <p:spPr>
            <a:xfrm>
              <a:off x="839789" y="214474"/>
              <a:ext cx="648203" cy="0"/>
            </a:xfrm>
            <a:prstGeom prst="line">
              <a:avLst/>
            </a:prstGeom>
            <a:ln>
              <a:solidFill>
                <a:schemeClr val="tx1">
                  <a:alpha val="29804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 userDrawn="1"/>
          </p:nvCxnSpPr>
          <p:spPr>
            <a:xfrm>
              <a:off x="839788" y="214466"/>
              <a:ext cx="265112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4159505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529" userDrawn="1">
          <p15:clr>
            <a:srgbClr val="FBAE40"/>
          </p15:clr>
        </p15:guide>
        <p15:guide id="2" pos="7151" userDrawn="1">
          <p15:clr>
            <a:srgbClr val="FBAE40"/>
          </p15:clr>
        </p15:guide>
        <p15:guide id="3" orient="horz" pos="40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ацентный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2617" y="234062"/>
            <a:ext cx="6756127" cy="662780"/>
          </a:xfrm>
        </p:spPr>
        <p:txBody>
          <a:bodyPr>
            <a:normAutofit/>
          </a:bodyPr>
          <a:lstStyle>
            <a:lvl1pPr>
              <a:defRPr sz="2600" cap="all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395" y="1736727"/>
            <a:ext cx="8721437" cy="4351338"/>
          </a:xfrm>
        </p:spPr>
        <p:txBody>
          <a:bodyPr/>
          <a:lstStyle>
            <a:lvl1pPr marL="330660" indent="-330660">
              <a:lnSpc>
                <a:spcPct val="100000"/>
              </a:lnSpc>
              <a:spcBef>
                <a:spcPts val="0"/>
              </a:spcBef>
              <a:spcAft>
                <a:spcPts val="1109"/>
              </a:spcAft>
              <a:buFont typeface="Arial" panose="020B0604020202020204" pitchFamily="34" charset="0"/>
              <a:buChar char="•"/>
              <a:defRPr sz="1800" b="0" i="0">
                <a:latin typeface="+mj-lt"/>
                <a:ea typeface="Calibri" charset="0"/>
                <a:cs typeface="Calibri" charset="0"/>
              </a:defRPr>
            </a:lvl1pPr>
            <a:lvl2pPr marL="714226" indent="-274448">
              <a:lnSpc>
                <a:spcPct val="100000"/>
              </a:lnSpc>
              <a:spcBef>
                <a:spcPts val="0"/>
              </a:spcBef>
              <a:spcAft>
                <a:spcPts val="924"/>
              </a:spcAft>
              <a:buSzPct val="100000"/>
              <a:buFont typeface="Calibri Light" panose="020F0302020204030204" pitchFamily="34" charset="0"/>
              <a:buChar char="-"/>
              <a:defRPr sz="1700" b="0" i="0">
                <a:latin typeface="+mj-lt"/>
                <a:ea typeface="Calibri" charset="0"/>
                <a:cs typeface="Calibri" charset="0"/>
              </a:defRPr>
            </a:lvl2pPr>
            <a:lvl3pPr marL="1101098" indent="-221542">
              <a:spcBef>
                <a:spcPts val="0"/>
              </a:spcBef>
              <a:spcAft>
                <a:spcPts val="831"/>
              </a:spcAft>
              <a:buSzPct val="85000"/>
              <a:buFont typeface="Wingdings" panose="05000000000000000000" pitchFamily="2" charset="2"/>
              <a:buChar char="§"/>
              <a:defRPr sz="1500" b="0" i="0">
                <a:latin typeface="+mj-lt"/>
                <a:ea typeface="Calibri" charset="0"/>
                <a:cs typeface="Calibri" charset="0"/>
              </a:defRPr>
            </a:lvl3pPr>
            <a:lvl4pPr marL="1469784" indent="-209969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 sz="1300" b="0" i="0" baseline="0">
                <a:latin typeface="+mj-lt"/>
                <a:ea typeface="Calibri" charset="0"/>
                <a:cs typeface="Calibri" charset="0"/>
              </a:defRPr>
            </a:lvl4pPr>
            <a:lvl5pPr>
              <a:defRPr sz="1300" b="0" i="0">
                <a:latin typeface="+mj-lt"/>
                <a:ea typeface="Calibri" charset="0"/>
                <a:cs typeface="Calibri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  <a:endParaRPr lang="en-US" dirty="0"/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11254" y="6412485"/>
            <a:ext cx="2228850" cy="365125"/>
          </a:xfrm>
        </p:spPr>
        <p:txBody>
          <a:bodyPr/>
          <a:lstStyle>
            <a:lvl1pPr>
              <a:defRPr b="0" i="0">
                <a:latin typeface="+mj-lt"/>
                <a:ea typeface="Chevin Pro Light" charset="0"/>
                <a:cs typeface="Chevin Pro Light" charset="0"/>
              </a:defRPr>
            </a:lvl1pPr>
          </a:lstStyle>
          <a:p>
            <a:fld id="{9F9FE868-178E-0F4D-8A9A-79941EADC299}" type="datetime1">
              <a:rPr lang="ru-RU" smtClean="0">
                <a:solidFill>
                  <a:srgbClr val="0C0C0C">
                    <a:tint val="75000"/>
                  </a:srgbClr>
                </a:solidFill>
              </a:rPr>
              <a:pPr/>
              <a:t>03.10.2025</a:t>
            </a:fld>
            <a:endParaRPr lang="ru-RU">
              <a:solidFill>
                <a:srgbClr val="0C0C0C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281363" y="6412485"/>
            <a:ext cx="3343275" cy="3651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ru-RU" dirty="0">
                <a:solidFill>
                  <a:srgbClr val="0C0C0C">
                    <a:tint val="75000"/>
                  </a:srgbClr>
                </a:solidFill>
              </a:rPr>
              <a:t>Национальная технологическая инициатива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91220" y="6412485"/>
            <a:ext cx="2228850" cy="365125"/>
          </a:xfrm>
        </p:spPr>
        <p:txBody>
          <a:bodyPr/>
          <a:lstStyle>
            <a:lvl1pPr>
              <a:defRPr b="0" i="0">
                <a:latin typeface="+mj-lt"/>
                <a:ea typeface="Chevin Pro Light" charset="0"/>
                <a:cs typeface="Chevin Pro Light" charset="0"/>
              </a:defRPr>
            </a:lvl1pPr>
          </a:lstStyle>
          <a:p>
            <a:fld id="{3EF660E9-E116-4F2D-91B7-27BAC0D3A970}" type="slidenum">
              <a:rPr lang="ru-RU" smtClean="0">
                <a:solidFill>
                  <a:srgbClr val="0C0C0C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C0C0C">
                  <a:tint val="75000"/>
                </a:srgbClr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681038" y="846044"/>
            <a:ext cx="8540566" cy="1"/>
            <a:chOff x="658813" y="800103"/>
            <a:chExt cx="10511466" cy="1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658814" y="800103"/>
              <a:ext cx="10511465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>
              <a:off x="1357457" y="101459"/>
              <a:ext cx="0" cy="139728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Изображение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975"/>
          <a:stretch/>
        </p:blipFill>
        <p:spPr>
          <a:xfrm>
            <a:off x="7449373" y="422524"/>
            <a:ext cx="1777754" cy="321108"/>
          </a:xfrm>
          <a:prstGeom prst="rect">
            <a:avLst/>
          </a:prstGeom>
        </p:spPr>
      </p:pic>
      <p:grpSp>
        <p:nvGrpSpPr>
          <p:cNvPr id="11" name="Группа 10"/>
          <p:cNvGrpSpPr/>
          <p:nvPr userDrawn="1"/>
        </p:nvGrpSpPr>
        <p:grpSpPr>
          <a:xfrm>
            <a:off x="8723399" y="6426967"/>
            <a:ext cx="502330" cy="3"/>
            <a:chOff x="658813" y="800103"/>
            <a:chExt cx="618252" cy="3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658814" y="800105"/>
              <a:ext cx="618251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658813" y="800103"/>
              <a:ext cx="256367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13"/>
          <p:cNvGrpSpPr/>
          <p:nvPr userDrawn="1"/>
        </p:nvGrpSpPr>
        <p:grpSpPr>
          <a:xfrm>
            <a:off x="687128" y="6426965"/>
            <a:ext cx="677581" cy="4"/>
            <a:chOff x="658813" y="800103"/>
            <a:chExt cx="833946" cy="4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658814" y="800106"/>
              <a:ext cx="833945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658813" y="800103"/>
              <a:ext cx="256367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Текст 17"/>
          <p:cNvSpPr>
            <a:spLocks noGrp="1"/>
          </p:cNvSpPr>
          <p:nvPr>
            <p:ph type="body" sz="quarter" idx="13" hasCustomPrompt="1"/>
          </p:nvPr>
        </p:nvSpPr>
        <p:spPr>
          <a:xfrm>
            <a:off x="577851" y="1192099"/>
            <a:ext cx="4789309" cy="437244"/>
          </a:xfrm>
          <a:solidFill>
            <a:srgbClr val="ED1C24"/>
          </a:solidFill>
        </p:spPr>
        <p:txBody>
          <a:bodyPr anchor="ctr">
            <a:noAutofit/>
          </a:bodyPr>
          <a:lstStyle>
            <a:lvl1pPr marL="33066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Подзаголовок слайда (опционально)</a:t>
            </a:r>
          </a:p>
        </p:txBody>
      </p:sp>
    </p:spTree>
    <p:extLst>
      <p:ext uri="{BB962C8B-B14F-4D97-AF65-F5344CB8AC3E}">
        <p14:creationId xmlns:p14="http://schemas.microsoft.com/office/powerpoint/2010/main" val="97931720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529" userDrawn="1">
          <p15:clr>
            <a:srgbClr val="FBAE40"/>
          </p15:clr>
        </p15:guide>
        <p15:guide id="2" orient="horz" pos="4042" userDrawn="1">
          <p15:clr>
            <a:srgbClr val="FBAE40"/>
          </p15:clr>
        </p15:guide>
        <p15:guide id="3" pos="715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2617" y="234062"/>
            <a:ext cx="6756127" cy="662780"/>
          </a:xfrm>
        </p:spPr>
        <p:txBody>
          <a:bodyPr>
            <a:normAutofit/>
          </a:bodyPr>
          <a:lstStyle>
            <a:lvl1pPr>
              <a:defRPr sz="2600" cap="all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395" y="1156156"/>
            <a:ext cx="8721437" cy="5041446"/>
          </a:xfrm>
        </p:spPr>
        <p:txBody>
          <a:bodyPr/>
          <a:lstStyle>
            <a:lvl1pPr marL="330660" indent="-330660">
              <a:lnSpc>
                <a:spcPct val="100000"/>
              </a:lnSpc>
              <a:spcBef>
                <a:spcPts val="0"/>
              </a:spcBef>
              <a:spcAft>
                <a:spcPts val="1109"/>
              </a:spcAft>
              <a:buFont typeface="Arial" panose="020B0604020202020204" pitchFamily="34" charset="0"/>
              <a:buChar char="•"/>
              <a:defRPr sz="1800" b="0" i="0">
                <a:latin typeface="+mj-lt"/>
                <a:ea typeface="Calibri" charset="0"/>
                <a:cs typeface="Calibri" charset="0"/>
              </a:defRPr>
            </a:lvl1pPr>
            <a:lvl2pPr marL="714226" indent="-274448">
              <a:lnSpc>
                <a:spcPct val="100000"/>
              </a:lnSpc>
              <a:spcBef>
                <a:spcPts val="0"/>
              </a:spcBef>
              <a:spcAft>
                <a:spcPts val="924"/>
              </a:spcAft>
              <a:buFont typeface="Calibri Light" panose="020F0302020204030204" pitchFamily="34" charset="0"/>
              <a:buChar char="-"/>
              <a:defRPr sz="1700" b="0" i="0">
                <a:latin typeface="+mj-lt"/>
                <a:ea typeface="Calibri" charset="0"/>
                <a:cs typeface="Calibri" charset="0"/>
              </a:defRPr>
            </a:lvl2pPr>
            <a:lvl3pPr marL="1101098" indent="-221542">
              <a:spcBef>
                <a:spcPts val="0"/>
              </a:spcBef>
              <a:spcAft>
                <a:spcPts val="831"/>
              </a:spcAft>
              <a:buSzPct val="85000"/>
              <a:buFont typeface="Wingdings" panose="05000000000000000000" pitchFamily="2" charset="2"/>
              <a:buChar char="§"/>
              <a:defRPr sz="1500" b="0" i="0">
                <a:latin typeface="+mj-lt"/>
                <a:ea typeface="Calibri" charset="0"/>
                <a:cs typeface="Calibri" charset="0"/>
              </a:defRPr>
            </a:lvl3pPr>
            <a:lvl4pPr marL="1469784" indent="-209969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 sz="1300" b="0" i="0" baseline="0">
                <a:latin typeface="+mj-lt"/>
                <a:ea typeface="Calibri" charset="0"/>
                <a:cs typeface="Calibri" charset="0"/>
              </a:defRPr>
            </a:lvl4pPr>
            <a:lvl5pPr marL="1889722" indent="-209969">
              <a:buFont typeface="Arial" panose="020B0604020202020204" pitchFamily="34" charset="0"/>
              <a:buChar char="•"/>
              <a:defRPr sz="1300" b="0" i="0">
                <a:latin typeface="+mj-lt"/>
                <a:ea typeface="Calibri" charset="0"/>
                <a:cs typeface="Calibri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  <a:endParaRPr lang="en-US" dirty="0"/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11254" y="6412485"/>
            <a:ext cx="2228850" cy="365125"/>
          </a:xfrm>
        </p:spPr>
        <p:txBody>
          <a:bodyPr/>
          <a:lstStyle>
            <a:lvl1pPr>
              <a:defRPr b="0" i="0">
                <a:latin typeface="+mj-lt"/>
                <a:ea typeface="Chevin Pro Light" charset="0"/>
                <a:cs typeface="Chevin Pro Light" charset="0"/>
              </a:defRPr>
            </a:lvl1pPr>
          </a:lstStyle>
          <a:p>
            <a:fld id="{9F9FE868-178E-0F4D-8A9A-79941EADC299}" type="datetime1">
              <a:rPr lang="ru-RU" smtClean="0">
                <a:solidFill>
                  <a:srgbClr val="0C0C0C">
                    <a:tint val="75000"/>
                  </a:srgbClr>
                </a:solidFill>
              </a:rPr>
              <a:pPr/>
              <a:t>03.10.2025</a:t>
            </a:fld>
            <a:endParaRPr lang="ru-RU">
              <a:solidFill>
                <a:srgbClr val="0C0C0C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281363" y="6412485"/>
            <a:ext cx="3343275" cy="3651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ru-RU" dirty="0">
                <a:solidFill>
                  <a:srgbClr val="0C0C0C">
                    <a:tint val="75000"/>
                  </a:srgbClr>
                </a:solidFill>
              </a:rPr>
              <a:t>Национальная технологическая инициатива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91220" y="6412485"/>
            <a:ext cx="2228850" cy="365125"/>
          </a:xfrm>
        </p:spPr>
        <p:txBody>
          <a:bodyPr/>
          <a:lstStyle>
            <a:lvl1pPr>
              <a:defRPr b="0" i="0">
                <a:latin typeface="+mj-lt"/>
                <a:ea typeface="Chevin Pro Light" charset="0"/>
                <a:cs typeface="Chevin Pro Light" charset="0"/>
              </a:defRPr>
            </a:lvl1pPr>
          </a:lstStyle>
          <a:p>
            <a:fld id="{3EF660E9-E116-4F2D-91B7-27BAC0D3A970}" type="slidenum">
              <a:rPr lang="ru-RU" smtClean="0">
                <a:solidFill>
                  <a:srgbClr val="0C0C0C">
                    <a:tint val="75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C0C0C">
                  <a:tint val="75000"/>
                </a:srgbClr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681038" y="846044"/>
            <a:ext cx="8540566" cy="1"/>
            <a:chOff x="658813" y="800103"/>
            <a:chExt cx="10511466" cy="1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flipV="1">
              <a:off x="658814" y="800103"/>
              <a:ext cx="10511465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>
              <a:off x="1357457" y="101459"/>
              <a:ext cx="0" cy="139728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0"/>
          <p:cNvGrpSpPr/>
          <p:nvPr userDrawn="1"/>
        </p:nvGrpSpPr>
        <p:grpSpPr>
          <a:xfrm>
            <a:off x="8723399" y="6426967"/>
            <a:ext cx="502330" cy="3"/>
            <a:chOff x="658813" y="800103"/>
            <a:chExt cx="618252" cy="3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658814" y="800105"/>
              <a:ext cx="618251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658813" y="800103"/>
              <a:ext cx="256367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 13"/>
          <p:cNvGrpSpPr/>
          <p:nvPr userDrawn="1"/>
        </p:nvGrpSpPr>
        <p:grpSpPr>
          <a:xfrm>
            <a:off x="687128" y="6426965"/>
            <a:ext cx="677581" cy="4"/>
            <a:chOff x="658813" y="800103"/>
            <a:chExt cx="833946" cy="4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658814" y="800106"/>
              <a:ext cx="833945" cy="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658813" y="800103"/>
              <a:ext cx="256367" cy="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Изображение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975"/>
          <a:stretch/>
        </p:blipFill>
        <p:spPr>
          <a:xfrm>
            <a:off x="7449373" y="422524"/>
            <a:ext cx="1777754" cy="32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13923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529" userDrawn="1">
          <p15:clr>
            <a:srgbClr val="FBAE40"/>
          </p15:clr>
        </p15:guide>
        <p15:guide id="2" orient="horz" pos="4042" userDrawn="1">
          <p15:clr>
            <a:srgbClr val="FBAE40"/>
          </p15:clr>
        </p15:guide>
        <p15:guide id="3" pos="715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06712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5C59E-4000-4F54-B222-AEEC65038135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04ED-0EC7-4250-84E8-3CF4B952A4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4166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8000">
        <p15:prstTrans prst="pageCurlDouble"/>
      </p:transition>
    </mc:Choice>
    <mc:Fallback>
      <p:transition spd="slow" advClick="0" advTm="8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8"/>
            <a:ext cx="8543925" cy="1325563"/>
          </a:xfrm>
          <a:prstGeom prst="rect">
            <a:avLst/>
          </a:prstGeom>
        </p:spPr>
        <p:txBody>
          <a:bodyPr vert="horz" lIns="83984" tIns="41992" rIns="83984" bIns="41992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038" y="1825628"/>
            <a:ext cx="8543925" cy="4351338"/>
          </a:xfrm>
          <a:prstGeom prst="rect">
            <a:avLst/>
          </a:prstGeom>
        </p:spPr>
        <p:txBody>
          <a:bodyPr vert="horz" lIns="83984" tIns="41992" rIns="83984" bIns="4199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83984" tIns="41992" rIns="83984" bIns="41992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159"/>
            <a:fld id="{72E54A96-148C-F54C-A0C8-C109EC283038}" type="datetime1">
              <a:rPr lang="ru-RU" smtClean="0">
                <a:solidFill>
                  <a:srgbClr val="0C0C0C">
                    <a:tint val="75000"/>
                  </a:srgbClr>
                </a:solidFill>
              </a:rPr>
              <a:pPr defTabSz="457159"/>
              <a:t>03.10.2025</a:t>
            </a:fld>
            <a:endParaRPr lang="ru-RU">
              <a:solidFill>
                <a:srgbClr val="0C0C0C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81365" y="6356351"/>
            <a:ext cx="3343275" cy="365125"/>
          </a:xfrm>
          <a:prstGeom prst="rect">
            <a:avLst/>
          </a:prstGeom>
        </p:spPr>
        <p:txBody>
          <a:bodyPr vert="horz" lIns="83984" tIns="41992" rIns="83984" bIns="41992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159"/>
            <a:r>
              <a:rPr lang="ru-RU">
                <a:solidFill>
                  <a:srgbClr val="0C0C0C">
                    <a:tint val="75000"/>
                  </a:srgbClr>
                </a:solidFill>
              </a:rPr>
              <a:t>2016 © Национальная технологическая инициатива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96112" y="6356351"/>
            <a:ext cx="2228850" cy="365125"/>
          </a:xfrm>
          <a:prstGeom prst="rect">
            <a:avLst/>
          </a:prstGeom>
        </p:spPr>
        <p:txBody>
          <a:bodyPr vert="horz" lIns="83984" tIns="41992" rIns="83984" bIns="41992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159"/>
            <a:fld id="{3EF660E9-E116-4F2D-91B7-27BAC0D3A970}" type="slidenum">
              <a:rPr lang="ru-RU" smtClean="0">
                <a:solidFill>
                  <a:srgbClr val="0C0C0C">
                    <a:tint val="75000"/>
                  </a:srgbClr>
                </a:solidFill>
              </a:rPr>
              <a:pPr defTabSz="457159"/>
              <a:t>‹#›</a:t>
            </a:fld>
            <a:endParaRPr lang="ru-RU">
              <a:solidFill>
                <a:srgbClr val="0C0C0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11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</p:sldLayoutIdLst>
  <p:hf hdr="0" ftr="0"/>
  <p:txStyles>
    <p:titleStyle>
      <a:lvl1pPr algn="l" defTabSz="839828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9957" indent="-209957" algn="l" defTabSz="839828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29871" indent="-209957" algn="l" defTabSz="839828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785" indent="-209957" algn="l" defTabSz="839828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69698" indent="-209957" algn="l" defTabSz="839828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89612" indent="-209957" algn="l" defTabSz="839828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09526" indent="-209957" algn="l" defTabSz="839828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29438" indent="-209957" algn="l" defTabSz="839828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49355" indent="-209957" algn="l" defTabSz="839828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69267" indent="-209957" algn="l" defTabSz="839828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3982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19913" algn="l" defTabSz="83982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39828" algn="l" defTabSz="83982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742" algn="l" defTabSz="83982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79655" algn="l" defTabSz="83982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9569" algn="l" defTabSz="83982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9483" algn="l" defTabSz="83982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9397" algn="l" defTabSz="83982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59310" algn="l" defTabSz="83982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83988" tIns="41994" rIns="83988" bIns="41994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038" y="1825626"/>
            <a:ext cx="8543925" cy="4351338"/>
          </a:xfrm>
          <a:prstGeom prst="rect">
            <a:avLst/>
          </a:prstGeom>
        </p:spPr>
        <p:txBody>
          <a:bodyPr vert="horz" lIns="83988" tIns="41994" rIns="83988" bIns="4199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83988" tIns="41994" rIns="83988" bIns="41994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187"/>
            <a:fld id="{72E54A96-148C-F54C-A0C8-C109EC283038}" type="datetime1">
              <a:rPr lang="ru-RU" smtClean="0">
                <a:solidFill>
                  <a:srgbClr val="0C0C0C">
                    <a:tint val="75000"/>
                  </a:srgbClr>
                </a:solidFill>
              </a:rPr>
              <a:pPr defTabSz="457187"/>
              <a:t>03.10.2025</a:t>
            </a:fld>
            <a:endParaRPr lang="ru-RU">
              <a:solidFill>
                <a:srgbClr val="0C0C0C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83988" tIns="41994" rIns="83988" bIns="41994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187"/>
            <a:r>
              <a:rPr lang="ru-RU">
                <a:solidFill>
                  <a:srgbClr val="0C0C0C">
                    <a:tint val="75000"/>
                  </a:srgbClr>
                </a:solidFill>
              </a:rPr>
              <a:t>2016 © Национальная технологическая инициатива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96112" y="6356351"/>
            <a:ext cx="2228850" cy="365125"/>
          </a:xfrm>
          <a:prstGeom prst="rect">
            <a:avLst/>
          </a:prstGeom>
        </p:spPr>
        <p:txBody>
          <a:bodyPr vert="horz" lIns="83988" tIns="41994" rIns="83988" bIns="41994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187"/>
            <a:fld id="{3EF660E9-E116-4F2D-91B7-27BAC0D3A970}" type="slidenum">
              <a:rPr lang="ru-RU" smtClean="0">
                <a:solidFill>
                  <a:srgbClr val="0C0C0C">
                    <a:tint val="75000"/>
                  </a:srgbClr>
                </a:solidFill>
              </a:rPr>
              <a:pPr defTabSz="457187"/>
              <a:t>‹#›</a:t>
            </a:fld>
            <a:endParaRPr lang="ru-RU">
              <a:solidFill>
                <a:srgbClr val="0C0C0C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74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</p:sldLayoutIdLst>
  <p:hf hdr="0" ftr="0"/>
  <p:txStyles>
    <p:titleStyle>
      <a:lvl1pPr algn="l" defTabSz="839876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9969" indent="-209969" algn="l" defTabSz="839876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29907" indent="-209969" algn="l" defTabSz="839876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846" indent="-209969" algn="l" defTabSz="839876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69784" indent="-209969" algn="l" defTabSz="839876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89722" indent="-209969" algn="l" defTabSz="839876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09660" indent="-209969" algn="l" defTabSz="839876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29598" indent="-209969" algn="l" defTabSz="839876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49537" indent="-209969" algn="l" defTabSz="839876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69475" indent="-209969" algn="l" defTabSz="839876" rtl="0" eaLnBrk="1" latinLnBrk="0" hangingPunct="1">
        <a:lnSpc>
          <a:spcPct val="90000"/>
        </a:lnSpc>
        <a:spcBef>
          <a:spcPts val="459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398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19938" algn="l" defTabSz="8398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39876" algn="l" defTabSz="8398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815" algn="l" defTabSz="8398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79753" algn="l" defTabSz="8398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9691" algn="l" defTabSz="8398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9629" algn="l" defTabSz="8398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9567" algn="l" defTabSz="8398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59506" algn="l" defTabSz="8398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32030" y="2105275"/>
            <a:ext cx="7455669" cy="23991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83987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9108" marR="18146">
              <a:lnSpc>
                <a:spcPct val="100000"/>
              </a:lnSpc>
              <a:spcBef>
                <a:spcPts val="0"/>
              </a:spcBef>
            </a:pPr>
            <a:r>
              <a:rPr lang="ru-RU" sz="3200" b="1" spc="-5" dirty="0" smtClean="0">
                <a:solidFill>
                  <a:schemeClr val="accent2">
                    <a:lumMod val="50000"/>
                  </a:schemeClr>
                </a:solidFill>
                <a:latin typeface="Bahnschrift Light SemiCondensed" panose="020B0502040204020203" pitchFamily="34" charset="0"/>
                <a:cs typeface="Lato Black"/>
              </a:rPr>
              <a:t>Автоматизированный анализ контрольного листка измеряемых параметров изделий</a:t>
            </a:r>
            <a:endParaRPr lang="ru-RU" sz="3200" b="1" spc="-5" dirty="0">
              <a:solidFill>
                <a:schemeClr val="accent2">
                  <a:lumMod val="50000"/>
                </a:schemeClr>
              </a:solidFill>
              <a:latin typeface="Bahnschrift Light SemiCondensed" panose="020B0502040204020203" pitchFamily="34" charset="0"/>
              <a:cs typeface="Lato Black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735" y="4989419"/>
            <a:ext cx="75460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57" marR="2503" defTabSz="839876"/>
            <a:r>
              <a:rPr lang="ru-RU" sz="1600" b="1" spc="-2" dirty="0">
                <a:solidFill>
                  <a:schemeClr val="accent2">
                    <a:lumMod val="50000"/>
                  </a:schemeClr>
                </a:solidFill>
                <a:latin typeface="Lato"/>
                <a:cs typeface="Lato"/>
              </a:rPr>
              <a:t>ФГБОУ ВО «Рязанский государственный радиотехнический университет им. В.Ф. Уткина» </a:t>
            </a:r>
          </a:p>
        </p:txBody>
      </p:sp>
      <p:grpSp>
        <p:nvGrpSpPr>
          <p:cNvPr id="12" name="Группа 11"/>
          <p:cNvGrpSpPr/>
          <p:nvPr/>
        </p:nvGrpSpPr>
        <p:grpSpPr>
          <a:xfrm>
            <a:off x="7986713" y="32357"/>
            <a:ext cx="1842805" cy="2891261"/>
            <a:chOff x="5699037" y="1158679"/>
            <a:chExt cx="4207116" cy="4540492"/>
          </a:xfrm>
        </p:grpSpPr>
        <p:grpSp>
          <p:nvGrpSpPr>
            <p:cNvPr id="13" name="object 10"/>
            <p:cNvGrpSpPr/>
            <p:nvPr/>
          </p:nvGrpSpPr>
          <p:grpSpPr>
            <a:xfrm>
              <a:off x="5699037" y="1158679"/>
              <a:ext cx="4207078" cy="3613531"/>
              <a:chOff x="11566123" y="1047087"/>
              <a:chExt cx="8538210" cy="7333615"/>
            </a:xfrm>
          </p:grpSpPr>
          <p:sp>
            <p:nvSpPr>
              <p:cNvPr id="15" name="object 11"/>
              <p:cNvSpPr/>
              <p:nvPr/>
            </p:nvSpPr>
            <p:spPr>
              <a:xfrm>
                <a:off x="12830283" y="1108417"/>
                <a:ext cx="7273925" cy="7272655"/>
              </a:xfrm>
              <a:custGeom>
                <a:avLst/>
                <a:gdLst/>
                <a:ahLst/>
                <a:cxnLst/>
                <a:rect l="l" t="t" r="r" b="b"/>
                <a:pathLst>
                  <a:path w="7273925" h="7272655">
                    <a:moveTo>
                      <a:pt x="7273809" y="0"/>
                    </a:moveTo>
                    <a:lnTo>
                      <a:pt x="5644561" y="0"/>
                    </a:lnTo>
                    <a:lnTo>
                      <a:pt x="5644561" y="2112050"/>
                    </a:lnTo>
                    <a:lnTo>
                      <a:pt x="2683876" y="2112050"/>
                    </a:lnTo>
                    <a:lnTo>
                      <a:pt x="2683876" y="3552080"/>
                    </a:lnTo>
                    <a:lnTo>
                      <a:pt x="12041" y="3552080"/>
                    </a:lnTo>
                    <a:lnTo>
                      <a:pt x="12041" y="5496115"/>
                    </a:lnTo>
                    <a:lnTo>
                      <a:pt x="0" y="5520125"/>
                    </a:lnTo>
                    <a:lnTo>
                      <a:pt x="2852373" y="5524093"/>
                    </a:lnTo>
                    <a:lnTo>
                      <a:pt x="2852373" y="7272155"/>
                    </a:lnTo>
                    <a:lnTo>
                      <a:pt x="7273809" y="7272155"/>
                    </a:lnTo>
                    <a:lnTo>
                      <a:pt x="7273809" y="0"/>
                    </a:lnTo>
                    <a:close/>
                  </a:path>
                </a:pathLst>
              </a:custGeom>
              <a:solidFill>
                <a:srgbClr val="457DA2"/>
              </a:solidFill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  <p:sp>
            <p:nvSpPr>
              <p:cNvPr id="16" name="object 12"/>
              <p:cNvSpPr/>
              <p:nvPr/>
            </p:nvSpPr>
            <p:spPr>
              <a:xfrm>
                <a:off x="11587065" y="1068029"/>
                <a:ext cx="6450330" cy="3185795"/>
              </a:xfrm>
              <a:custGeom>
                <a:avLst/>
                <a:gdLst/>
                <a:ahLst/>
                <a:cxnLst/>
                <a:rect l="l" t="t" r="r" b="b"/>
                <a:pathLst>
                  <a:path w="6450330" h="3185795">
                    <a:moveTo>
                      <a:pt x="6450002" y="1705937"/>
                    </a:moveTo>
                    <a:lnTo>
                      <a:pt x="3354002" y="1705937"/>
                    </a:lnTo>
                    <a:lnTo>
                      <a:pt x="3354002" y="3185295"/>
                    </a:lnTo>
                    <a:lnTo>
                      <a:pt x="0" y="3185295"/>
                    </a:lnTo>
                    <a:lnTo>
                      <a:pt x="0" y="990912"/>
                    </a:lnTo>
                    <a:lnTo>
                      <a:pt x="5136545" y="990912"/>
                    </a:lnTo>
                    <a:lnTo>
                      <a:pt x="5136545" y="0"/>
                    </a:lnTo>
                    <a:lnTo>
                      <a:pt x="6445112" y="0"/>
                    </a:lnTo>
                    <a:lnTo>
                      <a:pt x="6450002" y="1705937"/>
                    </a:lnTo>
                    <a:close/>
                  </a:path>
                </a:pathLst>
              </a:custGeom>
              <a:ln w="4188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</p:grpSp>
        <p:sp>
          <p:nvSpPr>
            <p:cNvPr id="14" name="object 13"/>
            <p:cNvSpPr/>
            <p:nvPr/>
          </p:nvSpPr>
          <p:spPr>
            <a:xfrm>
              <a:off x="8208116" y="4991108"/>
              <a:ext cx="1698037" cy="708063"/>
            </a:xfrm>
            <a:custGeom>
              <a:avLst/>
              <a:gdLst/>
              <a:ahLst/>
              <a:cxnLst/>
              <a:rect l="l" t="t" r="r" b="b"/>
              <a:pathLst>
                <a:path w="3446144" h="1437004">
                  <a:moveTo>
                    <a:pt x="3445832" y="0"/>
                  </a:moveTo>
                  <a:lnTo>
                    <a:pt x="0" y="0"/>
                  </a:lnTo>
                  <a:lnTo>
                    <a:pt x="0" y="1436511"/>
                  </a:lnTo>
                  <a:lnTo>
                    <a:pt x="3445832" y="1436511"/>
                  </a:lnTo>
                  <a:lnTo>
                    <a:pt x="3445832" y="0"/>
                  </a:lnTo>
                  <a:close/>
                </a:path>
              </a:pathLst>
            </a:custGeom>
            <a:solidFill>
              <a:srgbClr val="E93B47"/>
            </a:solidFill>
          </p:spPr>
          <p:txBody>
            <a:bodyPr wrap="square" lIns="0" tIns="0" rIns="0" bIns="0" rtlCol="0"/>
            <a:lstStyle/>
            <a:p>
              <a:endParaRPr sz="887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621107" y="5659173"/>
            <a:ext cx="3692898" cy="19160"/>
            <a:chOff x="717176" y="5971994"/>
            <a:chExt cx="4545105" cy="19160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V="1">
              <a:off x="717176" y="5971994"/>
              <a:ext cx="4545105" cy="19160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730620" y="5991154"/>
              <a:ext cx="1645026" cy="0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Группа 21"/>
          <p:cNvGrpSpPr/>
          <p:nvPr/>
        </p:nvGrpSpPr>
        <p:grpSpPr>
          <a:xfrm>
            <a:off x="621107" y="4867285"/>
            <a:ext cx="3692898" cy="19160"/>
            <a:chOff x="717176" y="5971994"/>
            <a:chExt cx="4545105" cy="19160"/>
          </a:xfrm>
        </p:grpSpPr>
        <p:cxnSp>
          <p:nvCxnSpPr>
            <p:cNvPr id="23" name="Прямая соединительная линия 22"/>
            <p:cNvCxnSpPr/>
            <p:nvPr/>
          </p:nvCxnSpPr>
          <p:spPr>
            <a:xfrm flipV="1">
              <a:off x="717176" y="5971994"/>
              <a:ext cx="4545105" cy="19160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730620" y="5991154"/>
              <a:ext cx="1645026" cy="0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Рисунок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78" y="29364"/>
            <a:ext cx="2906245" cy="15323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C30FB3A-3770-C94F-2C68-7717DD30DC3F}"/>
              </a:ext>
            </a:extLst>
          </p:cNvPr>
          <p:cNvSpPr txBox="1"/>
          <p:nvPr/>
        </p:nvSpPr>
        <p:spPr>
          <a:xfrm>
            <a:off x="3963744" y="6110596"/>
            <a:ext cx="1623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57" marR="2503" algn="ctr" defTabSz="839876"/>
            <a:r>
              <a:rPr lang="ru-RU" sz="1600" b="1" spc="-5" dirty="0">
                <a:solidFill>
                  <a:schemeClr val="accent2">
                    <a:lumMod val="50000"/>
                  </a:schemeClr>
                </a:solidFill>
                <a:latin typeface="Lato Black"/>
                <a:ea typeface="+mj-ea"/>
                <a:cs typeface="Lato Black"/>
              </a:rPr>
              <a:t>Рязань, 2025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34481" y="4148041"/>
            <a:ext cx="6573354" cy="712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108" marR="18146">
              <a:lnSpc>
                <a:spcPct val="111800"/>
              </a:lnSpc>
              <a:spcBef>
                <a:spcPts val="628"/>
              </a:spcBef>
            </a:pPr>
            <a:r>
              <a:rPr lang="ru-RU" b="1" i="1" spc="-2" dirty="0">
                <a:solidFill>
                  <a:schemeClr val="accent2">
                    <a:lumMod val="50000"/>
                  </a:schemeClr>
                </a:solidFill>
                <a:latin typeface="Lato"/>
                <a:cs typeface="Lato"/>
              </a:rPr>
              <a:t>Тематическое направление</a:t>
            </a:r>
            <a:r>
              <a:rPr lang="ru-RU" b="1" i="1" spc="-2" dirty="0" smtClean="0">
                <a:solidFill>
                  <a:schemeClr val="accent2">
                    <a:lumMod val="50000"/>
                  </a:schemeClr>
                </a:solidFill>
                <a:latin typeface="Lato"/>
                <a:cs typeface="Lato"/>
              </a:rPr>
              <a:t>: </a:t>
            </a:r>
            <a:r>
              <a:rPr lang="ru-RU" spc="-2" dirty="0" smtClean="0">
                <a:solidFill>
                  <a:schemeClr val="accent2">
                    <a:lumMod val="50000"/>
                  </a:schemeClr>
                </a:solidFill>
                <a:latin typeface="Lato"/>
                <a:cs typeface="Lato"/>
              </a:rPr>
              <a:t>управление качеством и автоматизации процессов контроля производств</a:t>
            </a:r>
            <a:endParaRPr lang="ru-RU" spc="-2" dirty="0">
              <a:solidFill>
                <a:schemeClr val="accent2">
                  <a:lumMod val="50000"/>
                </a:schemeClr>
              </a:solidFill>
              <a:latin typeface="Lato"/>
              <a:cs typeface="Lato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20956D2-EC84-67C1-C313-A7F0419AE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794" y="0"/>
            <a:ext cx="2033140" cy="156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9710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8000">
        <p15:prstTrans prst="pageCurlDouble"/>
      </p:transition>
    </mc:Choice>
    <mc:Fallback>
      <p:transition spd="slow" advClick="0" advTm="8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0402" y="16612"/>
            <a:ext cx="5186581" cy="1071206"/>
          </a:xfrm>
        </p:spPr>
        <p:txBody>
          <a:bodyPr>
            <a:normAutofit/>
          </a:bodyPr>
          <a:lstStyle/>
          <a:p>
            <a:r>
              <a:rPr lang="ru-RU" sz="4000" b="1" spc="-5" dirty="0">
                <a:solidFill>
                  <a:srgbClr val="457DA2"/>
                </a:solidFill>
                <a:latin typeface="Lato Black"/>
                <a:cs typeface="Lato Black"/>
              </a:rPr>
              <a:t>Профиль проекта</a:t>
            </a:r>
          </a:p>
        </p:txBody>
      </p:sp>
      <p:grpSp>
        <p:nvGrpSpPr>
          <p:cNvPr id="12" name="Группа 11"/>
          <p:cNvGrpSpPr/>
          <p:nvPr/>
        </p:nvGrpSpPr>
        <p:grpSpPr>
          <a:xfrm flipH="1">
            <a:off x="-2" y="-8311"/>
            <a:ext cx="878987" cy="1038428"/>
            <a:chOff x="5699037" y="1158679"/>
            <a:chExt cx="4207116" cy="4540492"/>
          </a:xfrm>
        </p:grpSpPr>
        <p:grpSp>
          <p:nvGrpSpPr>
            <p:cNvPr id="13" name="object 10"/>
            <p:cNvGrpSpPr/>
            <p:nvPr/>
          </p:nvGrpSpPr>
          <p:grpSpPr>
            <a:xfrm>
              <a:off x="5699037" y="1158679"/>
              <a:ext cx="4207078" cy="3613531"/>
              <a:chOff x="11566123" y="1047087"/>
              <a:chExt cx="8538210" cy="7333615"/>
            </a:xfrm>
          </p:grpSpPr>
          <p:sp>
            <p:nvSpPr>
              <p:cNvPr id="15" name="object 11"/>
              <p:cNvSpPr/>
              <p:nvPr/>
            </p:nvSpPr>
            <p:spPr>
              <a:xfrm>
                <a:off x="12830283" y="1108417"/>
                <a:ext cx="7273925" cy="7272655"/>
              </a:xfrm>
              <a:custGeom>
                <a:avLst/>
                <a:gdLst/>
                <a:ahLst/>
                <a:cxnLst/>
                <a:rect l="l" t="t" r="r" b="b"/>
                <a:pathLst>
                  <a:path w="7273925" h="7272655">
                    <a:moveTo>
                      <a:pt x="7273809" y="0"/>
                    </a:moveTo>
                    <a:lnTo>
                      <a:pt x="5644561" y="0"/>
                    </a:lnTo>
                    <a:lnTo>
                      <a:pt x="5644561" y="2112050"/>
                    </a:lnTo>
                    <a:lnTo>
                      <a:pt x="2683876" y="2112050"/>
                    </a:lnTo>
                    <a:lnTo>
                      <a:pt x="2683876" y="3552080"/>
                    </a:lnTo>
                    <a:lnTo>
                      <a:pt x="12041" y="3552080"/>
                    </a:lnTo>
                    <a:lnTo>
                      <a:pt x="12041" y="5496115"/>
                    </a:lnTo>
                    <a:lnTo>
                      <a:pt x="0" y="5520125"/>
                    </a:lnTo>
                    <a:lnTo>
                      <a:pt x="2852373" y="5524093"/>
                    </a:lnTo>
                    <a:lnTo>
                      <a:pt x="2852373" y="7272155"/>
                    </a:lnTo>
                    <a:lnTo>
                      <a:pt x="7273809" y="7272155"/>
                    </a:lnTo>
                    <a:lnTo>
                      <a:pt x="7273809" y="0"/>
                    </a:lnTo>
                    <a:close/>
                  </a:path>
                </a:pathLst>
              </a:custGeom>
              <a:solidFill>
                <a:srgbClr val="457DA2"/>
              </a:solidFill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  <p:sp>
            <p:nvSpPr>
              <p:cNvPr id="16" name="object 12"/>
              <p:cNvSpPr/>
              <p:nvPr/>
            </p:nvSpPr>
            <p:spPr>
              <a:xfrm>
                <a:off x="11587065" y="1068029"/>
                <a:ext cx="6450330" cy="3185795"/>
              </a:xfrm>
              <a:custGeom>
                <a:avLst/>
                <a:gdLst/>
                <a:ahLst/>
                <a:cxnLst/>
                <a:rect l="l" t="t" r="r" b="b"/>
                <a:pathLst>
                  <a:path w="6450330" h="3185795">
                    <a:moveTo>
                      <a:pt x="6450002" y="1705937"/>
                    </a:moveTo>
                    <a:lnTo>
                      <a:pt x="3354002" y="1705937"/>
                    </a:lnTo>
                    <a:lnTo>
                      <a:pt x="3354002" y="3185295"/>
                    </a:lnTo>
                    <a:lnTo>
                      <a:pt x="0" y="3185295"/>
                    </a:lnTo>
                    <a:lnTo>
                      <a:pt x="0" y="990912"/>
                    </a:lnTo>
                    <a:lnTo>
                      <a:pt x="5136545" y="990912"/>
                    </a:lnTo>
                    <a:lnTo>
                      <a:pt x="5136545" y="0"/>
                    </a:lnTo>
                    <a:lnTo>
                      <a:pt x="6445112" y="0"/>
                    </a:lnTo>
                    <a:lnTo>
                      <a:pt x="6450002" y="1705937"/>
                    </a:lnTo>
                    <a:close/>
                  </a:path>
                </a:pathLst>
              </a:custGeom>
              <a:ln w="4188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</p:grpSp>
        <p:sp>
          <p:nvSpPr>
            <p:cNvPr id="14" name="object 13"/>
            <p:cNvSpPr/>
            <p:nvPr/>
          </p:nvSpPr>
          <p:spPr>
            <a:xfrm>
              <a:off x="8208116" y="4991108"/>
              <a:ext cx="1698037" cy="708063"/>
            </a:xfrm>
            <a:custGeom>
              <a:avLst/>
              <a:gdLst/>
              <a:ahLst/>
              <a:cxnLst/>
              <a:rect l="l" t="t" r="r" b="b"/>
              <a:pathLst>
                <a:path w="3446144" h="1437004">
                  <a:moveTo>
                    <a:pt x="3445832" y="0"/>
                  </a:moveTo>
                  <a:lnTo>
                    <a:pt x="0" y="0"/>
                  </a:lnTo>
                  <a:lnTo>
                    <a:pt x="0" y="1436511"/>
                  </a:lnTo>
                  <a:lnTo>
                    <a:pt x="3445832" y="1436511"/>
                  </a:lnTo>
                  <a:lnTo>
                    <a:pt x="3445832" y="0"/>
                  </a:lnTo>
                  <a:close/>
                </a:path>
              </a:pathLst>
            </a:custGeom>
            <a:solidFill>
              <a:srgbClr val="E93B47"/>
            </a:solidFill>
          </p:spPr>
          <p:txBody>
            <a:bodyPr wrap="square" lIns="0" tIns="0" rIns="0" bIns="0" rtlCol="0"/>
            <a:lstStyle/>
            <a:p>
              <a:endParaRPr sz="887"/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222621" y="6292136"/>
            <a:ext cx="7546041" cy="410960"/>
            <a:chOff x="273995" y="6292136"/>
            <a:chExt cx="9287435" cy="410960"/>
          </a:xfrm>
        </p:grpSpPr>
        <p:sp>
          <p:nvSpPr>
            <p:cNvPr id="18" name="TextBox 17"/>
            <p:cNvSpPr txBox="1"/>
            <p:nvPr/>
          </p:nvSpPr>
          <p:spPr>
            <a:xfrm>
              <a:off x="273995" y="6364542"/>
              <a:ext cx="9287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57" marR="2503" defTabSz="839876"/>
              <a:r>
                <a:rPr lang="ru-RU" sz="1600" b="1" spc="-5" dirty="0">
                  <a:solidFill>
                    <a:srgbClr val="457DA2"/>
                  </a:solidFill>
                  <a:latin typeface="Lato Black"/>
                  <a:ea typeface="+mj-ea"/>
                  <a:cs typeface="Lato Black"/>
                </a:rPr>
                <a:t>2025, РГРТУ</a:t>
              </a: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372608" y="6292136"/>
              <a:ext cx="4545105" cy="19160"/>
              <a:chOff x="717176" y="5971994"/>
              <a:chExt cx="4545105" cy="19160"/>
            </a:xfrm>
          </p:grpSpPr>
          <p:cxnSp>
            <p:nvCxnSpPr>
              <p:cNvPr id="20" name="Прямая соединительная линия 19"/>
              <p:cNvCxnSpPr/>
              <p:nvPr/>
            </p:nvCxnSpPr>
            <p:spPr>
              <a:xfrm flipV="1">
                <a:off x="717176" y="5971994"/>
                <a:ext cx="4545105" cy="19160"/>
              </a:xfrm>
              <a:prstGeom prst="line">
                <a:avLst/>
              </a:prstGeom>
              <a:ln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730620" y="5991154"/>
                <a:ext cx="1645026" cy="0"/>
              </a:xfrm>
              <a:prstGeom prst="line">
                <a:avLst/>
              </a:prstGeom>
              <a:ln w="28575"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B9CEC6D-5CAE-BBE2-1A83-6E82B79D31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2" r="21290" b="22699"/>
          <a:stretch>
            <a:fillRect/>
          </a:stretch>
        </p:blipFill>
        <p:spPr>
          <a:xfrm>
            <a:off x="8486705" y="6026754"/>
            <a:ext cx="1198074" cy="706585"/>
          </a:xfrm>
          <a:prstGeom prst="rect">
            <a:avLst/>
          </a:prstGeom>
        </p:spPr>
      </p:pic>
      <p:pic>
        <p:nvPicPr>
          <p:cNvPr id="23" name="Shape 185" descr="C:\Users\pankratov.in\YandexDisk\!NTI\DOCS\ProjectPresentation\icons\PNG\256\19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4705" y="1172060"/>
            <a:ext cx="531664" cy="480888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Box 24"/>
          <p:cNvSpPr txBox="1"/>
          <p:nvPr/>
        </p:nvSpPr>
        <p:spPr>
          <a:xfrm>
            <a:off x="916369" y="1330459"/>
            <a:ext cx="1310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>
                <a:solidFill>
                  <a:srgbClr val="457DA2"/>
                </a:solidFill>
              </a:rPr>
              <a:t>Цель проекта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69181" y="3090802"/>
            <a:ext cx="19600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>
                <a:solidFill>
                  <a:srgbClr val="457DA2"/>
                </a:solidFill>
              </a:rPr>
              <a:t>Результаты проекта</a:t>
            </a:r>
          </a:p>
        </p:txBody>
      </p:sp>
      <p:sp>
        <p:nvSpPr>
          <p:cNvPr id="33" name="Shape 208"/>
          <p:cNvSpPr/>
          <p:nvPr/>
        </p:nvSpPr>
        <p:spPr>
          <a:xfrm>
            <a:off x="354767" y="1676136"/>
            <a:ext cx="4989126" cy="97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4" tIns="32643" rIns="65304" bIns="32643" anchor="t" anchorCtr="0">
            <a:noAutofit/>
          </a:bodyPr>
          <a:lstStyle/>
          <a:p>
            <a:r>
              <a:rPr lang="ru-RU" sz="1200" dirty="0" smtClean="0">
                <a:solidFill>
                  <a:srgbClr val="457D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Автоматизация анализа контрольного листка измеряемых параметров изделий на производстве различными способами для сокращения времени выявления причин брака или несоответствий в процессе производства. </a:t>
            </a:r>
            <a:endParaRPr lang="ru-RU" sz="1200" dirty="0">
              <a:solidFill>
                <a:srgbClr val="457DA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Shape 208"/>
          <p:cNvSpPr/>
          <p:nvPr/>
        </p:nvSpPr>
        <p:spPr>
          <a:xfrm>
            <a:off x="581086" y="3551774"/>
            <a:ext cx="4989126" cy="1673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4" tIns="32643" rIns="65304" bIns="32643" anchor="t" anchorCtr="0">
            <a:noAutofit/>
          </a:bodyPr>
          <a:lstStyle/>
          <a:p>
            <a:pPr marL="228600" lvl="0" indent="-228600">
              <a:buAutoNum type="arabicPeriod"/>
            </a:pPr>
            <a:r>
              <a:rPr lang="ru-RU" sz="1200" b="1" dirty="0" smtClean="0">
                <a:solidFill>
                  <a:srgbClr val="457D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Автоматизация анализа контрольных листков. </a:t>
            </a:r>
            <a:r>
              <a:rPr lang="ru-RU" sz="1200" dirty="0" smtClean="0">
                <a:solidFill>
                  <a:srgbClr val="457D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Создан метод и инструмент, позволяющий автоматически обрабатывать и анализировать данные из контрольных листов измеряемых параметров изделий.</a:t>
            </a:r>
          </a:p>
          <a:p>
            <a:pPr marL="228600" lvl="0" indent="-228600">
              <a:buAutoNum type="arabicPeriod"/>
            </a:pPr>
            <a:r>
              <a:rPr lang="ru-RU" sz="1200" b="1" dirty="0" smtClean="0">
                <a:solidFill>
                  <a:srgbClr val="457D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Сокращение времени выявления причин брака. </a:t>
            </a:r>
            <a:r>
              <a:rPr lang="ru-RU" sz="1200" dirty="0" smtClean="0">
                <a:solidFill>
                  <a:srgbClr val="457D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Благодаря автоматизированному сбору и статистическому анализу данных ускоряется определение причин несоответствий и брака в производственном процессе.</a:t>
            </a:r>
          </a:p>
          <a:p>
            <a:pPr marL="228600" lvl="0" indent="-228600">
              <a:buAutoNum type="arabicPeriod"/>
            </a:pPr>
            <a:r>
              <a:rPr lang="ru-RU" sz="1200" b="1" dirty="0" smtClean="0">
                <a:solidFill>
                  <a:srgbClr val="457D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Визуализация и структурирование информации. </a:t>
            </a:r>
            <a:r>
              <a:rPr lang="ru-RU" sz="1200" dirty="0" smtClean="0">
                <a:solidFill>
                  <a:srgbClr val="457D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Применение гистограмм, диаграмм </a:t>
            </a:r>
            <a:r>
              <a:rPr lang="ru-RU" sz="1200" dirty="0" err="1" smtClean="0">
                <a:solidFill>
                  <a:srgbClr val="457D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Паретто</a:t>
            </a:r>
            <a:r>
              <a:rPr lang="ru-RU" sz="1200" dirty="0" smtClean="0">
                <a:solidFill>
                  <a:srgbClr val="457D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и других статистических методов позволяет наглядно представить качество продукции и причин дефектов.</a:t>
            </a:r>
            <a:endParaRPr lang="ru-RU" sz="1200" b="1" dirty="0">
              <a:solidFill>
                <a:srgbClr val="457DA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5" name="Shape 177" descr="C:\Users\pankratov.in\YandexDisk\!NTI\DOCS\ProjectPresentation\icons\PNG\256\330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9122" y="2920148"/>
            <a:ext cx="519465" cy="529265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TextBox 35"/>
          <p:cNvSpPr txBox="1"/>
          <p:nvPr/>
        </p:nvSpPr>
        <p:spPr>
          <a:xfrm>
            <a:off x="7269522" y="1258615"/>
            <a:ext cx="1629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>
                <a:solidFill>
                  <a:srgbClr val="457DA2"/>
                </a:solidFill>
              </a:rPr>
              <a:t>Команда проекта</a:t>
            </a:r>
          </a:p>
        </p:txBody>
      </p:sp>
      <p:sp>
        <p:nvSpPr>
          <p:cNvPr id="39" name="Shape 275"/>
          <p:cNvSpPr/>
          <p:nvPr/>
        </p:nvSpPr>
        <p:spPr>
          <a:xfrm>
            <a:off x="6798820" y="1800826"/>
            <a:ext cx="1585940" cy="286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4" tIns="32643" rIns="65304" bIns="32643" anchor="t" anchorCtr="0">
            <a:noAutofit/>
          </a:bodyPr>
          <a:lstStyle/>
          <a:p>
            <a:pPr lvl="0"/>
            <a:r>
              <a:rPr lang="ru-RU" sz="1200" u="sng" dirty="0" smtClean="0">
                <a:solidFill>
                  <a:srgbClr val="457DA2"/>
                </a:solidFill>
                <a:sym typeface="Calibri"/>
              </a:rPr>
              <a:t>Тимофей Данилин</a:t>
            </a:r>
            <a:endParaRPr sz="1200" u="sng" dirty="0">
              <a:solidFill>
                <a:srgbClr val="457DA2"/>
              </a:solidFill>
            </a:endParaRPr>
          </a:p>
        </p:txBody>
      </p:sp>
      <p:grpSp>
        <p:nvGrpSpPr>
          <p:cNvPr id="72" name="Группа 71"/>
          <p:cNvGrpSpPr/>
          <p:nvPr/>
        </p:nvGrpSpPr>
        <p:grpSpPr>
          <a:xfrm>
            <a:off x="439372" y="2457493"/>
            <a:ext cx="3692898" cy="19160"/>
            <a:chOff x="717176" y="5971994"/>
            <a:chExt cx="4545105" cy="19160"/>
          </a:xfrm>
        </p:grpSpPr>
        <p:cxnSp>
          <p:nvCxnSpPr>
            <p:cNvPr id="73" name="Прямая соединительная линия 72"/>
            <p:cNvCxnSpPr/>
            <p:nvPr/>
          </p:nvCxnSpPr>
          <p:spPr>
            <a:xfrm flipV="1">
              <a:off x="717176" y="5971994"/>
              <a:ext cx="4545105" cy="19160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>
              <a:off x="730620" y="5991154"/>
              <a:ext cx="1645026" cy="0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5" name="Picture 123" descr="C:\Users\pankratov.in\YandexDisk\!NTI\DOCS\ProjectPresentation\icons\PNG\256\52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022" y="1214636"/>
            <a:ext cx="461500" cy="46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Shape 275"/>
          <p:cNvSpPr/>
          <p:nvPr/>
        </p:nvSpPr>
        <p:spPr>
          <a:xfrm>
            <a:off x="6808022" y="2485170"/>
            <a:ext cx="1653080" cy="286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4" tIns="32643" rIns="65304" bIns="32643" anchor="t" anchorCtr="0">
            <a:noAutofit/>
          </a:bodyPr>
          <a:lstStyle/>
          <a:p>
            <a:pPr lvl="0"/>
            <a:r>
              <a:rPr lang="ru-RU" sz="1200" u="sng" dirty="0" smtClean="0">
                <a:solidFill>
                  <a:srgbClr val="457DA2"/>
                </a:solidFill>
                <a:sym typeface="Calibri"/>
              </a:rPr>
              <a:t>Дмитрий Белобородов</a:t>
            </a:r>
            <a:endParaRPr sz="1200" u="sng" dirty="0">
              <a:solidFill>
                <a:srgbClr val="457DA2"/>
              </a:solidFill>
            </a:endParaRPr>
          </a:p>
        </p:txBody>
      </p:sp>
      <p:sp>
        <p:nvSpPr>
          <p:cNvPr id="77" name="Shape 275"/>
          <p:cNvSpPr/>
          <p:nvPr/>
        </p:nvSpPr>
        <p:spPr>
          <a:xfrm>
            <a:off x="6808022" y="2151177"/>
            <a:ext cx="1585940" cy="286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4" tIns="32643" rIns="65304" bIns="32643" anchor="t" anchorCtr="0">
            <a:noAutofit/>
          </a:bodyPr>
          <a:lstStyle/>
          <a:p>
            <a:pPr lvl="0"/>
            <a:r>
              <a:rPr lang="ru-RU" sz="1200" u="sng" dirty="0" smtClean="0">
                <a:solidFill>
                  <a:srgbClr val="457DA2"/>
                </a:solidFill>
                <a:sym typeface="Calibri"/>
              </a:rPr>
              <a:t>Даниил </a:t>
            </a:r>
            <a:r>
              <a:rPr lang="ru-RU" sz="1200" u="sng" dirty="0" err="1" smtClean="0">
                <a:solidFill>
                  <a:srgbClr val="457DA2"/>
                </a:solidFill>
                <a:sym typeface="Calibri"/>
              </a:rPr>
              <a:t>Камышенко</a:t>
            </a:r>
            <a:endParaRPr sz="1200" u="sng" dirty="0">
              <a:solidFill>
                <a:srgbClr val="457DA2"/>
              </a:solidFill>
            </a:endParaRPr>
          </a:p>
        </p:txBody>
      </p:sp>
      <p:sp>
        <p:nvSpPr>
          <p:cNvPr id="78" name="Shape 275"/>
          <p:cNvSpPr/>
          <p:nvPr/>
        </p:nvSpPr>
        <p:spPr>
          <a:xfrm>
            <a:off x="6808022" y="2804098"/>
            <a:ext cx="1585940" cy="286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4" tIns="32643" rIns="65304" bIns="32643" anchor="t" anchorCtr="0">
            <a:noAutofit/>
          </a:bodyPr>
          <a:lstStyle/>
          <a:p>
            <a:pPr lvl="0"/>
            <a:r>
              <a:rPr lang="ru-RU" sz="1200" u="sng" dirty="0" smtClean="0">
                <a:solidFill>
                  <a:srgbClr val="457DA2"/>
                </a:solidFill>
                <a:sym typeface="Calibri"/>
              </a:rPr>
              <a:t>Александр Куликов</a:t>
            </a:r>
            <a:endParaRPr sz="1200" u="sng" dirty="0">
              <a:solidFill>
                <a:srgbClr val="457DA2"/>
              </a:solidFill>
            </a:endParaRPr>
          </a:p>
        </p:txBody>
      </p:sp>
      <p:sp>
        <p:nvSpPr>
          <p:cNvPr id="79" name="Shape 275"/>
          <p:cNvSpPr/>
          <p:nvPr/>
        </p:nvSpPr>
        <p:spPr>
          <a:xfrm>
            <a:off x="6808022" y="3111875"/>
            <a:ext cx="1585940" cy="286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4" tIns="32643" rIns="65304" bIns="32643" anchor="t" anchorCtr="0">
            <a:noAutofit/>
          </a:bodyPr>
          <a:lstStyle/>
          <a:p>
            <a:pPr lvl="0"/>
            <a:r>
              <a:rPr lang="ru-RU" sz="1200" u="sng" dirty="0" smtClean="0">
                <a:solidFill>
                  <a:srgbClr val="457DA2"/>
                </a:solidFill>
                <a:sym typeface="Calibri"/>
              </a:rPr>
              <a:t>Степан </a:t>
            </a:r>
            <a:r>
              <a:rPr lang="ru-RU" sz="1200" u="sng" dirty="0" err="1" smtClean="0">
                <a:solidFill>
                  <a:srgbClr val="457DA2"/>
                </a:solidFill>
                <a:sym typeface="Calibri"/>
              </a:rPr>
              <a:t>Наумкин</a:t>
            </a:r>
            <a:endParaRPr sz="1200" u="sng" dirty="0">
              <a:solidFill>
                <a:srgbClr val="457DA2"/>
              </a:solidFill>
            </a:endParaRPr>
          </a:p>
        </p:txBody>
      </p:sp>
      <p:sp>
        <p:nvSpPr>
          <p:cNvPr id="80" name="Shape 275"/>
          <p:cNvSpPr/>
          <p:nvPr/>
        </p:nvSpPr>
        <p:spPr>
          <a:xfrm>
            <a:off x="6808022" y="3450255"/>
            <a:ext cx="1585940" cy="286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4" tIns="32643" rIns="65304" bIns="32643" anchor="t" anchorCtr="0">
            <a:noAutofit/>
          </a:bodyPr>
          <a:lstStyle/>
          <a:p>
            <a:pPr lvl="0"/>
            <a:r>
              <a:rPr lang="ru-RU" sz="1200" u="sng" dirty="0" smtClean="0">
                <a:solidFill>
                  <a:srgbClr val="457DA2"/>
                </a:solidFill>
              </a:rPr>
              <a:t>Алексей </a:t>
            </a:r>
            <a:r>
              <a:rPr lang="ru-RU" sz="1200" u="sng" dirty="0" err="1" smtClean="0">
                <a:solidFill>
                  <a:srgbClr val="457DA2"/>
                </a:solidFill>
              </a:rPr>
              <a:t>Шандарин</a:t>
            </a:r>
            <a:endParaRPr sz="1200" u="sng" dirty="0">
              <a:solidFill>
                <a:srgbClr val="457D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610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6735" y="173553"/>
            <a:ext cx="8255749" cy="1071206"/>
          </a:xfrm>
        </p:spPr>
        <p:txBody>
          <a:bodyPr>
            <a:normAutofit/>
          </a:bodyPr>
          <a:lstStyle/>
          <a:p>
            <a:r>
              <a:rPr lang="ru-RU" b="1" spc="-5" dirty="0">
                <a:solidFill>
                  <a:srgbClr val="457DA2"/>
                </a:solidFill>
                <a:latin typeface="Lato Black"/>
                <a:cs typeface="Lato Black"/>
              </a:rPr>
              <a:t>Актуальность проекта</a:t>
            </a:r>
            <a:endParaRPr lang="ru-RU" sz="4000" b="1" spc="-5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222621" y="6292136"/>
            <a:ext cx="7546041" cy="410960"/>
            <a:chOff x="273995" y="6292136"/>
            <a:chExt cx="9287435" cy="410960"/>
          </a:xfrm>
        </p:grpSpPr>
        <p:sp>
          <p:nvSpPr>
            <p:cNvPr id="18" name="TextBox 17"/>
            <p:cNvSpPr txBox="1"/>
            <p:nvPr/>
          </p:nvSpPr>
          <p:spPr>
            <a:xfrm>
              <a:off x="273995" y="6364542"/>
              <a:ext cx="9287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57" marR="2503" defTabSz="839876"/>
              <a:r>
                <a:rPr lang="ru-RU" sz="1600" b="1" spc="-5" dirty="0">
                  <a:solidFill>
                    <a:srgbClr val="457DA2"/>
                  </a:solidFill>
                  <a:latin typeface="Lato Black"/>
                  <a:ea typeface="+mj-ea"/>
                  <a:cs typeface="Lato Black"/>
                </a:rPr>
                <a:t>2025, РГРТУ</a:t>
              </a: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372608" y="6292136"/>
              <a:ext cx="4545105" cy="19160"/>
              <a:chOff x="717176" y="5971994"/>
              <a:chExt cx="4545105" cy="19160"/>
            </a:xfrm>
          </p:grpSpPr>
          <p:cxnSp>
            <p:nvCxnSpPr>
              <p:cNvPr id="20" name="Прямая соединительная линия 19"/>
              <p:cNvCxnSpPr/>
              <p:nvPr/>
            </p:nvCxnSpPr>
            <p:spPr>
              <a:xfrm flipV="1">
                <a:off x="717176" y="5971994"/>
                <a:ext cx="4545105" cy="19160"/>
              </a:xfrm>
              <a:prstGeom prst="line">
                <a:avLst/>
              </a:prstGeom>
              <a:ln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730620" y="5991154"/>
                <a:ext cx="1645026" cy="0"/>
              </a:xfrm>
              <a:prstGeom prst="line">
                <a:avLst/>
              </a:prstGeom>
              <a:ln w="28575"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B9CEC6D-5CAE-BBE2-1A83-6E82B79D31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2" r="21290" b="22699"/>
          <a:stretch>
            <a:fillRect/>
          </a:stretch>
        </p:blipFill>
        <p:spPr>
          <a:xfrm>
            <a:off x="8486705" y="6026754"/>
            <a:ext cx="1198074" cy="706585"/>
          </a:xfrm>
          <a:prstGeom prst="rect">
            <a:avLst/>
          </a:prstGeom>
        </p:spPr>
      </p:pic>
      <p:grpSp>
        <p:nvGrpSpPr>
          <p:cNvPr id="23" name="Группа 22"/>
          <p:cNvGrpSpPr/>
          <p:nvPr/>
        </p:nvGrpSpPr>
        <p:grpSpPr>
          <a:xfrm flipH="1">
            <a:off x="-2" y="-8311"/>
            <a:ext cx="878987" cy="1038428"/>
            <a:chOff x="5699037" y="1158679"/>
            <a:chExt cx="4207116" cy="4540492"/>
          </a:xfrm>
        </p:grpSpPr>
        <p:grpSp>
          <p:nvGrpSpPr>
            <p:cNvPr id="25" name="object 10"/>
            <p:cNvGrpSpPr/>
            <p:nvPr/>
          </p:nvGrpSpPr>
          <p:grpSpPr>
            <a:xfrm>
              <a:off x="5699037" y="1158679"/>
              <a:ext cx="4207078" cy="3613531"/>
              <a:chOff x="11566123" y="1047087"/>
              <a:chExt cx="8538210" cy="7333615"/>
            </a:xfrm>
          </p:grpSpPr>
          <p:sp>
            <p:nvSpPr>
              <p:cNvPr id="27" name="object 11"/>
              <p:cNvSpPr/>
              <p:nvPr/>
            </p:nvSpPr>
            <p:spPr>
              <a:xfrm>
                <a:off x="12830283" y="1108417"/>
                <a:ext cx="7273925" cy="7272655"/>
              </a:xfrm>
              <a:custGeom>
                <a:avLst/>
                <a:gdLst/>
                <a:ahLst/>
                <a:cxnLst/>
                <a:rect l="l" t="t" r="r" b="b"/>
                <a:pathLst>
                  <a:path w="7273925" h="7272655">
                    <a:moveTo>
                      <a:pt x="7273809" y="0"/>
                    </a:moveTo>
                    <a:lnTo>
                      <a:pt x="5644561" y="0"/>
                    </a:lnTo>
                    <a:lnTo>
                      <a:pt x="5644561" y="2112050"/>
                    </a:lnTo>
                    <a:lnTo>
                      <a:pt x="2683876" y="2112050"/>
                    </a:lnTo>
                    <a:lnTo>
                      <a:pt x="2683876" y="3552080"/>
                    </a:lnTo>
                    <a:lnTo>
                      <a:pt x="12041" y="3552080"/>
                    </a:lnTo>
                    <a:lnTo>
                      <a:pt x="12041" y="5496115"/>
                    </a:lnTo>
                    <a:lnTo>
                      <a:pt x="0" y="5520125"/>
                    </a:lnTo>
                    <a:lnTo>
                      <a:pt x="2852373" y="5524093"/>
                    </a:lnTo>
                    <a:lnTo>
                      <a:pt x="2852373" y="7272155"/>
                    </a:lnTo>
                    <a:lnTo>
                      <a:pt x="7273809" y="7272155"/>
                    </a:lnTo>
                    <a:lnTo>
                      <a:pt x="7273809" y="0"/>
                    </a:lnTo>
                    <a:close/>
                  </a:path>
                </a:pathLst>
              </a:custGeom>
              <a:solidFill>
                <a:srgbClr val="457DA2"/>
              </a:solidFill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  <p:sp>
            <p:nvSpPr>
              <p:cNvPr id="28" name="object 12"/>
              <p:cNvSpPr/>
              <p:nvPr/>
            </p:nvSpPr>
            <p:spPr>
              <a:xfrm>
                <a:off x="11587065" y="1068029"/>
                <a:ext cx="6450330" cy="3185795"/>
              </a:xfrm>
              <a:custGeom>
                <a:avLst/>
                <a:gdLst/>
                <a:ahLst/>
                <a:cxnLst/>
                <a:rect l="l" t="t" r="r" b="b"/>
                <a:pathLst>
                  <a:path w="6450330" h="3185795">
                    <a:moveTo>
                      <a:pt x="6450002" y="1705937"/>
                    </a:moveTo>
                    <a:lnTo>
                      <a:pt x="3354002" y="1705937"/>
                    </a:lnTo>
                    <a:lnTo>
                      <a:pt x="3354002" y="3185295"/>
                    </a:lnTo>
                    <a:lnTo>
                      <a:pt x="0" y="3185295"/>
                    </a:lnTo>
                    <a:lnTo>
                      <a:pt x="0" y="990912"/>
                    </a:lnTo>
                    <a:lnTo>
                      <a:pt x="5136545" y="990912"/>
                    </a:lnTo>
                    <a:lnTo>
                      <a:pt x="5136545" y="0"/>
                    </a:lnTo>
                    <a:lnTo>
                      <a:pt x="6445112" y="0"/>
                    </a:lnTo>
                    <a:lnTo>
                      <a:pt x="6450002" y="1705937"/>
                    </a:lnTo>
                    <a:close/>
                  </a:path>
                </a:pathLst>
              </a:custGeom>
              <a:ln w="4188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</p:grpSp>
        <p:sp>
          <p:nvSpPr>
            <p:cNvPr id="26" name="object 13"/>
            <p:cNvSpPr/>
            <p:nvPr/>
          </p:nvSpPr>
          <p:spPr>
            <a:xfrm>
              <a:off x="8208116" y="4991108"/>
              <a:ext cx="1698037" cy="708063"/>
            </a:xfrm>
            <a:custGeom>
              <a:avLst/>
              <a:gdLst/>
              <a:ahLst/>
              <a:cxnLst/>
              <a:rect l="l" t="t" r="r" b="b"/>
              <a:pathLst>
                <a:path w="3446144" h="1437004">
                  <a:moveTo>
                    <a:pt x="3445832" y="0"/>
                  </a:moveTo>
                  <a:lnTo>
                    <a:pt x="0" y="0"/>
                  </a:lnTo>
                  <a:lnTo>
                    <a:pt x="0" y="1436511"/>
                  </a:lnTo>
                  <a:lnTo>
                    <a:pt x="3445832" y="1436511"/>
                  </a:lnTo>
                  <a:lnTo>
                    <a:pt x="3445832" y="0"/>
                  </a:lnTo>
                  <a:close/>
                </a:path>
              </a:pathLst>
            </a:custGeom>
            <a:solidFill>
              <a:srgbClr val="E93B47"/>
            </a:solidFill>
          </p:spPr>
          <p:txBody>
            <a:bodyPr wrap="square" lIns="0" tIns="0" rIns="0" bIns="0" rtlCol="0"/>
            <a:lstStyle/>
            <a:p>
              <a:endParaRPr sz="887"/>
            </a:p>
          </p:txBody>
        </p:sp>
      </p:grpSp>
      <p:sp>
        <p:nvSpPr>
          <p:cNvPr id="29" name="Скругленный прямоугольник 28"/>
          <p:cNvSpPr/>
          <p:nvPr/>
        </p:nvSpPr>
        <p:spPr>
          <a:xfrm>
            <a:off x="457200" y="1572126"/>
            <a:ext cx="7804484" cy="4253676"/>
          </a:xfrm>
          <a:prstGeom prst="roundRect">
            <a:avLst>
              <a:gd name="adj" fmla="val 2129"/>
            </a:avLst>
          </a:prstGeom>
          <a:noFill/>
          <a:ln w="12700">
            <a:solidFill>
              <a:srgbClr val="457D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1286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25F8D96-B92F-EE9C-192F-89AAACC51F50}"/>
              </a:ext>
            </a:extLst>
          </p:cNvPr>
          <p:cNvSpPr txBox="1"/>
          <p:nvPr/>
        </p:nvSpPr>
        <p:spPr>
          <a:xfrm>
            <a:off x="626072" y="2040125"/>
            <a:ext cx="721894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 smtClean="0"/>
              <a:t>Актуальность проекта состоит в том, чтобы повысить эффективность производственного контроля, своевременного обнаружения проблем и снижения издержек, что критично для современных промышленников и менеджеров качества. Ручной анализ контрольных листков занимает много времени и приводит к задержкам в выявлении причин несоответствий в производственном процессе, что снижает конкурентоспособность продукции и снижает эффективность управления качеством. Программное решение этой проблемы нужно предприятиям машиностроения, металлообработки, промышленного производства и другим секторам, где важен систематический контроль качества изделий.</a:t>
            </a:r>
          </a:p>
        </p:txBody>
      </p:sp>
    </p:spTree>
    <p:extLst>
      <p:ext uri="{BB962C8B-B14F-4D97-AF65-F5344CB8AC3E}">
        <p14:creationId xmlns:p14="http://schemas.microsoft.com/office/powerpoint/2010/main" val="24729190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4114" y="173553"/>
            <a:ext cx="4918991" cy="1071206"/>
          </a:xfrm>
        </p:spPr>
        <p:txBody>
          <a:bodyPr>
            <a:normAutofit/>
          </a:bodyPr>
          <a:lstStyle/>
          <a:p>
            <a:r>
              <a:rPr lang="ru-RU" b="1" spc="-5" dirty="0">
                <a:solidFill>
                  <a:srgbClr val="457DA2"/>
                </a:solidFill>
                <a:latin typeface="Lato Black"/>
                <a:cs typeface="Lato Black"/>
              </a:rPr>
              <a:t>Проблема</a:t>
            </a:r>
            <a:endParaRPr lang="ru-RU" sz="4000" b="1" spc="-5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222621" y="6292136"/>
            <a:ext cx="7546041" cy="410960"/>
            <a:chOff x="273995" y="6292136"/>
            <a:chExt cx="9287435" cy="410960"/>
          </a:xfrm>
        </p:grpSpPr>
        <p:sp>
          <p:nvSpPr>
            <p:cNvPr id="18" name="TextBox 17"/>
            <p:cNvSpPr txBox="1"/>
            <p:nvPr/>
          </p:nvSpPr>
          <p:spPr>
            <a:xfrm>
              <a:off x="273995" y="6364542"/>
              <a:ext cx="9287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57" marR="2503" defTabSz="839876"/>
              <a:r>
                <a:rPr lang="ru-RU" sz="1600" b="1" spc="-5" dirty="0">
                  <a:solidFill>
                    <a:srgbClr val="457DA2"/>
                  </a:solidFill>
                  <a:latin typeface="Lato Black"/>
                  <a:ea typeface="+mj-ea"/>
                  <a:cs typeface="Lato Black"/>
                </a:rPr>
                <a:t>2025, РГРТУ</a:t>
              </a: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372608" y="6292136"/>
              <a:ext cx="4545105" cy="19160"/>
              <a:chOff x="717176" y="5971994"/>
              <a:chExt cx="4545105" cy="19160"/>
            </a:xfrm>
          </p:grpSpPr>
          <p:cxnSp>
            <p:nvCxnSpPr>
              <p:cNvPr id="20" name="Прямая соединительная линия 19"/>
              <p:cNvCxnSpPr/>
              <p:nvPr/>
            </p:nvCxnSpPr>
            <p:spPr>
              <a:xfrm flipV="1">
                <a:off x="717176" y="5971994"/>
                <a:ext cx="4545105" cy="19160"/>
              </a:xfrm>
              <a:prstGeom prst="line">
                <a:avLst/>
              </a:prstGeom>
              <a:ln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730620" y="5991154"/>
                <a:ext cx="1645026" cy="0"/>
              </a:xfrm>
              <a:prstGeom prst="line">
                <a:avLst/>
              </a:prstGeom>
              <a:ln w="28575"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B9CEC6D-5CAE-BBE2-1A83-6E82B79D31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2" r="21290" b="22699"/>
          <a:stretch>
            <a:fillRect/>
          </a:stretch>
        </p:blipFill>
        <p:spPr>
          <a:xfrm>
            <a:off x="8486705" y="6026754"/>
            <a:ext cx="1198074" cy="706585"/>
          </a:xfrm>
          <a:prstGeom prst="rect">
            <a:avLst/>
          </a:prstGeom>
        </p:spPr>
      </p:pic>
      <p:grpSp>
        <p:nvGrpSpPr>
          <p:cNvPr id="23" name="Группа 22"/>
          <p:cNvGrpSpPr/>
          <p:nvPr/>
        </p:nvGrpSpPr>
        <p:grpSpPr>
          <a:xfrm flipH="1">
            <a:off x="-2" y="-8311"/>
            <a:ext cx="878987" cy="1038428"/>
            <a:chOff x="5699037" y="1158679"/>
            <a:chExt cx="4207116" cy="4540492"/>
          </a:xfrm>
        </p:grpSpPr>
        <p:grpSp>
          <p:nvGrpSpPr>
            <p:cNvPr id="25" name="object 10"/>
            <p:cNvGrpSpPr/>
            <p:nvPr/>
          </p:nvGrpSpPr>
          <p:grpSpPr>
            <a:xfrm>
              <a:off x="5699037" y="1158679"/>
              <a:ext cx="4207078" cy="3613531"/>
              <a:chOff x="11566123" y="1047087"/>
              <a:chExt cx="8538210" cy="7333615"/>
            </a:xfrm>
          </p:grpSpPr>
          <p:sp>
            <p:nvSpPr>
              <p:cNvPr id="27" name="object 11"/>
              <p:cNvSpPr/>
              <p:nvPr/>
            </p:nvSpPr>
            <p:spPr>
              <a:xfrm>
                <a:off x="12830283" y="1108417"/>
                <a:ext cx="7273925" cy="7272655"/>
              </a:xfrm>
              <a:custGeom>
                <a:avLst/>
                <a:gdLst/>
                <a:ahLst/>
                <a:cxnLst/>
                <a:rect l="l" t="t" r="r" b="b"/>
                <a:pathLst>
                  <a:path w="7273925" h="7272655">
                    <a:moveTo>
                      <a:pt x="7273809" y="0"/>
                    </a:moveTo>
                    <a:lnTo>
                      <a:pt x="5644561" y="0"/>
                    </a:lnTo>
                    <a:lnTo>
                      <a:pt x="5644561" y="2112050"/>
                    </a:lnTo>
                    <a:lnTo>
                      <a:pt x="2683876" y="2112050"/>
                    </a:lnTo>
                    <a:lnTo>
                      <a:pt x="2683876" y="3552080"/>
                    </a:lnTo>
                    <a:lnTo>
                      <a:pt x="12041" y="3552080"/>
                    </a:lnTo>
                    <a:lnTo>
                      <a:pt x="12041" y="5496115"/>
                    </a:lnTo>
                    <a:lnTo>
                      <a:pt x="0" y="5520125"/>
                    </a:lnTo>
                    <a:lnTo>
                      <a:pt x="2852373" y="5524093"/>
                    </a:lnTo>
                    <a:lnTo>
                      <a:pt x="2852373" y="7272155"/>
                    </a:lnTo>
                    <a:lnTo>
                      <a:pt x="7273809" y="7272155"/>
                    </a:lnTo>
                    <a:lnTo>
                      <a:pt x="7273809" y="0"/>
                    </a:lnTo>
                    <a:close/>
                  </a:path>
                </a:pathLst>
              </a:custGeom>
              <a:solidFill>
                <a:srgbClr val="457DA2"/>
              </a:solidFill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  <p:sp>
            <p:nvSpPr>
              <p:cNvPr id="28" name="object 12"/>
              <p:cNvSpPr/>
              <p:nvPr/>
            </p:nvSpPr>
            <p:spPr>
              <a:xfrm>
                <a:off x="11587065" y="1068029"/>
                <a:ext cx="6450330" cy="3185795"/>
              </a:xfrm>
              <a:custGeom>
                <a:avLst/>
                <a:gdLst/>
                <a:ahLst/>
                <a:cxnLst/>
                <a:rect l="l" t="t" r="r" b="b"/>
                <a:pathLst>
                  <a:path w="6450330" h="3185795">
                    <a:moveTo>
                      <a:pt x="6450002" y="1705937"/>
                    </a:moveTo>
                    <a:lnTo>
                      <a:pt x="3354002" y="1705937"/>
                    </a:lnTo>
                    <a:lnTo>
                      <a:pt x="3354002" y="3185295"/>
                    </a:lnTo>
                    <a:lnTo>
                      <a:pt x="0" y="3185295"/>
                    </a:lnTo>
                    <a:lnTo>
                      <a:pt x="0" y="990912"/>
                    </a:lnTo>
                    <a:lnTo>
                      <a:pt x="5136545" y="990912"/>
                    </a:lnTo>
                    <a:lnTo>
                      <a:pt x="5136545" y="0"/>
                    </a:lnTo>
                    <a:lnTo>
                      <a:pt x="6445112" y="0"/>
                    </a:lnTo>
                    <a:lnTo>
                      <a:pt x="6450002" y="1705937"/>
                    </a:lnTo>
                    <a:close/>
                  </a:path>
                </a:pathLst>
              </a:custGeom>
              <a:ln w="4188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</p:grpSp>
        <p:sp>
          <p:nvSpPr>
            <p:cNvPr id="26" name="object 13"/>
            <p:cNvSpPr/>
            <p:nvPr/>
          </p:nvSpPr>
          <p:spPr>
            <a:xfrm>
              <a:off x="8208116" y="4991108"/>
              <a:ext cx="1698037" cy="708063"/>
            </a:xfrm>
            <a:custGeom>
              <a:avLst/>
              <a:gdLst/>
              <a:ahLst/>
              <a:cxnLst/>
              <a:rect l="l" t="t" r="r" b="b"/>
              <a:pathLst>
                <a:path w="3446144" h="1437004">
                  <a:moveTo>
                    <a:pt x="3445832" y="0"/>
                  </a:moveTo>
                  <a:lnTo>
                    <a:pt x="0" y="0"/>
                  </a:lnTo>
                  <a:lnTo>
                    <a:pt x="0" y="1436511"/>
                  </a:lnTo>
                  <a:lnTo>
                    <a:pt x="3445832" y="1436511"/>
                  </a:lnTo>
                  <a:lnTo>
                    <a:pt x="3445832" y="0"/>
                  </a:lnTo>
                  <a:close/>
                </a:path>
              </a:pathLst>
            </a:custGeom>
            <a:solidFill>
              <a:srgbClr val="E93B47"/>
            </a:solidFill>
          </p:spPr>
          <p:txBody>
            <a:bodyPr wrap="square" lIns="0" tIns="0" rIns="0" bIns="0" rtlCol="0"/>
            <a:lstStyle/>
            <a:p>
              <a:endParaRPr sz="887"/>
            </a:p>
          </p:txBody>
        </p:sp>
      </p:grpSp>
      <p:sp>
        <p:nvSpPr>
          <p:cNvPr id="29" name="Скругленный прямоугольник 28"/>
          <p:cNvSpPr/>
          <p:nvPr/>
        </p:nvSpPr>
        <p:spPr>
          <a:xfrm>
            <a:off x="374430" y="1688665"/>
            <a:ext cx="4530077" cy="3107925"/>
          </a:xfrm>
          <a:prstGeom prst="roundRect">
            <a:avLst>
              <a:gd name="adj" fmla="val 2129"/>
            </a:avLst>
          </a:prstGeom>
          <a:noFill/>
          <a:ln w="12700">
            <a:solidFill>
              <a:srgbClr val="457D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1286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18887" y="1980460"/>
            <a:ext cx="344116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П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роблема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медленного и неэффективного анализа контрольных листов измеряемых параметров изделий в производственном 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процессе реальна.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Основная сложность — необходимость быстро и точно выявлять причины брака и несоответствий для контроля качества продукции и оперативного принятия решений, при этом данные зачастую собираются вручную, что занимает много времени и может приводить к ошибкам.</a:t>
            </a:r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079076" y="1688666"/>
            <a:ext cx="4416830" cy="3107924"/>
          </a:xfrm>
          <a:prstGeom prst="roundRect">
            <a:avLst>
              <a:gd name="adj" fmla="val 2129"/>
            </a:avLst>
          </a:prstGeom>
          <a:noFill/>
          <a:ln w="12700">
            <a:solidFill>
              <a:srgbClr val="457D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1286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497672" y="2109994"/>
            <a:ext cx="35796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Проблема решается автоматизацией анализа контрольных листов, что позволяет ускорить выявление причин брака, повысить точность анализа, снизить трудозатраты и улучшить качество технологических процессов. </a:t>
            </a:r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</p:spTree>
    <p:extLst>
      <p:ext uri="{BB962C8B-B14F-4D97-AF65-F5344CB8AC3E}">
        <p14:creationId xmlns:p14="http://schemas.microsoft.com/office/powerpoint/2010/main" val="7514871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829" y="173553"/>
            <a:ext cx="8255749" cy="1071206"/>
          </a:xfrm>
        </p:spPr>
        <p:txBody>
          <a:bodyPr>
            <a:normAutofit/>
          </a:bodyPr>
          <a:lstStyle/>
          <a:p>
            <a:r>
              <a:rPr lang="ru-RU" b="1" spc="-5" dirty="0">
                <a:solidFill>
                  <a:srgbClr val="457DA2"/>
                </a:solidFill>
                <a:latin typeface="Lato Black"/>
                <a:cs typeface="Lato Black"/>
              </a:rPr>
              <a:t>Целевые сегменты проекта</a:t>
            </a:r>
            <a:endParaRPr lang="ru-RU" sz="4000" b="1" spc="-5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222621" y="6292136"/>
            <a:ext cx="7546041" cy="410960"/>
            <a:chOff x="273995" y="6292136"/>
            <a:chExt cx="9287435" cy="410960"/>
          </a:xfrm>
        </p:grpSpPr>
        <p:sp>
          <p:nvSpPr>
            <p:cNvPr id="18" name="TextBox 17"/>
            <p:cNvSpPr txBox="1"/>
            <p:nvPr/>
          </p:nvSpPr>
          <p:spPr>
            <a:xfrm>
              <a:off x="273995" y="6364542"/>
              <a:ext cx="9287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57" marR="2503" defTabSz="839876"/>
              <a:r>
                <a:rPr lang="ru-RU" sz="1600" b="1" spc="-5" dirty="0">
                  <a:solidFill>
                    <a:srgbClr val="457DA2"/>
                  </a:solidFill>
                  <a:latin typeface="Lato Black"/>
                  <a:ea typeface="+mj-ea"/>
                  <a:cs typeface="Lato Black"/>
                </a:rPr>
                <a:t>2025, РГРТУ</a:t>
              </a: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372608" y="6292136"/>
              <a:ext cx="4545105" cy="19160"/>
              <a:chOff x="717176" y="5971994"/>
              <a:chExt cx="4545105" cy="19160"/>
            </a:xfrm>
          </p:grpSpPr>
          <p:cxnSp>
            <p:nvCxnSpPr>
              <p:cNvPr id="20" name="Прямая соединительная линия 19"/>
              <p:cNvCxnSpPr/>
              <p:nvPr/>
            </p:nvCxnSpPr>
            <p:spPr>
              <a:xfrm flipV="1">
                <a:off x="717176" y="5971994"/>
                <a:ext cx="4545105" cy="19160"/>
              </a:xfrm>
              <a:prstGeom prst="line">
                <a:avLst/>
              </a:prstGeom>
              <a:ln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730620" y="5991154"/>
                <a:ext cx="1645026" cy="0"/>
              </a:xfrm>
              <a:prstGeom prst="line">
                <a:avLst/>
              </a:prstGeom>
              <a:ln w="28575"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B9CEC6D-5CAE-BBE2-1A83-6E82B79D31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2" r="21290" b="22699"/>
          <a:stretch>
            <a:fillRect/>
          </a:stretch>
        </p:blipFill>
        <p:spPr>
          <a:xfrm>
            <a:off x="8486705" y="6026754"/>
            <a:ext cx="1198074" cy="706585"/>
          </a:xfrm>
          <a:prstGeom prst="rect">
            <a:avLst/>
          </a:prstGeom>
        </p:spPr>
      </p:pic>
      <p:grpSp>
        <p:nvGrpSpPr>
          <p:cNvPr id="23" name="Группа 22"/>
          <p:cNvGrpSpPr/>
          <p:nvPr/>
        </p:nvGrpSpPr>
        <p:grpSpPr>
          <a:xfrm flipH="1">
            <a:off x="-2" y="-8311"/>
            <a:ext cx="878987" cy="1038428"/>
            <a:chOff x="5699037" y="1158679"/>
            <a:chExt cx="4207116" cy="4540492"/>
          </a:xfrm>
        </p:grpSpPr>
        <p:grpSp>
          <p:nvGrpSpPr>
            <p:cNvPr id="25" name="object 10"/>
            <p:cNvGrpSpPr/>
            <p:nvPr/>
          </p:nvGrpSpPr>
          <p:grpSpPr>
            <a:xfrm>
              <a:off x="5699037" y="1158679"/>
              <a:ext cx="4207078" cy="3613531"/>
              <a:chOff x="11566123" y="1047087"/>
              <a:chExt cx="8538210" cy="7333615"/>
            </a:xfrm>
          </p:grpSpPr>
          <p:sp>
            <p:nvSpPr>
              <p:cNvPr id="27" name="object 11"/>
              <p:cNvSpPr/>
              <p:nvPr/>
            </p:nvSpPr>
            <p:spPr>
              <a:xfrm>
                <a:off x="12830283" y="1108417"/>
                <a:ext cx="7273925" cy="7272655"/>
              </a:xfrm>
              <a:custGeom>
                <a:avLst/>
                <a:gdLst/>
                <a:ahLst/>
                <a:cxnLst/>
                <a:rect l="l" t="t" r="r" b="b"/>
                <a:pathLst>
                  <a:path w="7273925" h="7272655">
                    <a:moveTo>
                      <a:pt x="7273809" y="0"/>
                    </a:moveTo>
                    <a:lnTo>
                      <a:pt x="5644561" y="0"/>
                    </a:lnTo>
                    <a:lnTo>
                      <a:pt x="5644561" y="2112050"/>
                    </a:lnTo>
                    <a:lnTo>
                      <a:pt x="2683876" y="2112050"/>
                    </a:lnTo>
                    <a:lnTo>
                      <a:pt x="2683876" y="3552080"/>
                    </a:lnTo>
                    <a:lnTo>
                      <a:pt x="12041" y="3552080"/>
                    </a:lnTo>
                    <a:lnTo>
                      <a:pt x="12041" y="5496115"/>
                    </a:lnTo>
                    <a:lnTo>
                      <a:pt x="0" y="5520125"/>
                    </a:lnTo>
                    <a:lnTo>
                      <a:pt x="2852373" y="5524093"/>
                    </a:lnTo>
                    <a:lnTo>
                      <a:pt x="2852373" y="7272155"/>
                    </a:lnTo>
                    <a:lnTo>
                      <a:pt x="7273809" y="7272155"/>
                    </a:lnTo>
                    <a:lnTo>
                      <a:pt x="7273809" y="0"/>
                    </a:lnTo>
                    <a:close/>
                  </a:path>
                </a:pathLst>
              </a:custGeom>
              <a:solidFill>
                <a:srgbClr val="457DA2"/>
              </a:solidFill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  <p:sp>
            <p:nvSpPr>
              <p:cNvPr id="28" name="object 12"/>
              <p:cNvSpPr/>
              <p:nvPr/>
            </p:nvSpPr>
            <p:spPr>
              <a:xfrm>
                <a:off x="11587065" y="1068029"/>
                <a:ext cx="6450330" cy="3185795"/>
              </a:xfrm>
              <a:custGeom>
                <a:avLst/>
                <a:gdLst/>
                <a:ahLst/>
                <a:cxnLst/>
                <a:rect l="l" t="t" r="r" b="b"/>
                <a:pathLst>
                  <a:path w="6450330" h="3185795">
                    <a:moveTo>
                      <a:pt x="6450002" y="1705937"/>
                    </a:moveTo>
                    <a:lnTo>
                      <a:pt x="3354002" y="1705937"/>
                    </a:lnTo>
                    <a:lnTo>
                      <a:pt x="3354002" y="3185295"/>
                    </a:lnTo>
                    <a:lnTo>
                      <a:pt x="0" y="3185295"/>
                    </a:lnTo>
                    <a:lnTo>
                      <a:pt x="0" y="990912"/>
                    </a:lnTo>
                    <a:lnTo>
                      <a:pt x="5136545" y="990912"/>
                    </a:lnTo>
                    <a:lnTo>
                      <a:pt x="5136545" y="0"/>
                    </a:lnTo>
                    <a:lnTo>
                      <a:pt x="6445112" y="0"/>
                    </a:lnTo>
                    <a:lnTo>
                      <a:pt x="6450002" y="1705937"/>
                    </a:lnTo>
                    <a:close/>
                  </a:path>
                </a:pathLst>
              </a:custGeom>
              <a:ln w="4188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</p:grpSp>
        <p:sp>
          <p:nvSpPr>
            <p:cNvPr id="26" name="object 13"/>
            <p:cNvSpPr/>
            <p:nvPr/>
          </p:nvSpPr>
          <p:spPr>
            <a:xfrm>
              <a:off x="8208116" y="4991108"/>
              <a:ext cx="1698037" cy="708063"/>
            </a:xfrm>
            <a:custGeom>
              <a:avLst/>
              <a:gdLst/>
              <a:ahLst/>
              <a:cxnLst/>
              <a:rect l="l" t="t" r="r" b="b"/>
              <a:pathLst>
                <a:path w="3446144" h="1437004">
                  <a:moveTo>
                    <a:pt x="3445832" y="0"/>
                  </a:moveTo>
                  <a:lnTo>
                    <a:pt x="0" y="0"/>
                  </a:lnTo>
                  <a:lnTo>
                    <a:pt x="0" y="1436511"/>
                  </a:lnTo>
                  <a:lnTo>
                    <a:pt x="3445832" y="1436511"/>
                  </a:lnTo>
                  <a:lnTo>
                    <a:pt x="3445832" y="0"/>
                  </a:lnTo>
                  <a:close/>
                </a:path>
              </a:pathLst>
            </a:custGeom>
            <a:solidFill>
              <a:srgbClr val="E93B47"/>
            </a:solidFill>
          </p:spPr>
          <p:txBody>
            <a:bodyPr wrap="square" lIns="0" tIns="0" rIns="0" bIns="0" rtlCol="0"/>
            <a:lstStyle/>
            <a:p>
              <a:endParaRPr sz="887"/>
            </a:p>
          </p:txBody>
        </p:sp>
      </p:grpSp>
      <p:sp>
        <p:nvSpPr>
          <p:cNvPr id="29" name="Скругленный прямоугольник 28"/>
          <p:cNvSpPr/>
          <p:nvPr/>
        </p:nvSpPr>
        <p:spPr>
          <a:xfrm>
            <a:off x="981959" y="1741401"/>
            <a:ext cx="7913894" cy="3890210"/>
          </a:xfrm>
          <a:prstGeom prst="roundRect">
            <a:avLst>
              <a:gd name="adj" fmla="val 2129"/>
            </a:avLst>
          </a:prstGeom>
          <a:noFill/>
          <a:ln w="12700">
            <a:solidFill>
              <a:srgbClr val="457D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1286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10923" y="2347678"/>
            <a:ext cx="69757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Основным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держателем проблемы являются производственные предприятия и организации, занимающиеся выпуском промышленной продукции, где требуется строгий контроль качества 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изделий, являются машиностроительные и металлообрабатывающие заводы, предприятия с крупносерийным и массовым производством, а так же электронная, приборостроительная, аэрокосмическая отрасли.</a:t>
            </a:r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  <a:p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В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России 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промышленное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производство занимает существенную долю 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экономики и по различным оценкам доля брака и производственных дефектов у промышленных предприятий может составлять 5-10%, что приводит к многомиллиардным убыткам ежегодно. Компании, ориентированные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на сокращение издержек, повышение эффективности, улучшение качества 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продукции, заинтересованы в сокращении времени и ресурсов на выявление и устранение дефектов.</a:t>
            </a:r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</p:spTree>
    <p:extLst>
      <p:ext uri="{BB962C8B-B14F-4D97-AF65-F5344CB8AC3E}">
        <p14:creationId xmlns:p14="http://schemas.microsoft.com/office/powerpoint/2010/main" val="35041057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326D67B-8A62-3A71-7D82-07B5CD80B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8ED525-8514-8C37-E18B-3BCF13168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959" y="353058"/>
            <a:ext cx="8255749" cy="1071206"/>
          </a:xfrm>
        </p:spPr>
        <p:txBody>
          <a:bodyPr>
            <a:normAutofit fontScale="90000"/>
          </a:bodyPr>
          <a:lstStyle/>
          <a:p>
            <a:r>
              <a:rPr lang="ru-RU" b="1" spc="-5" dirty="0">
                <a:solidFill>
                  <a:srgbClr val="457DA2"/>
                </a:solidFill>
                <a:latin typeface="Lato Black"/>
                <a:cs typeface="Lato Black"/>
              </a:rPr>
              <a:t>Решение проблемы клиента</a:t>
            </a:r>
            <a:br>
              <a:rPr lang="ru-RU" b="1" spc="-5" dirty="0">
                <a:solidFill>
                  <a:srgbClr val="457DA2"/>
                </a:solidFill>
                <a:latin typeface="Lato Black"/>
                <a:cs typeface="Lato Black"/>
              </a:rPr>
            </a:br>
            <a:endParaRPr lang="ru-RU" b="1" spc="-5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xmlns="" id="{72976116-B54C-6945-D56D-047534A49D4A}"/>
              </a:ext>
            </a:extLst>
          </p:cNvPr>
          <p:cNvGrpSpPr/>
          <p:nvPr/>
        </p:nvGrpSpPr>
        <p:grpSpPr>
          <a:xfrm>
            <a:off x="222621" y="6292136"/>
            <a:ext cx="7546041" cy="410960"/>
            <a:chOff x="273995" y="6292136"/>
            <a:chExt cx="9287435" cy="41096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D9E6BBA8-7EF4-1C60-DBE3-3E3E2BF49A48}"/>
                </a:ext>
              </a:extLst>
            </p:cNvPr>
            <p:cNvSpPr txBox="1"/>
            <p:nvPr/>
          </p:nvSpPr>
          <p:spPr>
            <a:xfrm>
              <a:off x="273995" y="6364542"/>
              <a:ext cx="9287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57" marR="2503" defTabSz="839876"/>
              <a:r>
                <a:rPr lang="ru-RU" sz="1600" b="1" spc="-5" dirty="0">
                  <a:solidFill>
                    <a:srgbClr val="457DA2"/>
                  </a:solidFill>
                  <a:latin typeface="Lato Black"/>
                  <a:ea typeface="+mj-ea"/>
                  <a:cs typeface="Lato Black"/>
                </a:rPr>
                <a:t>2025, РГРТУ</a:t>
              </a:r>
            </a:p>
          </p:txBody>
        </p:sp>
        <p:grpSp>
          <p:nvGrpSpPr>
            <p:cNvPr id="19" name="Группа 18">
              <a:extLst>
                <a:ext uri="{FF2B5EF4-FFF2-40B4-BE49-F238E27FC236}">
                  <a16:creationId xmlns:a16="http://schemas.microsoft.com/office/drawing/2014/main" xmlns="" id="{63D0D692-7028-04F4-0908-DF08EF9D4F23}"/>
                </a:ext>
              </a:extLst>
            </p:cNvPr>
            <p:cNvGrpSpPr/>
            <p:nvPr/>
          </p:nvGrpSpPr>
          <p:grpSpPr>
            <a:xfrm>
              <a:off x="372608" y="6292136"/>
              <a:ext cx="4545105" cy="19160"/>
              <a:chOff x="717176" y="5971994"/>
              <a:chExt cx="4545105" cy="19160"/>
            </a:xfrm>
          </p:grpSpPr>
          <p:cxnSp>
            <p:nvCxnSpPr>
              <p:cNvPr id="20" name="Прямая соединительная линия 19">
                <a:extLst>
                  <a:ext uri="{FF2B5EF4-FFF2-40B4-BE49-F238E27FC236}">
                    <a16:creationId xmlns:a16="http://schemas.microsoft.com/office/drawing/2014/main" xmlns="" id="{535F9E81-D836-9EF7-D1FA-43A08B673F95}"/>
                  </a:ext>
                </a:extLst>
              </p:cNvPr>
              <p:cNvCxnSpPr/>
              <p:nvPr/>
            </p:nvCxnSpPr>
            <p:spPr>
              <a:xfrm flipV="1">
                <a:off x="717176" y="5971994"/>
                <a:ext cx="4545105" cy="19160"/>
              </a:xfrm>
              <a:prstGeom prst="line">
                <a:avLst/>
              </a:prstGeom>
              <a:ln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>
                <a:extLst>
                  <a:ext uri="{FF2B5EF4-FFF2-40B4-BE49-F238E27FC236}">
                    <a16:creationId xmlns:a16="http://schemas.microsoft.com/office/drawing/2014/main" xmlns="" id="{529F9AE9-2544-BA1B-C30F-2D40421FB2C3}"/>
                  </a:ext>
                </a:extLst>
              </p:cNvPr>
              <p:cNvCxnSpPr/>
              <p:nvPr/>
            </p:nvCxnSpPr>
            <p:spPr>
              <a:xfrm>
                <a:off x="730620" y="5991154"/>
                <a:ext cx="1645026" cy="0"/>
              </a:xfrm>
              <a:prstGeom prst="line">
                <a:avLst/>
              </a:prstGeom>
              <a:ln w="28575"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7E482CF-0FD3-277E-3D13-8F8BF5AA19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2" r="21290" b="22699"/>
          <a:stretch>
            <a:fillRect/>
          </a:stretch>
        </p:blipFill>
        <p:spPr>
          <a:xfrm>
            <a:off x="8486705" y="6026754"/>
            <a:ext cx="1198074" cy="706585"/>
          </a:xfrm>
          <a:prstGeom prst="rect">
            <a:avLst/>
          </a:prstGeom>
        </p:spPr>
      </p:pic>
      <p:grpSp>
        <p:nvGrpSpPr>
          <p:cNvPr id="23" name="Группа 22">
            <a:extLst>
              <a:ext uri="{FF2B5EF4-FFF2-40B4-BE49-F238E27FC236}">
                <a16:creationId xmlns:a16="http://schemas.microsoft.com/office/drawing/2014/main" xmlns="" id="{17242150-F63B-A6FD-717F-B57CA7FB7D77}"/>
              </a:ext>
            </a:extLst>
          </p:cNvPr>
          <p:cNvGrpSpPr/>
          <p:nvPr/>
        </p:nvGrpSpPr>
        <p:grpSpPr>
          <a:xfrm flipH="1">
            <a:off x="-2" y="-8311"/>
            <a:ext cx="878987" cy="1038428"/>
            <a:chOff x="5699037" y="1158679"/>
            <a:chExt cx="4207116" cy="4540492"/>
          </a:xfrm>
        </p:grpSpPr>
        <p:grpSp>
          <p:nvGrpSpPr>
            <p:cNvPr id="25" name="object 10">
              <a:extLst>
                <a:ext uri="{FF2B5EF4-FFF2-40B4-BE49-F238E27FC236}">
                  <a16:creationId xmlns:a16="http://schemas.microsoft.com/office/drawing/2014/main" xmlns="" id="{208A208A-9A55-9E2F-FC81-6833418456C1}"/>
                </a:ext>
              </a:extLst>
            </p:cNvPr>
            <p:cNvGrpSpPr/>
            <p:nvPr/>
          </p:nvGrpSpPr>
          <p:grpSpPr>
            <a:xfrm>
              <a:off x="5699037" y="1158679"/>
              <a:ext cx="4207078" cy="3613531"/>
              <a:chOff x="11566123" y="1047087"/>
              <a:chExt cx="8538210" cy="7333615"/>
            </a:xfrm>
          </p:grpSpPr>
          <p:sp>
            <p:nvSpPr>
              <p:cNvPr id="27" name="object 11">
                <a:extLst>
                  <a:ext uri="{FF2B5EF4-FFF2-40B4-BE49-F238E27FC236}">
                    <a16:creationId xmlns:a16="http://schemas.microsoft.com/office/drawing/2014/main" xmlns="" id="{41BD99F4-E120-61B1-CA10-680742577DC1}"/>
                  </a:ext>
                </a:extLst>
              </p:cNvPr>
              <p:cNvSpPr/>
              <p:nvPr/>
            </p:nvSpPr>
            <p:spPr>
              <a:xfrm>
                <a:off x="12830283" y="1108417"/>
                <a:ext cx="7273925" cy="7272655"/>
              </a:xfrm>
              <a:custGeom>
                <a:avLst/>
                <a:gdLst/>
                <a:ahLst/>
                <a:cxnLst/>
                <a:rect l="l" t="t" r="r" b="b"/>
                <a:pathLst>
                  <a:path w="7273925" h="7272655">
                    <a:moveTo>
                      <a:pt x="7273809" y="0"/>
                    </a:moveTo>
                    <a:lnTo>
                      <a:pt x="5644561" y="0"/>
                    </a:lnTo>
                    <a:lnTo>
                      <a:pt x="5644561" y="2112050"/>
                    </a:lnTo>
                    <a:lnTo>
                      <a:pt x="2683876" y="2112050"/>
                    </a:lnTo>
                    <a:lnTo>
                      <a:pt x="2683876" y="3552080"/>
                    </a:lnTo>
                    <a:lnTo>
                      <a:pt x="12041" y="3552080"/>
                    </a:lnTo>
                    <a:lnTo>
                      <a:pt x="12041" y="5496115"/>
                    </a:lnTo>
                    <a:lnTo>
                      <a:pt x="0" y="5520125"/>
                    </a:lnTo>
                    <a:lnTo>
                      <a:pt x="2852373" y="5524093"/>
                    </a:lnTo>
                    <a:lnTo>
                      <a:pt x="2852373" y="7272155"/>
                    </a:lnTo>
                    <a:lnTo>
                      <a:pt x="7273809" y="7272155"/>
                    </a:lnTo>
                    <a:lnTo>
                      <a:pt x="7273809" y="0"/>
                    </a:lnTo>
                    <a:close/>
                  </a:path>
                </a:pathLst>
              </a:custGeom>
              <a:solidFill>
                <a:srgbClr val="457DA2"/>
              </a:solidFill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  <p:sp>
            <p:nvSpPr>
              <p:cNvPr id="28" name="object 12">
                <a:extLst>
                  <a:ext uri="{FF2B5EF4-FFF2-40B4-BE49-F238E27FC236}">
                    <a16:creationId xmlns:a16="http://schemas.microsoft.com/office/drawing/2014/main" xmlns="" id="{97B68EA8-BD24-3B3D-D83A-74CF9E3A530C}"/>
                  </a:ext>
                </a:extLst>
              </p:cNvPr>
              <p:cNvSpPr/>
              <p:nvPr/>
            </p:nvSpPr>
            <p:spPr>
              <a:xfrm>
                <a:off x="11587065" y="1068029"/>
                <a:ext cx="6450330" cy="3185795"/>
              </a:xfrm>
              <a:custGeom>
                <a:avLst/>
                <a:gdLst/>
                <a:ahLst/>
                <a:cxnLst/>
                <a:rect l="l" t="t" r="r" b="b"/>
                <a:pathLst>
                  <a:path w="6450330" h="3185795">
                    <a:moveTo>
                      <a:pt x="6450002" y="1705937"/>
                    </a:moveTo>
                    <a:lnTo>
                      <a:pt x="3354002" y="1705937"/>
                    </a:lnTo>
                    <a:lnTo>
                      <a:pt x="3354002" y="3185295"/>
                    </a:lnTo>
                    <a:lnTo>
                      <a:pt x="0" y="3185295"/>
                    </a:lnTo>
                    <a:lnTo>
                      <a:pt x="0" y="990912"/>
                    </a:lnTo>
                    <a:lnTo>
                      <a:pt x="5136545" y="990912"/>
                    </a:lnTo>
                    <a:lnTo>
                      <a:pt x="5136545" y="0"/>
                    </a:lnTo>
                    <a:lnTo>
                      <a:pt x="6445112" y="0"/>
                    </a:lnTo>
                    <a:lnTo>
                      <a:pt x="6450002" y="1705937"/>
                    </a:lnTo>
                    <a:close/>
                  </a:path>
                </a:pathLst>
              </a:custGeom>
              <a:ln w="4188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</p:grpSp>
        <p:sp>
          <p:nvSpPr>
            <p:cNvPr id="26" name="object 13">
              <a:extLst>
                <a:ext uri="{FF2B5EF4-FFF2-40B4-BE49-F238E27FC236}">
                  <a16:creationId xmlns:a16="http://schemas.microsoft.com/office/drawing/2014/main" xmlns="" id="{77DC40FD-6F10-28F7-316C-6C888DD45693}"/>
                </a:ext>
              </a:extLst>
            </p:cNvPr>
            <p:cNvSpPr/>
            <p:nvPr/>
          </p:nvSpPr>
          <p:spPr>
            <a:xfrm>
              <a:off x="8208116" y="4991108"/>
              <a:ext cx="1698037" cy="708063"/>
            </a:xfrm>
            <a:custGeom>
              <a:avLst/>
              <a:gdLst/>
              <a:ahLst/>
              <a:cxnLst/>
              <a:rect l="l" t="t" r="r" b="b"/>
              <a:pathLst>
                <a:path w="3446144" h="1437004">
                  <a:moveTo>
                    <a:pt x="3445832" y="0"/>
                  </a:moveTo>
                  <a:lnTo>
                    <a:pt x="0" y="0"/>
                  </a:lnTo>
                  <a:lnTo>
                    <a:pt x="0" y="1436511"/>
                  </a:lnTo>
                  <a:lnTo>
                    <a:pt x="3445832" y="1436511"/>
                  </a:lnTo>
                  <a:lnTo>
                    <a:pt x="3445832" y="0"/>
                  </a:lnTo>
                  <a:close/>
                </a:path>
              </a:pathLst>
            </a:custGeom>
            <a:solidFill>
              <a:srgbClr val="E93B47"/>
            </a:solidFill>
          </p:spPr>
          <p:txBody>
            <a:bodyPr wrap="square" lIns="0" tIns="0" rIns="0" bIns="0" rtlCol="0"/>
            <a:lstStyle/>
            <a:p>
              <a:endParaRPr sz="887"/>
            </a:p>
          </p:txBody>
        </p:sp>
      </p:grp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779796AC-2D8D-3BB2-AEED-7EE6867F4567}"/>
              </a:ext>
            </a:extLst>
          </p:cNvPr>
          <p:cNvSpPr/>
          <p:nvPr/>
        </p:nvSpPr>
        <p:spPr>
          <a:xfrm>
            <a:off x="433136" y="1314424"/>
            <a:ext cx="8734927" cy="4540944"/>
          </a:xfrm>
          <a:prstGeom prst="roundRect">
            <a:avLst>
              <a:gd name="adj" fmla="val 2129"/>
            </a:avLst>
          </a:prstGeom>
          <a:noFill/>
          <a:ln w="12700">
            <a:solidFill>
              <a:srgbClr val="457D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1286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DEEE7FF-1E39-45CE-D235-81569D7AA347}"/>
              </a:ext>
            </a:extLst>
          </p:cNvPr>
          <p:cNvSpPr/>
          <p:nvPr/>
        </p:nvSpPr>
        <p:spPr>
          <a:xfrm>
            <a:off x="544809" y="2746825"/>
            <a:ext cx="776500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spc="-44" dirty="0" smtClean="0">
                <a:solidFill>
                  <a:srgbClr val="457DA2"/>
                </a:solidFill>
                <a:latin typeface="Lato Black"/>
                <a:cs typeface="Lato Black"/>
              </a:rPr>
              <a:t>Эта </a:t>
            </a:r>
            <a:r>
              <a:rPr lang="ru-RU" sz="1400" b="1" spc="-44" dirty="0">
                <a:solidFill>
                  <a:srgbClr val="457DA2"/>
                </a:solidFill>
                <a:latin typeface="Lato Black"/>
                <a:cs typeface="Lato Black"/>
              </a:rPr>
              <a:t>система предполагает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: </a:t>
            </a:r>
            <a:endParaRPr lang="ru-RU" sz="1400" spc="-44" dirty="0" smtClean="0">
              <a:solidFill>
                <a:srgbClr val="457DA2"/>
              </a:solidFill>
              <a:latin typeface="Lato Black"/>
              <a:cs typeface="Lato Black"/>
            </a:endParaRPr>
          </a:p>
          <a:p>
            <a:endParaRPr lang="ru-RU" sz="1400" spc="-44" dirty="0" smtClean="0">
              <a:solidFill>
                <a:srgbClr val="457DA2"/>
              </a:solidFill>
              <a:latin typeface="Lato Black"/>
              <a:cs typeface="Lato Black"/>
            </a:endParaRPr>
          </a:p>
          <a:p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Автоматизация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процесса сбора, систематизации и анализа данных с контрольных листков, которые содержат измерения параметров продукции и информацию о дефектах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.</a:t>
            </a:r>
          </a:p>
          <a:p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  <a:p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И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спользование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статистических методов (гистограммы, диаграммы Парето, анализ распределений) для наглядного и оперативного выявления проблемных участков в 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производстве. </a:t>
            </a:r>
          </a:p>
          <a:p>
            <a:endParaRPr lang="ru-RU" sz="1400" spc="-44" dirty="0" smtClean="0">
              <a:solidFill>
                <a:srgbClr val="457DA2"/>
              </a:solidFill>
              <a:latin typeface="Lato Black"/>
              <a:cs typeface="Lato Black"/>
            </a:endParaRPr>
          </a:p>
          <a:p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И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нструменты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для построения отчетов и принятия управленческих решений по улучшению качества и снижению брака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.</a:t>
            </a:r>
          </a:p>
          <a:p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  <a:p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Поддержка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комплексного управления качеством с фокусом на предупреждение дефектов, а не только на их выявление после появления.</a:t>
            </a:r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0AC5E306-870B-962F-2623-FE4F615ED83F}"/>
              </a:ext>
            </a:extLst>
          </p:cNvPr>
          <p:cNvSpPr txBox="1"/>
          <p:nvPr/>
        </p:nvSpPr>
        <p:spPr>
          <a:xfrm>
            <a:off x="561110" y="1361829"/>
            <a:ext cx="84758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spc="-44" dirty="0">
                <a:solidFill>
                  <a:srgbClr val="457DA2"/>
                </a:solidFill>
                <a:latin typeface="Lato Black"/>
                <a:cs typeface="Lato Black"/>
              </a:rPr>
              <a:t>Продукт проекта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: автоматизированная система анализа контрольного листка измеряемых параметров изделий на производстве. </a:t>
            </a:r>
            <a:endParaRPr lang="ru-RU" sz="1400" spc="-44" dirty="0" smtClean="0">
              <a:solidFill>
                <a:srgbClr val="457DA2"/>
              </a:solidFill>
              <a:latin typeface="Lato Black"/>
              <a:cs typeface="Lato Black"/>
            </a:endParaRPr>
          </a:p>
          <a:p>
            <a:endParaRPr lang="ru-RU" sz="1400" spc="-44" dirty="0" smtClean="0">
              <a:solidFill>
                <a:srgbClr val="457DA2"/>
              </a:solidFill>
              <a:latin typeface="Lato Black"/>
              <a:cs typeface="Lato Black"/>
            </a:endParaRPr>
          </a:p>
          <a:p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Эта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система предназначена для сбора, обработки и визуализации статистических данных с контрольных листков, что позволяет быстро и эффективно выявлять причины брака и несоответствий в процессе производства.</a:t>
            </a:r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</p:spTree>
    <p:extLst>
      <p:ext uri="{BB962C8B-B14F-4D97-AF65-F5344CB8AC3E}">
        <p14:creationId xmlns:p14="http://schemas.microsoft.com/office/powerpoint/2010/main" val="19870129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6884" y="120828"/>
            <a:ext cx="8255749" cy="1071206"/>
          </a:xfrm>
        </p:spPr>
        <p:txBody>
          <a:bodyPr>
            <a:normAutofit/>
          </a:bodyPr>
          <a:lstStyle/>
          <a:p>
            <a:r>
              <a:rPr lang="ru-RU" b="1" spc="-5" dirty="0">
                <a:solidFill>
                  <a:srgbClr val="457DA2"/>
                </a:solidFill>
                <a:latin typeface="Lato Black"/>
                <a:cs typeface="Lato Black"/>
              </a:rPr>
              <a:t>Ценностное предложение</a:t>
            </a:r>
            <a:endParaRPr lang="ru-RU" sz="4000" b="1" spc="-5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222621" y="6292136"/>
            <a:ext cx="7546041" cy="410960"/>
            <a:chOff x="273995" y="6292136"/>
            <a:chExt cx="9287435" cy="410960"/>
          </a:xfrm>
        </p:grpSpPr>
        <p:sp>
          <p:nvSpPr>
            <p:cNvPr id="18" name="TextBox 17"/>
            <p:cNvSpPr txBox="1"/>
            <p:nvPr/>
          </p:nvSpPr>
          <p:spPr>
            <a:xfrm>
              <a:off x="273995" y="6364542"/>
              <a:ext cx="9287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57" marR="2503" defTabSz="839876"/>
              <a:r>
                <a:rPr lang="ru-RU" sz="1600" b="1" spc="-5" dirty="0">
                  <a:solidFill>
                    <a:srgbClr val="457DA2"/>
                  </a:solidFill>
                  <a:latin typeface="Lato Black"/>
                  <a:ea typeface="+mj-ea"/>
                  <a:cs typeface="Lato Black"/>
                </a:rPr>
                <a:t>2025, РГРТУ</a:t>
              </a: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372608" y="6292136"/>
              <a:ext cx="4545105" cy="19160"/>
              <a:chOff x="717176" y="5971994"/>
              <a:chExt cx="4545105" cy="19160"/>
            </a:xfrm>
          </p:grpSpPr>
          <p:cxnSp>
            <p:nvCxnSpPr>
              <p:cNvPr id="20" name="Прямая соединительная линия 19"/>
              <p:cNvCxnSpPr/>
              <p:nvPr/>
            </p:nvCxnSpPr>
            <p:spPr>
              <a:xfrm flipV="1">
                <a:off x="717176" y="5971994"/>
                <a:ext cx="4545105" cy="19160"/>
              </a:xfrm>
              <a:prstGeom prst="line">
                <a:avLst/>
              </a:prstGeom>
              <a:ln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730620" y="5991154"/>
                <a:ext cx="1645026" cy="0"/>
              </a:xfrm>
              <a:prstGeom prst="line">
                <a:avLst/>
              </a:prstGeom>
              <a:ln w="28575"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6B9CEC6D-5CAE-BBE2-1A83-6E82B79D31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2" r="21290" b="22699"/>
          <a:stretch>
            <a:fillRect/>
          </a:stretch>
        </p:blipFill>
        <p:spPr>
          <a:xfrm>
            <a:off x="8486705" y="6026754"/>
            <a:ext cx="1198074" cy="706585"/>
          </a:xfrm>
          <a:prstGeom prst="rect">
            <a:avLst/>
          </a:prstGeom>
        </p:spPr>
      </p:pic>
      <p:grpSp>
        <p:nvGrpSpPr>
          <p:cNvPr id="23" name="Группа 22"/>
          <p:cNvGrpSpPr/>
          <p:nvPr/>
        </p:nvGrpSpPr>
        <p:grpSpPr>
          <a:xfrm flipH="1">
            <a:off x="-2" y="-8311"/>
            <a:ext cx="878987" cy="1038428"/>
            <a:chOff x="5699037" y="1158679"/>
            <a:chExt cx="4207116" cy="4540492"/>
          </a:xfrm>
        </p:grpSpPr>
        <p:grpSp>
          <p:nvGrpSpPr>
            <p:cNvPr id="25" name="object 10"/>
            <p:cNvGrpSpPr/>
            <p:nvPr/>
          </p:nvGrpSpPr>
          <p:grpSpPr>
            <a:xfrm>
              <a:off x="5699037" y="1158679"/>
              <a:ext cx="4207078" cy="3613531"/>
              <a:chOff x="11566123" y="1047087"/>
              <a:chExt cx="8538210" cy="7333615"/>
            </a:xfrm>
          </p:grpSpPr>
          <p:sp>
            <p:nvSpPr>
              <p:cNvPr id="27" name="object 11"/>
              <p:cNvSpPr/>
              <p:nvPr/>
            </p:nvSpPr>
            <p:spPr>
              <a:xfrm>
                <a:off x="12830283" y="1108417"/>
                <a:ext cx="7273925" cy="7272655"/>
              </a:xfrm>
              <a:custGeom>
                <a:avLst/>
                <a:gdLst/>
                <a:ahLst/>
                <a:cxnLst/>
                <a:rect l="l" t="t" r="r" b="b"/>
                <a:pathLst>
                  <a:path w="7273925" h="7272655">
                    <a:moveTo>
                      <a:pt x="7273809" y="0"/>
                    </a:moveTo>
                    <a:lnTo>
                      <a:pt x="5644561" y="0"/>
                    </a:lnTo>
                    <a:lnTo>
                      <a:pt x="5644561" y="2112050"/>
                    </a:lnTo>
                    <a:lnTo>
                      <a:pt x="2683876" y="2112050"/>
                    </a:lnTo>
                    <a:lnTo>
                      <a:pt x="2683876" y="3552080"/>
                    </a:lnTo>
                    <a:lnTo>
                      <a:pt x="12041" y="3552080"/>
                    </a:lnTo>
                    <a:lnTo>
                      <a:pt x="12041" y="5496115"/>
                    </a:lnTo>
                    <a:lnTo>
                      <a:pt x="0" y="5520125"/>
                    </a:lnTo>
                    <a:lnTo>
                      <a:pt x="2852373" y="5524093"/>
                    </a:lnTo>
                    <a:lnTo>
                      <a:pt x="2852373" y="7272155"/>
                    </a:lnTo>
                    <a:lnTo>
                      <a:pt x="7273809" y="7272155"/>
                    </a:lnTo>
                    <a:lnTo>
                      <a:pt x="7273809" y="0"/>
                    </a:lnTo>
                    <a:close/>
                  </a:path>
                </a:pathLst>
              </a:custGeom>
              <a:solidFill>
                <a:srgbClr val="457DA2"/>
              </a:solidFill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  <p:sp>
            <p:nvSpPr>
              <p:cNvPr id="28" name="object 12"/>
              <p:cNvSpPr/>
              <p:nvPr/>
            </p:nvSpPr>
            <p:spPr>
              <a:xfrm>
                <a:off x="11587065" y="1068029"/>
                <a:ext cx="6450330" cy="3185795"/>
              </a:xfrm>
              <a:custGeom>
                <a:avLst/>
                <a:gdLst/>
                <a:ahLst/>
                <a:cxnLst/>
                <a:rect l="l" t="t" r="r" b="b"/>
                <a:pathLst>
                  <a:path w="6450330" h="3185795">
                    <a:moveTo>
                      <a:pt x="6450002" y="1705937"/>
                    </a:moveTo>
                    <a:lnTo>
                      <a:pt x="3354002" y="1705937"/>
                    </a:lnTo>
                    <a:lnTo>
                      <a:pt x="3354002" y="3185295"/>
                    </a:lnTo>
                    <a:lnTo>
                      <a:pt x="0" y="3185295"/>
                    </a:lnTo>
                    <a:lnTo>
                      <a:pt x="0" y="990912"/>
                    </a:lnTo>
                    <a:lnTo>
                      <a:pt x="5136545" y="990912"/>
                    </a:lnTo>
                    <a:lnTo>
                      <a:pt x="5136545" y="0"/>
                    </a:lnTo>
                    <a:lnTo>
                      <a:pt x="6445112" y="0"/>
                    </a:lnTo>
                    <a:lnTo>
                      <a:pt x="6450002" y="1705937"/>
                    </a:lnTo>
                    <a:close/>
                  </a:path>
                </a:pathLst>
              </a:custGeom>
              <a:ln w="4188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</p:grpSp>
        <p:sp>
          <p:nvSpPr>
            <p:cNvPr id="26" name="object 13"/>
            <p:cNvSpPr/>
            <p:nvPr/>
          </p:nvSpPr>
          <p:spPr>
            <a:xfrm>
              <a:off x="8208116" y="4991108"/>
              <a:ext cx="1698037" cy="708063"/>
            </a:xfrm>
            <a:custGeom>
              <a:avLst/>
              <a:gdLst/>
              <a:ahLst/>
              <a:cxnLst/>
              <a:rect l="l" t="t" r="r" b="b"/>
              <a:pathLst>
                <a:path w="3446144" h="1437004">
                  <a:moveTo>
                    <a:pt x="3445832" y="0"/>
                  </a:moveTo>
                  <a:lnTo>
                    <a:pt x="0" y="0"/>
                  </a:lnTo>
                  <a:lnTo>
                    <a:pt x="0" y="1436511"/>
                  </a:lnTo>
                  <a:lnTo>
                    <a:pt x="3445832" y="1436511"/>
                  </a:lnTo>
                  <a:lnTo>
                    <a:pt x="3445832" y="0"/>
                  </a:lnTo>
                  <a:close/>
                </a:path>
              </a:pathLst>
            </a:custGeom>
            <a:solidFill>
              <a:srgbClr val="E93B47"/>
            </a:solidFill>
          </p:spPr>
          <p:txBody>
            <a:bodyPr wrap="square" lIns="0" tIns="0" rIns="0" bIns="0" rtlCol="0"/>
            <a:lstStyle/>
            <a:p>
              <a:endParaRPr sz="887"/>
            </a:p>
          </p:txBody>
        </p:sp>
      </p:grpSp>
      <p:sp>
        <p:nvSpPr>
          <p:cNvPr id="29" name="Скругленный прямоугольник 28"/>
          <p:cNvSpPr/>
          <p:nvPr/>
        </p:nvSpPr>
        <p:spPr>
          <a:xfrm>
            <a:off x="1318339" y="1355558"/>
            <a:ext cx="7512840" cy="4451684"/>
          </a:xfrm>
          <a:prstGeom prst="roundRect">
            <a:avLst>
              <a:gd name="adj" fmla="val 2129"/>
            </a:avLst>
          </a:prstGeom>
          <a:noFill/>
          <a:ln w="12700">
            <a:solidFill>
              <a:srgbClr val="457D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1286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8303" y="1538910"/>
            <a:ext cx="75214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spc="-44" dirty="0">
                <a:solidFill>
                  <a:srgbClr val="457DA2"/>
                </a:solidFill>
                <a:latin typeface="Lato Black"/>
                <a:cs typeface="Lato Black"/>
              </a:rPr>
              <a:t>1. Сокращение времени выявления брака и несоответствий</a:t>
            </a:r>
          </a:p>
          <a:p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Автоматизация анализа контрольных листков позволяет значительно ускорить процесс обработки 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данных.</a:t>
            </a:r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  <a:p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  <a:p>
            <a:r>
              <a:rPr lang="ru-RU" sz="1400" b="1" spc="-44" dirty="0">
                <a:solidFill>
                  <a:srgbClr val="457DA2"/>
                </a:solidFill>
                <a:latin typeface="Lato Black"/>
                <a:cs typeface="Lato Black"/>
              </a:rPr>
              <a:t>2. Повышение качества продукции</a:t>
            </a:r>
          </a:p>
          <a:p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Благодаря комплексному управлению качеством и систематическому контролю, предприятие сможет стабильно поддерживать высокий уровень выпускаемой продукции, снижая количество брака и повышая удовлетворенность клиентов.</a:t>
            </a:r>
          </a:p>
          <a:p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  <a:p>
            <a:r>
              <a:rPr lang="ru-RU" sz="1400" b="1" spc="-44" dirty="0">
                <a:solidFill>
                  <a:srgbClr val="457DA2"/>
                </a:solidFill>
                <a:latin typeface="Lato Black"/>
                <a:cs typeface="Lato Black"/>
              </a:rPr>
              <a:t>3. Объективный и точный анализ данных</a:t>
            </a:r>
          </a:p>
          <a:p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Использование статистических инструментов </a:t>
            </a:r>
            <a:r>
              <a:rPr lang="ru-RU" sz="1400" spc="-44" dirty="0" smtClean="0">
                <a:solidFill>
                  <a:srgbClr val="457DA2"/>
                </a:solidFill>
                <a:latin typeface="Lato Black"/>
                <a:cs typeface="Lato Black"/>
              </a:rPr>
              <a:t>позволяет </a:t>
            </a:r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получить достоверную картину состояния производства, видеть главные причины отклонений и эффективно планировать корректирующие действия.</a:t>
            </a:r>
          </a:p>
          <a:p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  <a:p>
            <a:r>
              <a:rPr lang="ru-RU" sz="1400" b="1" spc="-44" dirty="0" smtClean="0">
                <a:solidFill>
                  <a:srgbClr val="457DA2"/>
                </a:solidFill>
                <a:latin typeface="Lato Black"/>
                <a:cs typeface="Lato Black"/>
              </a:rPr>
              <a:t>4. </a:t>
            </a:r>
            <a:r>
              <a:rPr lang="ru-RU" sz="1400" b="1" spc="-44" dirty="0">
                <a:solidFill>
                  <a:srgbClr val="457DA2"/>
                </a:solidFill>
                <a:latin typeface="Lato Black"/>
                <a:cs typeface="Lato Black"/>
              </a:rPr>
              <a:t>Снижение затрат на устранение брака и переработку</a:t>
            </a:r>
          </a:p>
          <a:p>
            <a:r>
              <a:rPr lang="ru-RU" sz="1400" spc="-44" dirty="0">
                <a:solidFill>
                  <a:srgbClr val="457DA2"/>
                </a:solidFill>
                <a:latin typeface="Lato Black"/>
                <a:cs typeface="Lato Black"/>
              </a:rPr>
              <a:t>Предупреждение дефектов до момента их массового появления позволяет избежать дополнительных материальных и временных затрат.</a:t>
            </a:r>
          </a:p>
          <a:p>
            <a:endParaRPr lang="ru-RU" sz="1400" spc="-44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</p:spTree>
    <p:extLst>
      <p:ext uri="{BB962C8B-B14F-4D97-AF65-F5344CB8AC3E}">
        <p14:creationId xmlns:p14="http://schemas.microsoft.com/office/powerpoint/2010/main" val="37783294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ED96A09-88E9-E045-9297-AE1F2D9D8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4A647C-2D74-EA4B-30A2-0A5163B5E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993" y="173553"/>
            <a:ext cx="8255749" cy="1071206"/>
          </a:xfrm>
        </p:spPr>
        <p:txBody>
          <a:bodyPr>
            <a:normAutofit/>
          </a:bodyPr>
          <a:lstStyle/>
          <a:p>
            <a:r>
              <a:rPr lang="ru-RU" b="1" spc="-5" dirty="0">
                <a:solidFill>
                  <a:srgbClr val="457DA2"/>
                </a:solidFill>
                <a:latin typeface="Lato Black"/>
                <a:cs typeface="Lato Black"/>
              </a:rPr>
              <a:t>Бизнес-модель</a:t>
            </a:r>
            <a:endParaRPr lang="ru-RU" sz="4000" b="1" spc="-5" dirty="0">
              <a:solidFill>
                <a:srgbClr val="457DA2"/>
              </a:solidFill>
              <a:latin typeface="Lato Black"/>
              <a:cs typeface="Lato Black"/>
            </a:endParaRPr>
          </a:p>
        </p:txBody>
      </p: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xmlns="" id="{6EC15DBD-FBAD-81AA-34FA-A3F21B6A02DF}"/>
              </a:ext>
            </a:extLst>
          </p:cNvPr>
          <p:cNvGrpSpPr/>
          <p:nvPr/>
        </p:nvGrpSpPr>
        <p:grpSpPr>
          <a:xfrm>
            <a:off x="222621" y="6292136"/>
            <a:ext cx="7546041" cy="410960"/>
            <a:chOff x="273995" y="6292136"/>
            <a:chExt cx="9287435" cy="41096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F93F56D1-2C96-4907-7DFE-D136B8E717A9}"/>
                </a:ext>
              </a:extLst>
            </p:cNvPr>
            <p:cNvSpPr txBox="1"/>
            <p:nvPr/>
          </p:nvSpPr>
          <p:spPr>
            <a:xfrm>
              <a:off x="273995" y="6364542"/>
              <a:ext cx="92874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57" marR="2503" defTabSz="839876"/>
              <a:r>
                <a:rPr lang="ru-RU" sz="1600" b="1" spc="-5" dirty="0">
                  <a:solidFill>
                    <a:srgbClr val="457DA2"/>
                  </a:solidFill>
                  <a:latin typeface="Lato Black"/>
                  <a:ea typeface="+mj-ea"/>
                  <a:cs typeface="Lato Black"/>
                </a:rPr>
                <a:t>2025, РГРТУ</a:t>
              </a:r>
            </a:p>
          </p:txBody>
        </p:sp>
        <p:grpSp>
          <p:nvGrpSpPr>
            <p:cNvPr id="19" name="Группа 18">
              <a:extLst>
                <a:ext uri="{FF2B5EF4-FFF2-40B4-BE49-F238E27FC236}">
                  <a16:creationId xmlns:a16="http://schemas.microsoft.com/office/drawing/2014/main" xmlns="" id="{317B1595-D15D-DC10-8B15-822BAE973088}"/>
                </a:ext>
              </a:extLst>
            </p:cNvPr>
            <p:cNvGrpSpPr/>
            <p:nvPr/>
          </p:nvGrpSpPr>
          <p:grpSpPr>
            <a:xfrm>
              <a:off x="372608" y="6292136"/>
              <a:ext cx="4545105" cy="19160"/>
              <a:chOff x="717176" y="5971994"/>
              <a:chExt cx="4545105" cy="19160"/>
            </a:xfrm>
          </p:grpSpPr>
          <p:cxnSp>
            <p:nvCxnSpPr>
              <p:cNvPr id="20" name="Прямая соединительная линия 19">
                <a:extLst>
                  <a:ext uri="{FF2B5EF4-FFF2-40B4-BE49-F238E27FC236}">
                    <a16:creationId xmlns:a16="http://schemas.microsoft.com/office/drawing/2014/main" xmlns="" id="{45E58124-FB5E-A5A2-A2BF-EC93A0840A63}"/>
                  </a:ext>
                </a:extLst>
              </p:cNvPr>
              <p:cNvCxnSpPr/>
              <p:nvPr/>
            </p:nvCxnSpPr>
            <p:spPr>
              <a:xfrm flipV="1">
                <a:off x="717176" y="5971994"/>
                <a:ext cx="4545105" cy="19160"/>
              </a:xfrm>
              <a:prstGeom prst="line">
                <a:avLst/>
              </a:prstGeom>
              <a:ln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>
                <a:extLst>
                  <a:ext uri="{FF2B5EF4-FFF2-40B4-BE49-F238E27FC236}">
                    <a16:creationId xmlns:a16="http://schemas.microsoft.com/office/drawing/2014/main" xmlns="" id="{B34E8AD7-E66F-0CE9-68D2-0415C944F647}"/>
                  </a:ext>
                </a:extLst>
              </p:cNvPr>
              <p:cNvCxnSpPr/>
              <p:nvPr/>
            </p:nvCxnSpPr>
            <p:spPr>
              <a:xfrm>
                <a:off x="730620" y="5991154"/>
                <a:ext cx="1645026" cy="0"/>
              </a:xfrm>
              <a:prstGeom prst="line">
                <a:avLst/>
              </a:prstGeom>
              <a:ln w="28575">
                <a:solidFill>
                  <a:srgbClr val="457DA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DCE90A77-2BB4-C5F2-97D1-22C2C84DED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2" r="21290" b="22699"/>
          <a:stretch>
            <a:fillRect/>
          </a:stretch>
        </p:blipFill>
        <p:spPr>
          <a:xfrm>
            <a:off x="8623063" y="6151415"/>
            <a:ext cx="1198074" cy="706585"/>
          </a:xfrm>
          <a:prstGeom prst="rect">
            <a:avLst/>
          </a:prstGeom>
        </p:spPr>
      </p:pic>
      <p:grpSp>
        <p:nvGrpSpPr>
          <p:cNvPr id="23" name="Группа 22">
            <a:extLst>
              <a:ext uri="{FF2B5EF4-FFF2-40B4-BE49-F238E27FC236}">
                <a16:creationId xmlns:a16="http://schemas.microsoft.com/office/drawing/2014/main" xmlns="" id="{46D8094F-EFC9-980B-25B9-417E5DD35C28}"/>
              </a:ext>
            </a:extLst>
          </p:cNvPr>
          <p:cNvGrpSpPr/>
          <p:nvPr/>
        </p:nvGrpSpPr>
        <p:grpSpPr>
          <a:xfrm flipH="1">
            <a:off x="-2" y="-8311"/>
            <a:ext cx="878987" cy="1038428"/>
            <a:chOff x="5699037" y="1158679"/>
            <a:chExt cx="4207116" cy="4540492"/>
          </a:xfrm>
        </p:grpSpPr>
        <p:grpSp>
          <p:nvGrpSpPr>
            <p:cNvPr id="25" name="object 10">
              <a:extLst>
                <a:ext uri="{FF2B5EF4-FFF2-40B4-BE49-F238E27FC236}">
                  <a16:creationId xmlns:a16="http://schemas.microsoft.com/office/drawing/2014/main" xmlns="" id="{AE9847C3-374B-2FB0-8A29-B3580ADB557D}"/>
                </a:ext>
              </a:extLst>
            </p:cNvPr>
            <p:cNvGrpSpPr/>
            <p:nvPr/>
          </p:nvGrpSpPr>
          <p:grpSpPr>
            <a:xfrm>
              <a:off x="5699037" y="1158679"/>
              <a:ext cx="4207078" cy="3613531"/>
              <a:chOff x="11566123" y="1047087"/>
              <a:chExt cx="8538210" cy="7333615"/>
            </a:xfrm>
          </p:grpSpPr>
          <p:sp>
            <p:nvSpPr>
              <p:cNvPr id="27" name="object 11">
                <a:extLst>
                  <a:ext uri="{FF2B5EF4-FFF2-40B4-BE49-F238E27FC236}">
                    <a16:creationId xmlns:a16="http://schemas.microsoft.com/office/drawing/2014/main" xmlns="" id="{EC3D0C2B-DEF5-4B4C-6465-6437449453BC}"/>
                  </a:ext>
                </a:extLst>
              </p:cNvPr>
              <p:cNvSpPr/>
              <p:nvPr/>
            </p:nvSpPr>
            <p:spPr>
              <a:xfrm>
                <a:off x="12830283" y="1108417"/>
                <a:ext cx="7273925" cy="7272655"/>
              </a:xfrm>
              <a:custGeom>
                <a:avLst/>
                <a:gdLst/>
                <a:ahLst/>
                <a:cxnLst/>
                <a:rect l="l" t="t" r="r" b="b"/>
                <a:pathLst>
                  <a:path w="7273925" h="7272655">
                    <a:moveTo>
                      <a:pt x="7273809" y="0"/>
                    </a:moveTo>
                    <a:lnTo>
                      <a:pt x="5644561" y="0"/>
                    </a:lnTo>
                    <a:lnTo>
                      <a:pt x="5644561" y="2112050"/>
                    </a:lnTo>
                    <a:lnTo>
                      <a:pt x="2683876" y="2112050"/>
                    </a:lnTo>
                    <a:lnTo>
                      <a:pt x="2683876" y="3552080"/>
                    </a:lnTo>
                    <a:lnTo>
                      <a:pt x="12041" y="3552080"/>
                    </a:lnTo>
                    <a:lnTo>
                      <a:pt x="12041" y="5496115"/>
                    </a:lnTo>
                    <a:lnTo>
                      <a:pt x="0" y="5520125"/>
                    </a:lnTo>
                    <a:lnTo>
                      <a:pt x="2852373" y="5524093"/>
                    </a:lnTo>
                    <a:lnTo>
                      <a:pt x="2852373" y="7272155"/>
                    </a:lnTo>
                    <a:lnTo>
                      <a:pt x="7273809" y="7272155"/>
                    </a:lnTo>
                    <a:lnTo>
                      <a:pt x="7273809" y="0"/>
                    </a:lnTo>
                    <a:close/>
                  </a:path>
                </a:pathLst>
              </a:custGeom>
              <a:solidFill>
                <a:srgbClr val="457DA2"/>
              </a:solidFill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  <p:sp>
            <p:nvSpPr>
              <p:cNvPr id="28" name="object 12">
                <a:extLst>
                  <a:ext uri="{FF2B5EF4-FFF2-40B4-BE49-F238E27FC236}">
                    <a16:creationId xmlns:a16="http://schemas.microsoft.com/office/drawing/2014/main" xmlns="" id="{3C31E809-8122-7466-1A6E-538615F96436}"/>
                  </a:ext>
                </a:extLst>
              </p:cNvPr>
              <p:cNvSpPr/>
              <p:nvPr/>
            </p:nvSpPr>
            <p:spPr>
              <a:xfrm>
                <a:off x="11587065" y="1068029"/>
                <a:ext cx="6450330" cy="3185795"/>
              </a:xfrm>
              <a:custGeom>
                <a:avLst/>
                <a:gdLst/>
                <a:ahLst/>
                <a:cxnLst/>
                <a:rect l="l" t="t" r="r" b="b"/>
                <a:pathLst>
                  <a:path w="6450330" h="3185795">
                    <a:moveTo>
                      <a:pt x="6450002" y="1705937"/>
                    </a:moveTo>
                    <a:lnTo>
                      <a:pt x="3354002" y="1705937"/>
                    </a:lnTo>
                    <a:lnTo>
                      <a:pt x="3354002" y="3185295"/>
                    </a:lnTo>
                    <a:lnTo>
                      <a:pt x="0" y="3185295"/>
                    </a:lnTo>
                    <a:lnTo>
                      <a:pt x="0" y="990912"/>
                    </a:lnTo>
                    <a:lnTo>
                      <a:pt x="5136545" y="990912"/>
                    </a:lnTo>
                    <a:lnTo>
                      <a:pt x="5136545" y="0"/>
                    </a:lnTo>
                    <a:lnTo>
                      <a:pt x="6445112" y="0"/>
                    </a:lnTo>
                    <a:lnTo>
                      <a:pt x="6450002" y="1705937"/>
                    </a:lnTo>
                    <a:close/>
                  </a:path>
                </a:pathLst>
              </a:custGeom>
              <a:ln w="4188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</p:grpSp>
        <p:sp>
          <p:nvSpPr>
            <p:cNvPr id="26" name="object 13">
              <a:extLst>
                <a:ext uri="{FF2B5EF4-FFF2-40B4-BE49-F238E27FC236}">
                  <a16:creationId xmlns:a16="http://schemas.microsoft.com/office/drawing/2014/main" xmlns="" id="{B60A73B9-4FCA-6D0B-8739-D06A45307712}"/>
                </a:ext>
              </a:extLst>
            </p:cNvPr>
            <p:cNvSpPr/>
            <p:nvPr/>
          </p:nvSpPr>
          <p:spPr>
            <a:xfrm>
              <a:off x="8208116" y="4991108"/>
              <a:ext cx="1698037" cy="708063"/>
            </a:xfrm>
            <a:custGeom>
              <a:avLst/>
              <a:gdLst/>
              <a:ahLst/>
              <a:cxnLst/>
              <a:rect l="l" t="t" r="r" b="b"/>
              <a:pathLst>
                <a:path w="3446144" h="1437004">
                  <a:moveTo>
                    <a:pt x="3445832" y="0"/>
                  </a:moveTo>
                  <a:lnTo>
                    <a:pt x="0" y="0"/>
                  </a:lnTo>
                  <a:lnTo>
                    <a:pt x="0" y="1436511"/>
                  </a:lnTo>
                  <a:lnTo>
                    <a:pt x="3445832" y="1436511"/>
                  </a:lnTo>
                  <a:lnTo>
                    <a:pt x="3445832" y="0"/>
                  </a:lnTo>
                  <a:close/>
                </a:path>
              </a:pathLst>
            </a:custGeom>
            <a:solidFill>
              <a:srgbClr val="E93B47"/>
            </a:solidFill>
          </p:spPr>
          <p:txBody>
            <a:bodyPr wrap="square" lIns="0" tIns="0" rIns="0" bIns="0" rtlCol="0"/>
            <a:lstStyle/>
            <a:p>
              <a:endParaRPr sz="887"/>
            </a:p>
          </p:txBody>
        </p:sp>
      </p:grp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CDCB5A5B-F5FD-1854-3A18-5B1B7F22A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620350"/>
              </p:ext>
            </p:extLst>
          </p:nvPr>
        </p:nvGraphicFramePr>
        <p:xfrm>
          <a:off x="544809" y="1030117"/>
          <a:ext cx="8659140" cy="516987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731828">
                  <a:extLst>
                    <a:ext uri="{9D8B030D-6E8A-4147-A177-3AD203B41FA5}">
                      <a16:colId xmlns:a16="http://schemas.microsoft.com/office/drawing/2014/main" xmlns="" val="3147697871"/>
                    </a:ext>
                  </a:extLst>
                </a:gridCol>
                <a:gridCol w="1731828">
                  <a:extLst>
                    <a:ext uri="{9D8B030D-6E8A-4147-A177-3AD203B41FA5}">
                      <a16:colId xmlns:a16="http://schemas.microsoft.com/office/drawing/2014/main" xmlns="" val="1006902656"/>
                    </a:ext>
                  </a:extLst>
                </a:gridCol>
                <a:gridCol w="1731828">
                  <a:extLst>
                    <a:ext uri="{9D8B030D-6E8A-4147-A177-3AD203B41FA5}">
                      <a16:colId xmlns:a16="http://schemas.microsoft.com/office/drawing/2014/main" xmlns="" val="3168909217"/>
                    </a:ext>
                  </a:extLst>
                </a:gridCol>
                <a:gridCol w="1731828">
                  <a:extLst>
                    <a:ext uri="{9D8B030D-6E8A-4147-A177-3AD203B41FA5}">
                      <a16:colId xmlns:a16="http://schemas.microsoft.com/office/drawing/2014/main" xmlns="" val="3461470410"/>
                    </a:ext>
                  </a:extLst>
                </a:gridCol>
                <a:gridCol w="1731828">
                  <a:extLst>
                    <a:ext uri="{9D8B030D-6E8A-4147-A177-3AD203B41FA5}">
                      <a16:colId xmlns:a16="http://schemas.microsoft.com/office/drawing/2014/main" xmlns="" val="4020796192"/>
                    </a:ext>
                  </a:extLst>
                </a:gridCol>
              </a:tblGrid>
              <a:tr h="1598561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dirty="0">
                          <a:effectLst/>
                        </a:rPr>
                        <a:t>Ключевые </a:t>
                      </a:r>
                      <a:r>
                        <a:rPr lang="ru-RU" sz="1300" b="1" u="none" strike="noStrike" dirty="0" smtClean="0">
                          <a:effectLst/>
                        </a:rPr>
                        <a:t>партнеры</a:t>
                      </a:r>
                    </a:p>
                    <a:p>
                      <a:pPr algn="ctr" fontAlgn="t"/>
                      <a:endParaRPr lang="ru-RU" sz="1300" b="1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1)Производственные предприятия и цеха.</a:t>
                      </a:r>
                    </a:p>
                    <a:p>
                      <a:pPr algn="l" fontAlgn="t"/>
                      <a:endParaRPr lang="ru-RU" sz="1200" b="0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2)Поставщики измерительного оборудования</a:t>
                      </a:r>
                      <a:r>
                        <a:rPr lang="ru-RU" sz="1200" b="0" u="none" strike="noStrike" baseline="0" dirty="0" smtClean="0">
                          <a:effectLst/>
                        </a:rPr>
                        <a:t> и ПО</a:t>
                      </a:r>
                    </a:p>
                    <a:p>
                      <a:pPr algn="l" fontAlgn="t"/>
                      <a:endParaRPr lang="ru-RU" sz="1200" b="0" u="none" strike="noStrike" baseline="0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baseline="0" dirty="0" smtClean="0">
                          <a:effectLst/>
                        </a:rPr>
                        <a:t>3)Консалтинговые компании в сфере качества и управления производством.</a:t>
                      </a:r>
                      <a:r>
                        <a:rPr lang="ru-RU" sz="1300" u="none" strike="noStrike" dirty="0">
                          <a:effectLst/>
                        </a:rPr>
                        <a:t/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r>
                        <a:rPr lang="ru-RU" sz="1100" u="none" strike="noStrike" dirty="0">
                          <a:effectLst/>
                        </a:rPr>
                        <a:t/>
                      </a:r>
                      <a:br>
                        <a:rPr lang="ru-RU" sz="1100" u="none" strike="noStrike" dirty="0">
                          <a:effectLst/>
                        </a:rPr>
                      </a:b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dirty="0">
                          <a:effectLst/>
                        </a:rPr>
                        <a:t>Ключевые </a:t>
                      </a:r>
                      <a:r>
                        <a:rPr lang="ru-RU" sz="1300" b="1" u="none" strike="noStrike" dirty="0" smtClean="0">
                          <a:effectLst/>
                        </a:rPr>
                        <a:t>действия</a:t>
                      </a:r>
                    </a:p>
                    <a:p>
                      <a:pPr algn="ctr" fontAlgn="t"/>
                      <a:endParaRPr lang="ru-RU" sz="1300" b="1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Разработка и внедрение системы автоматизированного анализа контрольных листов,</a:t>
                      </a:r>
                      <a:r>
                        <a:rPr lang="ru-RU" sz="1200" b="0" u="none" strike="noStrike" baseline="0" dirty="0" smtClean="0">
                          <a:effectLst/>
                        </a:rPr>
                        <a:t> обучение персонала и техподдержка пользователей системы.</a:t>
                      </a:r>
                      <a:r>
                        <a:rPr lang="ru-RU" sz="1200" u="none" strike="noStrike" dirty="0">
                          <a:effectLst/>
                        </a:rPr>
                        <a:t/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r>
                        <a:rPr lang="ru-RU" sz="1100" u="none" strike="noStrike" dirty="0">
                          <a:effectLst/>
                        </a:rPr>
                        <a:t/>
                      </a:r>
                      <a:br>
                        <a:rPr lang="ru-RU" sz="1100" u="none" strike="noStrike" dirty="0">
                          <a:effectLst/>
                        </a:rPr>
                      </a:b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dirty="0">
                          <a:effectLst/>
                        </a:rPr>
                        <a:t>Ценностные </a:t>
                      </a:r>
                      <a:r>
                        <a:rPr lang="ru-RU" sz="1300" b="1" u="none" strike="noStrike" dirty="0" smtClean="0">
                          <a:effectLst/>
                        </a:rPr>
                        <a:t>предложения</a:t>
                      </a:r>
                    </a:p>
                    <a:p>
                      <a:pPr algn="ctr" fontAlgn="t"/>
                      <a:endParaRPr lang="ru-RU" sz="1300" b="1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1)Сокращение времени выявления причин брака и несоответствий. </a:t>
                      </a:r>
                    </a:p>
                    <a:p>
                      <a:pPr algn="l" fontAlgn="t"/>
                      <a:endParaRPr lang="ru-RU" sz="1200" b="0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2)Обеспечение комплексного</a:t>
                      </a:r>
                      <a:r>
                        <a:rPr lang="ru-RU" sz="1200" b="0" u="none" strike="noStrike" baseline="0" dirty="0" smtClean="0">
                          <a:effectLst/>
                        </a:rPr>
                        <a:t> управления качеством.</a:t>
                      </a:r>
                    </a:p>
                    <a:p>
                      <a:pPr algn="l" fontAlgn="t"/>
                      <a:endParaRPr lang="ru-RU" sz="1200" b="0" u="none" strike="noStrike" baseline="0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baseline="0" dirty="0" smtClean="0">
                          <a:effectLst/>
                        </a:rPr>
                        <a:t>3)Удобная визуализация и статистический анализ данных контрольных листов.</a:t>
                      </a:r>
                      <a:r>
                        <a:rPr lang="ru-RU" sz="1300" u="none" strike="noStrike" dirty="0">
                          <a:effectLst/>
                        </a:rPr>
                        <a:t/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dirty="0">
                          <a:effectLst/>
                        </a:rPr>
                        <a:t>Взаимодействие с </a:t>
                      </a:r>
                      <a:r>
                        <a:rPr lang="ru-RU" sz="1300" b="1" u="none" strike="noStrike" dirty="0" smtClean="0">
                          <a:effectLst/>
                        </a:rPr>
                        <a:t>клиентами</a:t>
                      </a:r>
                    </a:p>
                    <a:p>
                      <a:pPr algn="ctr" fontAlgn="t"/>
                      <a:endParaRPr lang="ru-RU" sz="1200" b="0" u="none" strike="noStrike" dirty="0" smtClean="0">
                        <a:effectLst/>
                      </a:endParaRPr>
                    </a:p>
                    <a:p>
                      <a:pPr marL="0" indent="0" algn="l" fontAlgn="t">
                        <a:buNone/>
                      </a:pPr>
                      <a:r>
                        <a:rPr lang="ru-RU" sz="1200" b="0" u="none" strike="noStrike" dirty="0" smtClean="0">
                          <a:effectLst/>
                        </a:rPr>
                        <a:t>1) Обучающие семинары и </a:t>
                      </a:r>
                      <a:r>
                        <a:rPr lang="ru-RU" sz="1200" b="0" u="none" strike="noStrike" dirty="0" err="1" smtClean="0">
                          <a:effectLst/>
                        </a:rPr>
                        <a:t>вебинары</a:t>
                      </a:r>
                      <a:r>
                        <a:rPr lang="ru-RU" sz="1200" b="0" u="none" strike="noStrike" dirty="0" smtClean="0">
                          <a:effectLst/>
                        </a:rPr>
                        <a:t>.</a:t>
                      </a:r>
                    </a:p>
                    <a:p>
                      <a:pPr marL="0" indent="0" algn="l" fontAlgn="t">
                        <a:buNone/>
                      </a:pPr>
                      <a:endParaRPr lang="ru-RU" sz="1200" b="0" u="none" strike="noStrike" dirty="0" smtClean="0">
                        <a:effectLst/>
                      </a:endParaRPr>
                    </a:p>
                    <a:p>
                      <a:pPr marL="0" indent="0" algn="l" fontAlgn="t">
                        <a:buNone/>
                      </a:pPr>
                      <a:r>
                        <a:rPr lang="ru-RU" sz="1200" b="0" u="none" strike="noStrike" dirty="0" smtClean="0">
                          <a:effectLst/>
                        </a:rPr>
                        <a:t>2)  Техническая</a:t>
                      </a:r>
                      <a:r>
                        <a:rPr lang="ru-RU" sz="1200" b="0" u="none" strike="noStrike" baseline="0" dirty="0" smtClean="0">
                          <a:effectLst/>
                        </a:rPr>
                        <a:t> поддержка и консультации.</a:t>
                      </a:r>
                    </a:p>
                    <a:p>
                      <a:pPr marL="0" indent="0" algn="l" fontAlgn="t">
                        <a:buNone/>
                      </a:pPr>
                      <a:endParaRPr lang="ru-RU" sz="1200" b="0" u="none" strike="noStrike" dirty="0" smtClean="0">
                        <a:effectLst/>
                      </a:endParaRPr>
                    </a:p>
                    <a:p>
                      <a:pPr algn="ctr" fontAlgn="t"/>
                      <a:endParaRPr lang="ru-RU" sz="1300" b="1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/>
                      </a:r>
                      <a:br>
                        <a:rPr lang="ru-RU" sz="1100" u="none" strike="noStrike" dirty="0">
                          <a:effectLst/>
                        </a:rPr>
                      </a:b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dirty="0">
                          <a:effectLst/>
                        </a:rPr>
                        <a:t>Потребительские сегменты</a:t>
                      </a:r>
                      <a:r>
                        <a:rPr lang="ru-RU" sz="1100" u="none" strike="noStrike" dirty="0">
                          <a:effectLst/>
                        </a:rPr>
                        <a:t/>
                      </a:r>
                      <a:br>
                        <a:rPr lang="ru-RU" sz="1100" u="none" strike="noStrike" dirty="0">
                          <a:effectLst/>
                        </a:rPr>
                      </a:br>
                      <a:endParaRPr lang="ru-RU" sz="1100" u="none" strike="noStrike" dirty="0" smtClean="0">
                        <a:effectLst/>
                      </a:endParaRPr>
                    </a:p>
                    <a:p>
                      <a:pPr algn="ctr" fontAlgn="t"/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1)Средние и крупные производственные предприятия с системами качества.</a:t>
                      </a:r>
                    </a:p>
                    <a:p>
                      <a:pPr algn="l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2)Цеха и участки контроля качества продукции.</a:t>
                      </a:r>
                    </a:p>
                    <a:p>
                      <a:pPr algn="l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3)Инжиниринговые и консалтинговые фирмы в сфере промышленного производства.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/>
                </a:tc>
                <a:extLst>
                  <a:ext uri="{0D108BD9-81ED-4DB2-BD59-A6C34878D82A}">
                    <a16:rowId xmlns:a16="http://schemas.microsoft.com/office/drawing/2014/main" xmlns="" val="871049964"/>
                  </a:ext>
                </a:extLst>
              </a:tr>
              <a:tr h="15985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dirty="0">
                          <a:effectLst/>
                        </a:rPr>
                        <a:t>Ключевые </a:t>
                      </a:r>
                      <a:r>
                        <a:rPr lang="ru-RU" sz="1300" b="1" u="none" strike="noStrike" dirty="0" smtClean="0">
                          <a:effectLst/>
                        </a:rPr>
                        <a:t>ресурсы</a:t>
                      </a:r>
                    </a:p>
                    <a:p>
                      <a:pPr algn="ctr" fontAlgn="t"/>
                      <a:endParaRPr lang="ru-RU" sz="1200" b="0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Программное обеспечение для сбора и анализа данных, база данных контрольных листков и результаты измерений.</a:t>
                      </a:r>
                      <a:r>
                        <a:rPr lang="ru-RU" sz="1300" u="none" strike="noStrike" dirty="0">
                          <a:effectLst/>
                        </a:rPr>
                        <a:t/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dirty="0">
                          <a:effectLst/>
                        </a:rPr>
                        <a:t>Каналы </a:t>
                      </a:r>
                      <a:r>
                        <a:rPr lang="ru-RU" sz="1300" b="1" u="none" strike="noStrike" dirty="0" smtClean="0">
                          <a:effectLst/>
                        </a:rPr>
                        <a:t>сбыта</a:t>
                      </a: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Прямые продажи на производственные предприятия.</a:t>
                      </a:r>
                    </a:p>
                    <a:p>
                      <a:pPr algn="l" fontAlgn="t"/>
                      <a:endParaRPr lang="ru-RU" sz="1200" b="0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Онлайн-продажи и демонстрации.</a:t>
                      </a:r>
                    </a:p>
                    <a:p>
                      <a:pPr algn="l" fontAlgn="t"/>
                      <a:endParaRPr lang="ru-RU" sz="1200" b="0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Партнерские сети</a:t>
                      </a:r>
                      <a:endParaRPr lang="ru-RU" sz="1200" b="0" u="none" strike="noStrike" dirty="0">
                        <a:effectLst/>
                      </a:endParaRPr>
                    </a:p>
                  </a:txBody>
                  <a:tcPr marL="6252" marR="6252" marT="6252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3102155"/>
                  </a:ext>
                </a:extLst>
              </a:tr>
              <a:tr h="1019081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dirty="0">
                          <a:effectLst/>
                        </a:rPr>
                        <a:t>Структура </a:t>
                      </a:r>
                      <a:r>
                        <a:rPr lang="ru-RU" sz="1300" b="1" u="none" strike="noStrike" dirty="0" smtClean="0">
                          <a:effectLst/>
                        </a:rPr>
                        <a:t>издержек</a:t>
                      </a:r>
                    </a:p>
                    <a:p>
                      <a:pPr algn="l" fontAlgn="t"/>
                      <a:r>
                        <a:rPr lang="ru-RU" sz="1200" b="0" u="none" strike="noStrike" dirty="0" smtClean="0">
                          <a:effectLst/>
                        </a:rPr>
                        <a:t>Разработка и поддержка программного обеспечения, закупка и обслуживание измерительного оборудования, заработная плата специалистов, маркетинг и продвижение</a:t>
                      </a:r>
                      <a:r>
                        <a:rPr lang="ru-RU" sz="1200" b="0" u="none" strike="noStrike" baseline="0" dirty="0" smtClean="0">
                          <a:effectLst/>
                        </a:rPr>
                        <a:t> решения.</a:t>
                      </a:r>
                      <a:r>
                        <a:rPr lang="ru-RU" sz="1300" u="none" strike="noStrike" dirty="0">
                          <a:effectLst/>
                        </a:rPr>
                        <a:t/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dirty="0">
                          <a:effectLst/>
                        </a:rPr>
                        <a:t>Потоки доходов</a:t>
                      </a:r>
                      <a:r>
                        <a:rPr lang="ru-RU" sz="1100" u="none" strike="noStrike" dirty="0">
                          <a:effectLst/>
                        </a:rPr>
                        <a:t/>
                      </a:r>
                      <a:br>
                        <a:rPr lang="ru-RU" sz="1100" u="none" strike="noStrike" dirty="0">
                          <a:effectLst/>
                        </a:rPr>
                      </a:br>
                      <a:endParaRPr lang="ru-RU" sz="1100" u="none" strike="noStrike" dirty="0" smtClean="0">
                        <a:effectLst/>
                      </a:endParaRPr>
                    </a:p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1)Продажа программного обеспечения и лицензий.</a:t>
                      </a:r>
                    </a:p>
                    <a:p>
                      <a:pPr algn="l" fontAlgn="t"/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2)Абонентская плата за использование системы и техподдержку.</a:t>
                      </a:r>
                    </a:p>
                  </a:txBody>
                  <a:tcPr marL="6252" marR="6252" marT="6252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4871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7707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2000">
        <p15:prstTrans prst="pageCurlDouble"/>
      </p:transition>
    </mc:Choice>
    <mc:Fallback>
      <p:transition spd="slow" advClick="0" advTm="2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70432" y="2923618"/>
            <a:ext cx="8381496" cy="8962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83987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9108" marR="18146">
              <a:lnSpc>
                <a:spcPct val="111800"/>
              </a:lnSpc>
              <a:spcBef>
                <a:spcPts val="628"/>
              </a:spcBef>
            </a:pPr>
            <a:r>
              <a:rPr lang="ru-RU" sz="5400" spc="-44" dirty="0">
                <a:solidFill>
                  <a:schemeClr val="accent2">
                    <a:lumMod val="50000"/>
                  </a:schemeClr>
                </a:solidFill>
                <a:latin typeface="Lato Black"/>
                <a:cs typeface="Lato Black"/>
              </a:rPr>
              <a:t>Спасибо за внимание</a:t>
            </a:r>
            <a:r>
              <a:rPr lang="ru-RU" sz="5400" spc="-44" dirty="0" smtClean="0">
                <a:solidFill>
                  <a:schemeClr val="accent2">
                    <a:lumMod val="50000"/>
                  </a:schemeClr>
                </a:solidFill>
                <a:latin typeface="Lato Black"/>
                <a:cs typeface="Lato Black"/>
              </a:rPr>
              <a:t>!</a:t>
            </a:r>
            <a:endParaRPr lang="ru-RU" sz="5400" spc="-44" dirty="0">
              <a:solidFill>
                <a:schemeClr val="accent2">
                  <a:lumMod val="50000"/>
                </a:schemeClr>
              </a:solidFill>
              <a:latin typeface="Lato Black"/>
              <a:cs typeface="Lato Black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7986713" y="32357"/>
            <a:ext cx="1842805" cy="2891261"/>
            <a:chOff x="5699037" y="1158679"/>
            <a:chExt cx="4207116" cy="4540492"/>
          </a:xfrm>
        </p:grpSpPr>
        <p:grpSp>
          <p:nvGrpSpPr>
            <p:cNvPr id="13" name="object 10"/>
            <p:cNvGrpSpPr/>
            <p:nvPr/>
          </p:nvGrpSpPr>
          <p:grpSpPr>
            <a:xfrm>
              <a:off x="5699037" y="1158679"/>
              <a:ext cx="4207078" cy="3613531"/>
              <a:chOff x="11566123" y="1047087"/>
              <a:chExt cx="8538210" cy="7333615"/>
            </a:xfrm>
          </p:grpSpPr>
          <p:sp>
            <p:nvSpPr>
              <p:cNvPr id="15" name="object 11"/>
              <p:cNvSpPr/>
              <p:nvPr/>
            </p:nvSpPr>
            <p:spPr>
              <a:xfrm>
                <a:off x="12830283" y="1108417"/>
                <a:ext cx="7273925" cy="7272655"/>
              </a:xfrm>
              <a:custGeom>
                <a:avLst/>
                <a:gdLst/>
                <a:ahLst/>
                <a:cxnLst/>
                <a:rect l="l" t="t" r="r" b="b"/>
                <a:pathLst>
                  <a:path w="7273925" h="7272655">
                    <a:moveTo>
                      <a:pt x="7273809" y="0"/>
                    </a:moveTo>
                    <a:lnTo>
                      <a:pt x="5644561" y="0"/>
                    </a:lnTo>
                    <a:lnTo>
                      <a:pt x="5644561" y="2112050"/>
                    </a:lnTo>
                    <a:lnTo>
                      <a:pt x="2683876" y="2112050"/>
                    </a:lnTo>
                    <a:lnTo>
                      <a:pt x="2683876" y="3552080"/>
                    </a:lnTo>
                    <a:lnTo>
                      <a:pt x="12041" y="3552080"/>
                    </a:lnTo>
                    <a:lnTo>
                      <a:pt x="12041" y="5496115"/>
                    </a:lnTo>
                    <a:lnTo>
                      <a:pt x="0" y="5520125"/>
                    </a:lnTo>
                    <a:lnTo>
                      <a:pt x="2852373" y="5524093"/>
                    </a:lnTo>
                    <a:lnTo>
                      <a:pt x="2852373" y="7272155"/>
                    </a:lnTo>
                    <a:lnTo>
                      <a:pt x="7273809" y="7272155"/>
                    </a:lnTo>
                    <a:lnTo>
                      <a:pt x="7273809" y="0"/>
                    </a:lnTo>
                    <a:close/>
                  </a:path>
                </a:pathLst>
              </a:custGeom>
              <a:solidFill>
                <a:srgbClr val="457DA2"/>
              </a:solidFill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  <p:sp>
            <p:nvSpPr>
              <p:cNvPr id="16" name="object 12"/>
              <p:cNvSpPr/>
              <p:nvPr/>
            </p:nvSpPr>
            <p:spPr>
              <a:xfrm>
                <a:off x="11587065" y="1068029"/>
                <a:ext cx="6450330" cy="3185795"/>
              </a:xfrm>
              <a:custGeom>
                <a:avLst/>
                <a:gdLst/>
                <a:ahLst/>
                <a:cxnLst/>
                <a:rect l="l" t="t" r="r" b="b"/>
                <a:pathLst>
                  <a:path w="6450330" h="3185795">
                    <a:moveTo>
                      <a:pt x="6450002" y="1705937"/>
                    </a:moveTo>
                    <a:lnTo>
                      <a:pt x="3354002" y="1705937"/>
                    </a:lnTo>
                    <a:lnTo>
                      <a:pt x="3354002" y="3185295"/>
                    </a:lnTo>
                    <a:lnTo>
                      <a:pt x="0" y="3185295"/>
                    </a:lnTo>
                    <a:lnTo>
                      <a:pt x="0" y="990912"/>
                    </a:lnTo>
                    <a:lnTo>
                      <a:pt x="5136545" y="990912"/>
                    </a:lnTo>
                    <a:lnTo>
                      <a:pt x="5136545" y="0"/>
                    </a:lnTo>
                    <a:lnTo>
                      <a:pt x="6445112" y="0"/>
                    </a:lnTo>
                    <a:lnTo>
                      <a:pt x="6450002" y="1705937"/>
                    </a:lnTo>
                    <a:close/>
                  </a:path>
                </a:pathLst>
              </a:custGeom>
              <a:ln w="4188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 sz="887"/>
              </a:p>
            </p:txBody>
          </p:sp>
        </p:grpSp>
        <p:sp>
          <p:nvSpPr>
            <p:cNvPr id="14" name="object 13"/>
            <p:cNvSpPr/>
            <p:nvPr/>
          </p:nvSpPr>
          <p:spPr>
            <a:xfrm>
              <a:off x="8208116" y="4991108"/>
              <a:ext cx="1698037" cy="708063"/>
            </a:xfrm>
            <a:custGeom>
              <a:avLst/>
              <a:gdLst/>
              <a:ahLst/>
              <a:cxnLst/>
              <a:rect l="l" t="t" r="r" b="b"/>
              <a:pathLst>
                <a:path w="3446144" h="1437004">
                  <a:moveTo>
                    <a:pt x="3445832" y="0"/>
                  </a:moveTo>
                  <a:lnTo>
                    <a:pt x="0" y="0"/>
                  </a:lnTo>
                  <a:lnTo>
                    <a:pt x="0" y="1436511"/>
                  </a:lnTo>
                  <a:lnTo>
                    <a:pt x="3445832" y="1436511"/>
                  </a:lnTo>
                  <a:lnTo>
                    <a:pt x="3445832" y="0"/>
                  </a:lnTo>
                  <a:close/>
                </a:path>
              </a:pathLst>
            </a:custGeom>
            <a:solidFill>
              <a:srgbClr val="E93B47"/>
            </a:solidFill>
          </p:spPr>
          <p:txBody>
            <a:bodyPr wrap="square" lIns="0" tIns="0" rIns="0" bIns="0" rtlCol="0"/>
            <a:lstStyle/>
            <a:p>
              <a:endParaRPr sz="887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514603" y="5971994"/>
            <a:ext cx="3692898" cy="19160"/>
            <a:chOff x="717176" y="5971994"/>
            <a:chExt cx="4545105" cy="19160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V="1">
              <a:off x="717176" y="5971994"/>
              <a:ext cx="4545105" cy="19160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730620" y="5991154"/>
              <a:ext cx="1645026" cy="0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Рисунок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78" y="29364"/>
            <a:ext cx="2906245" cy="15323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C30FB3A-3770-C94F-2C68-7717DD30DC3F}"/>
              </a:ext>
            </a:extLst>
          </p:cNvPr>
          <p:cNvSpPr txBox="1"/>
          <p:nvPr/>
        </p:nvSpPr>
        <p:spPr>
          <a:xfrm>
            <a:off x="434481" y="6183508"/>
            <a:ext cx="1623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57" marR="2503" defTabSz="839876"/>
            <a:r>
              <a:rPr lang="ru-RU" sz="1600" b="1" spc="-5" dirty="0">
                <a:solidFill>
                  <a:schemeClr val="accent2">
                    <a:lumMod val="50000"/>
                  </a:schemeClr>
                </a:solidFill>
                <a:latin typeface="Lato Black"/>
                <a:ea typeface="+mj-ea"/>
                <a:cs typeface="Lato Black"/>
              </a:rPr>
              <a:t>Рязань, 2025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E101F01-0161-AAC8-FA47-590ADF558F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496" y="79899"/>
            <a:ext cx="2021588" cy="155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3799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 advClick="0" advTm="8000">
        <p15:prstTrans prst="pageCurlDouble"/>
      </p:transition>
    </mc:Choice>
    <mc:Fallback>
      <p:transition spd="slow" advClick="0" advTm="8000">
        <p:fade/>
      </p:transition>
    </mc:Fallback>
  </mc:AlternateContent>
</p:sld>
</file>

<file path=ppt/theme/theme1.xml><?xml version="1.0" encoding="utf-8"?>
<a:theme xmlns:a="http://schemas.openxmlformats.org/drawingml/2006/main" name="1_Тема Office">
  <a:themeElements>
    <a:clrScheme name="НТИ">
      <a:dk1>
        <a:srgbClr val="0C0C0C"/>
      </a:dk1>
      <a:lt1>
        <a:sysClr val="window" lastClr="FFFFFF"/>
      </a:lt1>
      <a:dk2>
        <a:srgbClr val="0C0C0C"/>
      </a:dk2>
      <a:lt2>
        <a:srgbClr val="FFFFFF"/>
      </a:lt2>
      <a:accent1>
        <a:srgbClr val="8E708F"/>
      </a:accent1>
      <a:accent2>
        <a:srgbClr val="71A2C3"/>
      </a:accent2>
      <a:accent3>
        <a:srgbClr val="C8B1AC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НТИ">
      <a:dk1>
        <a:srgbClr val="0C0C0C"/>
      </a:dk1>
      <a:lt1>
        <a:sysClr val="window" lastClr="FFFFFF"/>
      </a:lt1>
      <a:dk2>
        <a:srgbClr val="0C0C0C"/>
      </a:dk2>
      <a:lt2>
        <a:srgbClr val="FFFFFF"/>
      </a:lt2>
      <a:accent1>
        <a:srgbClr val="8E708F"/>
      </a:accent1>
      <a:accent2>
        <a:srgbClr val="71A2C3"/>
      </a:accent2>
      <a:accent3>
        <a:srgbClr val="C8B1AC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060778A680BE145B3E171F8BCE5FCC2" ma:contentTypeVersion="10" ma:contentTypeDescription="Создание документа." ma:contentTypeScope="" ma:versionID="48cf80f593d2d0fa224fb36be141b76a">
  <xsd:schema xmlns:xsd="http://www.w3.org/2001/XMLSchema" xmlns:xs="http://www.w3.org/2001/XMLSchema" xmlns:p="http://schemas.microsoft.com/office/2006/metadata/properties" xmlns:ns2="69cc3dea-af89-41ea-b8da-7ab11462d30a" xmlns:ns3="d8b453d6-be7a-4931-bedf-235701e60354" targetNamespace="http://schemas.microsoft.com/office/2006/metadata/properties" ma:root="true" ma:fieldsID="5a12abfc72ef197ef8bcff461a1448d9" ns2:_="" ns3:_="">
    <xsd:import namespace="69cc3dea-af89-41ea-b8da-7ab11462d30a"/>
    <xsd:import namespace="d8b453d6-be7a-4931-bedf-235701e6035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c3dea-af89-41ea-b8da-7ab11462d30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Общий доступ с использованием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Совместно с подробностями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b453d6-be7a-4931-bedf-235701e603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0319F3-832D-4CD2-8CE3-1288F9B2FA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80CA30-6DA9-45CC-B03D-6C7DFE6270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cc3dea-af89-41ea-b8da-7ab11462d30a"/>
    <ds:schemaRef ds:uri="d8b453d6-be7a-4931-bedf-235701e603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15F2574-6B2D-4151-B4E6-5F2B862C21E6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d8b453d6-be7a-4931-bedf-235701e60354"/>
    <ds:schemaRef ds:uri="69cc3dea-af89-41ea-b8da-7ab11462d30a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15923</TotalTime>
  <Words>809</Words>
  <Application>Microsoft Office PowerPoint</Application>
  <PresentationFormat>Лист A4 (210x297 мм)</PresentationFormat>
  <Paragraphs>108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1_Тема Office</vt:lpstr>
      <vt:lpstr>2_Тема Office</vt:lpstr>
      <vt:lpstr>Презентация PowerPoint</vt:lpstr>
      <vt:lpstr>Профиль проекта</vt:lpstr>
      <vt:lpstr>Актуальность проекта</vt:lpstr>
      <vt:lpstr>Проблема</vt:lpstr>
      <vt:lpstr>Целевые сегменты проекта</vt:lpstr>
      <vt:lpstr>Решение проблемы клиента </vt:lpstr>
      <vt:lpstr>Ценностное предложение</vt:lpstr>
      <vt:lpstr>Бизнес-модель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Буассонад Георгий Владимирович</dc:creator>
  <cp:lastModifiedBy>ПК</cp:lastModifiedBy>
  <cp:revision>388</cp:revision>
  <cp:lastPrinted>2017-09-07T15:28:26Z</cp:lastPrinted>
  <dcterms:created xsi:type="dcterms:W3CDTF">2016-03-23T11:46:06Z</dcterms:created>
  <dcterms:modified xsi:type="dcterms:W3CDTF">2025-10-03T19:52:20Z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0x0101004060778A680BE145B3E171F8BCE5FCC2</vt:lpwstr>
  </property>
</Properties>
</file>