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3" r:id="rId3"/>
    <p:sldId id="262" r:id="rId4"/>
    <p:sldId id="268" r:id="rId5"/>
    <p:sldId id="269" r:id="rId6"/>
    <p:sldId id="273" r:id="rId7"/>
    <p:sldId id="270" r:id="rId8"/>
    <p:sldId id="271" r:id="rId9"/>
    <p:sldId id="272" r:id="rId10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1" autoAdjust="0"/>
    <p:restoredTop sz="84583" autoAdjust="0"/>
  </p:normalViewPr>
  <p:slideViewPr>
    <p:cSldViewPr>
      <p:cViewPr varScale="1">
        <p:scale>
          <a:sx n="71" d="100"/>
          <a:sy n="71" d="100"/>
        </p:scale>
        <p:origin x="169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25.07.2021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57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44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816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307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381537"/>
            <a:ext cx="6480720" cy="1080120"/>
          </a:xfrm>
        </p:spPr>
        <p:txBody>
          <a:bodyPr/>
          <a:lstStyle>
            <a:lvl1pPr>
              <a:defRPr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191549"/>
            <a:ext cx="73448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971600" y="1556792"/>
            <a:ext cx="734481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1549"/>
            <a:ext cx="73448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556792"/>
            <a:ext cx="734481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564904"/>
            <a:ext cx="6480720" cy="72008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effectLst/>
              </a:rPr>
              <a:t>Разработка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effectLst/>
              </a:rPr>
              <a:t>нейросетевой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effectLst/>
              </a:rPr>
              <a:t> модели для анализа данных у объектов с нарушением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effectLst/>
              </a:rPr>
              <a:t>целостности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effectLst/>
              </a:rPr>
              <a:t>структуры</a:t>
            </a:r>
            <a:endParaRPr lang="ru-RU" b="1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16216" y="6237312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Михайлов</a:t>
            </a:r>
            <a:r>
              <a:rPr lang="ru-RU" sz="1000" dirty="0"/>
              <a:t>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Андрей</a:t>
            </a: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61495"/>
            <a:ext cx="5616624" cy="1157027"/>
          </a:xfrm>
        </p:spPr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Проблематика</a:t>
            </a:r>
            <a:endParaRPr lang="ru-RU" b="1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0" name="Text Box 268"/>
          <p:cNvSpPr txBox="1">
            <a:spLocks noChangeArrowheads="1"/>
          </p:cNvSpPr>
          <p:nvPr/>
        </p:nvSpPr>
        <p:spPr bwMode="gray">
          <a:xfrm>
            <a:off x="1410006" y="537397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861048"/>
            <a:ext cx="3797769" cy="2808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80519"/>
            <a:ext cx="4682488" cy="262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4"/>
          <p:cNvSpPr>
            <a:spLocks noChangeArrowheads="1"/>
          </p:cNvSpPr>
          <p:nvPr/>
        </p:nvSpPr>
        <p:spPr bwMode="gray">
          <a:xfrm rot="3419336">
            <a:off x="1420093" y="4564325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" name="Text Box 255"/>
          <p:cNvSpPr txBox="1">
            <a:spLocks noChangeArrowheads="1"/>
          </p:cNvSpPr>
          <p:nvPr/>
        </p:nvSpPr>
        <p:spPr bwMode="gray">
          <a:xfrm>
            <a:off x="1475656" y="460718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6" name="Rectangle 257"/>
          <p:cNvSpPr>
            <a:spLocks noChangeArrowheads="1"/>
          </p:cNvSpPr>
          <p:nvPr/>
        </p:nvSpPr>
        <p:spPr bwMode="gray">
          <a:xfrm rot="3419336">
            <a:off x="1348085" y="2049725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Text Box 259"/>
          <p:cNvSpPr txBox="1">
            <a:spLocks noChangeArrowheads="1"/>
          </p:cNvSpPr>
          <p:nvPr/>
        </p:nvSpPr>
        <p:spPr bwMode="gray">
          <a:xfrm>
            <a:off x="1475656" y="209258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8" name="Rectangle 261"/>
          <p:cNvSpPr>
            <a:spLocks noChangeArrowheads="1"/>
          </p:cNvSpPr>
          <p:nvPr/>
        </p:nvSpPr>
        <p:spPr bwMode="gray">
          <a:xfrm rot="3419336">
            <a:off x="1420093" y="2887925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" name="Text Box 262"/>
          <p:cNvSpPr txBox="1">
            <a:spLocks noChangeArrowheads="1"/>
          </p:cNvSpPr>
          <p:nvPr/>
        </p:nvSpPr>
        <p:spPr bwMode="gray">
          <a:xfrm>
            <a:off x="1475656" y="293078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10" name="Rectangle 264"/>
          <p:cNvSpPr>
            <a:spLocks noChangeArrowheads="1"/>
          </p:cNvSpPr>
          <p:nvPr/>
        </p:nvSpPr>
        <p:spPr bwMode="gray">
          <a:xfrm rot="3419336">
            <a:off x="1420093" y="3726125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1" name="Text Box 265"/>
          <p:cNvSpPr txBox="1">
            <a:spLocks noChangeArrowheads="1"/>
          </p:cNvSpPr>
          <p:nvPr/>
        </p:nvSpPr>
        <p:spPr bwMode="gray">
          <a:xfrm>
            <a:off x="1475656" y="376898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14" name="Text Box 258"/>
          <p:cNvSpPr txBox="1">
            <a:spLocks noChangeArrowheads="1"/>
          </p:cNvSpPr>
          <p:nvPr/>
        </p:nvSpPr>
        <p:spPr bwMode="gray">
          <a:xfrm>
            <a:off x="2503576" y="2121132"/>
            <a:ext cx="579132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Инспекция жидких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пенетрантов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(ПТ)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 Box 258"/>
          <p:cNvSpPr txBox="1">
            <a:spLocks noChangeArrowheads="1"/>
          </p:cNvSpPr>
          <p:nvPr/>
        </p:nvSpPr>
        <p:spPr bwMode="gray">
          <a:xfrm>
            <a:off x="2483768" y="2959332"/>
            <a:ext cx="342542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Магнитный контроль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 Box 258"/>
          <p:cNvSpPr txBox="1">
            <a:spLocks noChangeArrowheads="1"/>
          </p:cNvSpPr>
          <p:nvPr/>
        </p:nvSpPr>
        <p:spPr bwMode="gray">
          <a:xfrm>
            <a:off x="2503576" y="3643620"/>
            <a:ext cx="405854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Ультразвуковой контроль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Text Box 258"/>
          <p:cNvSpPr txBox="1">
            <a:spLocks noChangeArrowheads="1"/>
          </p:cNvSpPr>
          <p:nvPr/>
        </p:nvSpPr>
        <p:spPr bwMode="gray">
          <a:xfrm>
            <a:off x="2503576" y="4458222"/>
            <a:ext cx="386214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Вихретоковый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контроль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Заголовок 2"/>
          <p:cNvSpPr>
            <a:spLocks noGrp="1"/>
          </p:cNvSpPr>
          <p:nvPr>
            <p:ph type="title"/>
          </p:nvPr>
        </p:nvSpPr>
        <p:spPr>
          <a:xfrm>
            <a:off x="1143584" y="512927"/>
            <a:ext cx="6336704" cy="1157027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Методы для поиска браков (трещин)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/>
              </a:rPr>
              <a:t>на производстве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металла</a:t>
            </a:r>
            <a:endParaRPr lang="ru-RU" b="1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0"/>
            <a:ext cx="7344816" cy="836712"/>
          </a:xfrm>
        </p:spPr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Решение проблемы</a:t>
            </a:r>
            <a:endParaRPr lang="ru-RU" b="1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832774"/>
            <a:ext cx="38884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Разработать прототип программного обеспечения на основе нейронных сетей для обнаружения дефектов и их количественной оценки на металлических конструкциях и его дальнейшее использование в различных отраслях промышленности ( проверка целостности листового проката, обнаружение внешних повреждений автомобиля)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/>
          <a:srcRect l="33071" t="362" r="21652" b="40886"/>
          <a:stretch/>
        </p:blipFill>
        <p:spPr>
          <a:xfrm>
            <a:off x="4129755" y="2204864"/>
            <a:ext cx="4861335" cy="315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6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2656"/>
            <a:ext cx="7344816" cy="8367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effectLst/>
              </a:rPr>
              <a:t>Ценность и преимущество</a:t>
            </a:r>
            <a:br>
              <a:rPr lang="ru-RU" b="1" dirty="0">
                <a:solidFill>
                  <a:schemeClr val="bg2">
                    <a:lumMod val="25000"/>
                  </a:schemeClr>
                </a:solidFill>
                <a:effectLst/>
              </a:rPr>
            </a:b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/>
              </a:rPr>
              <a:t>решения</a:t>
            </a:r>
            <a:endParaRPr lang="ru-RU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15816" y="1917062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Настройка шаблонов для</a:t>
            </a:r>
          </a:p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автоматизированной</a:t>
            </a:r>
          </a:p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экспертизы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4797152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API - 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интерфейс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3449586"/>
            <a:ext cx="3888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Автоматизированная</a:t>
            </a:r>
          </a:p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экспертиза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28063" r="87721"/>
          <a:stretch/>
        </p:blipFill>
        <p:spPr>
          <a:xfrm>
            <a:off x="899592" y="1631730"/>
            <a:ext cx="1584176" cy="419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5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2656"/>
            <a:ext cx="7344816" cy="83671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Для кого?</a:t>
            </a:r>
            <a:endParaRPr lang="ru-RU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41690" y="2041218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Карширинговые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компании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4721974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Страховые компании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00962"/>
            <a:ext cx="2372918" cy="2372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405474"/>
            <a:ext cx="3267663" cy="109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1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052736"/>
            <a:ext cx="7344816" cy="8367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Дорожная карта по внедрению сервиса</a:t>
            </a:r>
            <a:endParaRPr lang="ru-RU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11560" y="3284984"/>
            <a:ext cx="7405701" cy="3600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99506" y="3806311"/>
            <a:ext cx="1421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Доработка прототипа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21670" y="3789040"/>
            <a:ext cx="1584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Проведение тестовой эксплуатации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10076" y="3789040"/>
            <a:ext cx="1565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Проведение</a:t>
            </a:r>
          </a:p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пытной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эксплуатации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76256" y="3806312"/>
            <a:ext cx="18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Промышленная эксплуатация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ctangle 257"/>
          <p:cNvSpPr>
            <a:spLocks noChangeArrowheads="1"/>
          </p:cNvSpPr>
          <p:nvPr/>
        </p:nvSpPr>
        <p:spPr bwMode="gray">
          <a:xfrm rot="3419336">
            <a:off x="517859" y="3060635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17" name="Rectangle 257"/>
          <p:cNvSpPr>
            <a:spLocks noChangeArrowheads="1"/>
          </p:cNvSpPr>
          <p:nvPr/>
        </p:nvSpPr>
        <p:spPr bwMode="gray">
          <a:xfrm rot="3419336">
            <a:off x="2754737" y="3079456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18" name="Rectangle 257"/>
          <p:cNvSpPr>
            <a:spLocks noChangeArrowheads="1"/>
          </p:cNvSpPr>
          <p:nvPr/>
        </p:nvSpPr>
        <p:spPr bwMode="gray">
          <a:xfrm rot="3419336">
            <a:off x="5002375" y="308917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19" name="Rectangle 257"/>
          <p:cNvSpPr>
            <a:spLocks noChangeArrowheads="1"/>
          </p:cNvSpPr>
          <p:nvPr/>
        </p:nvSpPr>
        <p:spPr bwMode="gray">
          <a:xfrm rot="3419336">
            <a:off x="7558159" y="3056905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17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Эффект от внедрения</a:t>
            </a:r>
            <a:endParaRPr lang="ru-RU" b="1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47815" y="17510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Уменьшение временных</a:t>
            </a:r>
            <a:r>
              <a:rPr lang="ru-RU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затрат на проведение экспертизы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34297" y="407707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Уменьшение финансовых затрат на проведение экспертизы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09803"/>
            <a:ext cx="1690661" cy="1690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57" y="3645024"/>
            <a:ext cx="1903803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Экономический эффект 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от внедрения</a:t>
            </a:r>
            <a:endParaRPr lang="ru-RU" b="1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197899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Пакетная подписка на приложение на 1000 фотографий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445830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Безлимитная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подписка 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43608" y="1751064"/>
            <a:ext cx="194421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4000 </a:t>
            </a:r>
            <a:r>
              <a:rPr lang="ru-RU" b="1" dirty="0" err="1" smtClean="0"/>
              <a:t>руб</a:t>
            </a:r>
            <a:r>
              <a:rPr lang="ru-RU" b="1" dirty="0" smtClean="0"/>
              <a:t> </a:t>
            </a:r>
          </a:p>
          <a:p>
            <a:pPr algn="ctr"/>
            <a:r>
              <a:rPr lang="ru-RU" b="1" dirty="0" smtClean="0"/>
              <a:t>за месяц</a:t>
            </a:r>
            <a:endParaRPr lang="ru-RU" b="1" dirty="0"/>
          </a:p>
        </p:txBody>
      </p:sp>
      <p:sp>
        <p:nvSpPr>
          <p:cNvPr id="8" name="Овал 7"/>
          <p:cNvSpPr/>
          <p:nvPr/>
        </p:nvSpPr>
        <p:spPr>
          <a:xfrm>
            <a:off x="2951820" y="3861048"/>
            <a:ext cx="194421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15000 </a:t>
            </a:r>
            <a:r>
              <a:rPr lang="ru-RU" dirty="0" err="1" smtClean="0"/>
              <a:t>руб</a:t>
            </a:r>
            <a:endParaRPr lang="ru-RU" dirty="0" smtClean="0"/>
          </a:p>
          <a:p>
            <a:pPr algn="ctr"/>
            <a:r>
              <a:rPr lang="ru-RU" dirty="0"/>
              <a:t>з</a:t>
            </a:r>
            <a:r>
              <a:rPr lang="ru-RU" dirty="0" smtClean="0"/>
              <a:t>а месяц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62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bb0846be36d4333fca81a01d79b5d290a4641a"/>
</p:tagLst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3731</TotalTime>
  <Words>173</Words>
  <Application>Microsoft Office PowerPoint</Application>
  <PresentationFormat>Экран (4:3)</PresentationFormat>
  <Paragraphs>49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Разработка нейросетевой модели для анализа данных у объектов с нарушением целостности структуры</vt:lpstr>
      <vt:lpstr>Проблематика</vt:lpstr>
      <vt:lpstr>Методы для поиска браков (трещин) на производстве металла</vt:lpstr>
      <vt:lpstr>Решение проблемы</vt:lpstr>
      <vt:lpstr>Ценность и преимущество решения</vt:lpstr>
      <vt:lpstr>Для кого?</vt:lpstr>
      <vt:lpstr>Дорожная карта по внедрению сервиса</vt:lpstr>
      <vt:lpstr>Эффект от внедрения</vt:lpstr>
      <vt:lpstr>Экономический эффект  от внедрения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Разноцветные треугольники по углам</dc:title>
  <dc:creator>obstinate</dc:creator>
  <dc:description>Шаблон презентации с сайта https://presentation-creation.ru/</dc:description>
  <cp:lastModifiedBy>Guselia</cp:lastModifiedBy>
  <cp:revision>1266</cp:revision>
  <dcterms:created xsi:type="dcterms:W3CDTF">2018-02-25T09:09:03Z</dcterms:created>
  <dcterms:modified xsi:type="dcterms:W3CDTF">2021-07-25T07:53:20Z</dcterms:modified>
</cp:coreProperties>
</file>