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11315700" cx="20112025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564">
          <p15:clr>
            <a:srgbClr val="000000"/>
          </p15:clr>
        </p15:guide>
        <p15:guide id="2" pos="6334">
          <p15:clr>
            <a:srgbClr val="000000"/>
          </p15:clr>
        </p15:guide>
      </p15:sldGuideLst>
    </p:ext>
    <p:ext uri="GoogleSlidesCustomDataVersion2">
      <go:slidesCustomData xmlns:go="http://customooxmlschemas.google.com/" r:id="rId19" roundtripDataSignature="AMtx7mjKDLFx0dqcZIjmqgGWaPDpwYk7A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Maxim Stavenko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9D370F-6A28-4284-A544-3547C507738D}">
  <a:tblStyle styleId="{669D370F-6A28-4284-A544-3547C507738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564" orient="horz"/>
        <p:guide pos="633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commentAuthors" Target="commentAuthors.xml"/><Relationship Id="rId19" Type="http://customschemas.google.com/relationships/presentationmetadata" Target="metadata"/><Relationship Id="rId6" Type="http://schemas.openxmlformats.org/officeDocument/2006/relationships/slideMaster" Target="slideMasters/slideMaster1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10-31T13:19:20.980">
    <p:pos x="6000" y="0"/>
    <p:text>Som - кому можем продать, количество предприятий * установок * цену
Sam - Кому ещё можем предлагать на территории РФ
Tam - рынок за пределами россии (соседние страны)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_ihKcBE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2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26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2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2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29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30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2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7.png"/><Relationship Id="rId4" Type="http://schemas.openxmlformats.org/officeDocument/2006/relationships/image" Target="../media/image43.png"/><Relationship Id="rId11" Type="http://schemas.openxmlformats.org/officeDocument/2006/relationships/image" Target="../media/image15.png"/><Relationship Id="rId10" Type="http://schemas.openxmlformats.org/officeDocument/2006/relationships/image" Target="../media/image13.png"/><Relationship Id="rId12" Type="http://schemas.openxmlformats.org/officeDocument/2006/relationships/image" Target="../media/image12.png"/><Relationship Id="rId9" Type="http://schemas.openxmlformats.org/officeDocument/2006/relationships/image" Target="../media/image28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21.png"/><Relationship Id="rId8" Type="http://schemas.openxmlformats.org/officeDocument/2006/relationships/image" Target="../media/image1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ctrTitle"/>
          </p:nvPr>
        </p:nvSpPr>
        <p:spPr>
          <a:xfrm>
            <a:off x="2514005" y="1851899"/>
            <a:ext cx="15084029" cy="39395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5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9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i="0" sz="7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" name="Google Shape;59;p19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60" name="Google Shape;60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9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2" name="Google Shape;72;p20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22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85" name="Google Shape;85;p2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22" Type="http://schemas.openxmlformats.org/officeDocument/2006/relationships/slideLayout" Target="../slideLayouts/slideLayout9.xml"/><Relationship Id="rId10" Type="http://schemas.openxmlformats.org/officeDocument/2006/relationships/image" Target="../media/image1.png"/><Relationship Id="rId21" Type="http://schemas.openxmlformats.org/officeDocument/2006/relationships/slideLayout" Target="../slideLayouts/slideLayout8.xml"/><Relationship Id="rId13" Type="http://schemas.openxmlformats.org/officeDocument/2006/relationships/image" Target="../media/image27.png"/><Relationship Id="rId24" Type="http://schemas.openxmlformats.org/officeDocument/2006/relationships/theme" Target="../theme/theme1.xml"/><Relationship Id="rId12" Type="http://schemas.openxmlformats.org/officeDocument/2006/relationships/image" Target="../media/image3.png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18.jpg"/><Relationship Id="rId2" Type="http://schemas.openxmlformats.org/officeDocument/2006/relationships/image" Target="../media/image34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20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19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8" Type="http://schemas.openxmlformats.org/officeDocument/2006/relationships/slideLayout" Target="../slideLayouts/slideLayout5.xml"/><Relationship Id="rId7" Type="http://schemas.openxmlformats.org/officeDocument/2006/relationships/image" Target="../media/image10.png"/><Relationship Id="rId8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9"/>
              <a:buFont typeface="Arial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3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3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3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3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3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3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3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3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3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3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3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3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3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5.png"/><Relationship Id="rId13" Type="http://schemas.openxmlformats.org/officeDocument/2006/relationships/image" Target="../media/image29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23.png"/><Relationship Id="rId9" Type="http://schemas.openxmlformats.org/officeDocument/2006/relationships/image" Target="../media/image39.png"/><Relationship Id="rId15" Type="http://schemas.openxmlformats.org/officeDocument/2006/relationships/image" Target="../media/image30.png"/><Relationship Id="rId14" Type="http://schemas.openxmlformats.org/officeDocument/2006/relationships/image" Target="../media/image32.png"/><Relationship Id="rId5" Type="http://schemas.openxmlformats.org/officeDocument/2006/relationships/image" Target="../media/image22.png"/><Relationship Id="rId6" Type="http://schemas.openxmlformats.org/officeDocument/2006/relationships/image" Target="../media/image25.png"/><Relationship Id="rId7" Type="http://schemas.openxmlformats.org/officeDocument/2006/relationships/image" Target="../media/image24.png"/><Relationship Id="rId8" Type="http://schemas.openxmlformats.org/officeDocument/2006/relationships/image" Target="../media/image3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jpg"/><Relationship Id="rId4" Type="http://schemas.openxmlformats.org/officeDocument/2006/relationships/image" Target="../media/image4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1.xml"/><Relationship Id="rId4" Type="http://schemas.openxmlformats.org/officeDocument/2006/relationships/image" Target="../media/image4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ctrTitle"/>
          </p:nvPr>
        </p:nvSpPr>
        <p:spPr>
          <a:xfrm>
            <a:off x="518451" y="3782573"/>
            <a:ext cx="18646957" cy="454411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Разработка устройства для регенерации энергии систем вентиляции на основе технологии Energy Harvesting.</a:t>
            </a:r>
            <a:br>
              <a:rPr b="1" i="0" lang="ru-RU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6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>
            <p:ph idx="1" type="subTitle"/>
          </p:nvPr>
        </p:nvSpPr>
        <p:spPr>
          <a:xfrm>
            <a:off x="114078" y="8358081"/>
            <a:ext cx="17012779" cy="34281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457200" lvl="0" marL="457200" rtl="0" algn="l">
              <a:lnSpc>
                <a:spcPct val="107000"/>
              </a:lnSpc>
              <a:spcBef>
                <a:spcPts val="1650"/>
              </a:spcBef>
              <a:spcAft>
                <a:spcPts val="0"/>
              </a:spcAft>
              <a:buSzPts val="3959"/>
              <a:buNone/>
            </a:pPr>
            <a:r>
              <a:rPr lang="ru-RU" sz="2800" u="sng">
                <a:latin typeface="Times New Roman"/>
                <a:ea typeface="Times New Roman"/>
                <a:cs typeface="Times New Roman"/>
                <a:sym typeface="Times New Roman"/>
              </a:rPr>
              <a:t>Выполнил: </a:t>
            </a: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Китаев Вадим Дмитриевич - Студент второго курса, кафедра ТМС</a:t>
            </a:r>
            <a:endParaRPr/>
          </a:p>
          <a:p>
            <a:pPr indent="-457200" lvl="0" marL="457200" rtl="0" algn="l">
              <a:lnSpc>
                <a:spcPct val="107000"/>
              </a:lnSpc>
              <a:spcBef>
                <a:spcPts val="2450"/>
              </a:spcBef>
              <a:spcAft>
                <a:spcPts val="800"/>
              </a:spcAft>
              <a:buSzPts val="3959"/>
              <a:buNone/>
            </a:pPr>
            <a:r>
              <a:rPr lang="ru-RU" sz="2800" u="sng">
                <a:latin typeface="Times New Roman"/>
                <a:ea typeface="Times New Roman"/>
                <a:cs typeface="Times New Roman"/>
                <a:sym typeface="Times New Roman"/>
              </a:rPr>
              <a:t>Научный руководитель: </a:t>
            </a: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Осипов Александр Петрович</a:t>
            </a:r>
            <a:r>
              <a:rPr lang="ru-RU" sz="2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- К.т.н., Доцент, Заведующий кафедрой ТМС</a:t>
            </a:r>
            <a:b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>
              <a:solidFill>
                <a:schemeClr val="lt1"/>
              </a:solidFill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114078" y="10684246"/>
            <a:ext cx="6359441" cy="531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b="0" i="0" lang="ru-RU" sz="18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07.11.2023 г.,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г. Сызрань, Сф. СамГТУ</a:t>
            </a:r>
            <a:r>
              <a:rPr b="0" i="0" lang="ru-RU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608" y="2809089"/>
            <a:ext cx="10294625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ow to think about green industrial policy - Oman Observer" id="124" name="Google Shape;12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72888" y="2477709"/>
            <a:ext cx="8439150" cy="884221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62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27" name="Google Shape;127;p2"/>
          <p:cNvSpPr txBox="1"/>
          <p:nvPr>
            <p:ph idx="2" type="body"/>
          </p:nvPr>
        </p:nvSpPr>
        <p:spPr>
          <a:xfrm>
            <a:off x="723139" y="2600384"/>
            <a:ext cx="10663999" cy="85968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i="1" lang="ru-RU" sz="4400">
                <a:solidFill>
                  <a:srgbClr val="00B0F0"/>
                </a:solidFill>
              </a:rPr>
              <a:t>Повышение энергоэффективности преобразователей кинетической энергии в электрическую энергию</a:t>
            </a:r>
            <a:endParaRPr i="1" sz="44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i="1" sz="44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i="1" lang="ru-RU" sz="4000"/>
              <a:t>Маломощные безлопастные собиратели энергии во многих областях применения создают достойную конкуренцию лопастным ветрякам, например, при обеспечении электроэнергией автономных маломощных устройств.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i="1" lang="ru-RU" sz="4000"/>
              <a:t>Однако вопросы энергоэффективности устройств на их основе не до конца решены.</a:t>
            </a:r>
            <a:endParaRPr/>
          </a:p>
        </p:txBody>
      </p:sp>
      <p:sp>
        <p:nvSpPr>
          <p:cNvPr descr="GREEN Conservation of Cultural Heritage Conference 2022 (Fourth Edition)  Paths towards the sustainability of Cultural Heritage February 3rd-4th 2022  – Rome, Italy - YOCOCU APS" id="128" name="Google Shape;128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155575" y="10905467"/>
            <a:ext cx="138342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(https://www.omanobserver.om/article/1136980/opinion/international/how-to-think-about-green-industrial-policy)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62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35" name="Google Shape;135;p25"/>
          <p:cNvSpPr txBox="1"/>
          <p:nvPr>
            <p:ph idx="2" type="body"/>
          </p:nvPr>
        </p:nvSpPr>
        <p:spPr>
          <a:xfrm>
            <a:off x="48423" y="2724912"/>
            <a:ext cx="5713667" cy="900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8107"/>
              <a:buNone/>
            </a:pPr>
            <a:r>
              <a:rPr b="1" i="1"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сельскохозяйственных и горнодобывающих предприятиях:</a:t>
            </a:r>
            <a:endParaRPr i="1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99" lvl="0" marL="457200" rt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8107"/>
              <a:buFont typeface="Calibri"/>
              <a:buAutoNum type="arabicPeriod"/>
            </a:pPr>
            <a:r>
              <a:rPr i="1" lang="ru-RU" sz="4000">
                <a:latin typeface="Arial"/>
                <a:ea typeface="Arial"/>
                <a:cs typeface="Arial"/>
                <a:sym typeface="Arial"/>
              </a:rPr>
              <a:t> Не соответствие освещения на отдаленных участках объектов принятым стандартам.</a:t>
            </a:r>
            <a:r>
              <a:rPr i="1" lang="ru-RU"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i="1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8107"/>
              <a:buFont typeface="Calibri"/>
              <a:buAutoNum type="arabicPeriod"/>
            </a:pPr>
            <a:r>
              <a:rPr i="1"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Экономическая нерациональность прокладки электрического кабеля до отдаленных участков.</a:t>
            </a:r>
            <a:endParaRPr i="1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8107"/>
              <a:buNone/>
            </a:pPr>
            <a:r>
              <a:t/>
            </a:r>
            <a:endParaRPr/>
          </a:p>
        </p:txBody>
      </p:sp>
      <p:sp>
        <p:nvSpPr>
          <p:cNvPr id="136" name="Google Shape;136;p25"/>
          <p:cNvSpPr txBox="1"/>
          <p:nvPr>
            <p:ph idx="3" type="body"/>
          </p:nvPr>
        </p:nvSpPr>
        <p:spPr>
          <a:xfrm>
            <a:off x="14794044" y="2887536"/>
            <a:ext cx="5188888" cy="8407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i="1" lang="ru-RU" sz="4000"/>
              <a:t>Лопастные ветрогенераторы:</a:t>
            </a:r>
            <a:endParaRPr/>
          </a:p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i="1" sz="4000"/>
          </a:p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i="1" lang="ru-RU" sz="4000"/>
              <a:t>1.Дорогие и неэкологичные в производстве и утилизации.</a:t>
            </a:r>
            <a:endParaRPr/>
          </a:p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i="1" sz="4000"/>
          </a:p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i="1" lang="ru-RU" sz="4000"/>
              <a:t>2.Несут негативное воздействие на здоровье человека и всех животных, в области их установки.</a:t>
            </a:r>
            <a:endParaRPr i="1" sz="4000"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38" name="Google Shape;138;p25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 rotWithShape="1">
          <a:blip r:embed="rId3">
            <a:alphaModFix/>
          </a:blip>
          <a:srcRect b="0" l="47590" r="0" t="0"/>
          <a:stretch/>
        </p:blipFill>
        <p:spPr>
          <a:xfrm>
            <a:off x="10232570" y="3477251"/>
            <a:ext cx="4561473" cy="722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5"/>
          <p:cNvPicPr preferRelativeResize="0"/>
          <p:nvPr/>
        </p:nvPicPr>
        <p:blipFill rotWithShape="1">
          <a:blip r:embed="rId4">
            <a:alphaModFix/>
          </a:blip>
          <a:srcRect b="0" l="29310" r="18576" t="0"/>
          <a:stretch/>
        </p:blipFill>
        <p:spPr>
          <a:xfrm>
            <a:off x="5945900" y="3477249"/>
            <a:ext cx="4309156" cy="7228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62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46" name="Google Shape;146;p26"/>
          <p:cNvSpPr txBox="1"/>
          <p:nvPr>
            <p:ph idx="2" type="body"/>
          </p:nvPr>
        </p:nvSpPr>
        <p:spPr>
          <a:xfrm>
            <a:off x="-345805" y="2157000"/>
            <a:ext cx="20327214" cy="5325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6875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соответствия стандартам освещения участков предприятия предлагается установить конструкцию собирателя энергии, благодаря работе которого: </a:t>
            </a:r>
            <a:endParaRPr b="1" i="1" sz="3600"/>
          </a:p>
          <a:p>
            <a:pPr indent="-422972" lvl="0" marL="457200" rt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</a:pP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 будет необходимости проводить электрический кабель в отдалённые места, например: установка освещения в удаленных разветвлениях шахт горнодобывающей промышленности и т.д. </a:t>
            </a:r>
            <a:endParaRPr i="1" sz="3600"/>
          </a:p>
          <a:p>
            <a:pPr indent="0" lvl="0" marL="0" rt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 Будет увеличена экономическая эффективность процессов предприятия.</a:t>
            </a:r>
            <a:endParaRPr i="1"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 Будет соблюдаться безопасность человека.</a:t>
            </a:r>
            <a:endParaRPr i="1" sz="3600"/>
          </a:p>
        </p:txBody>
      </p:sp>
      <p:graphicFrame>
        <p:nvGraphicFramePr>
          <p:cNvPr id="147" name="Google Shape;147;p26"/>
          <p:cNvGraphicFramePr/>
          <p:nvPr/>
        </p:nvGraphicFramePr>
        <p:xfrm>
          <a:off x="1249681" y="596537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{669D370F-6A28-4284-A544-3547C507738D}</a:tableStyleId>
              </a:tblPr>
              <a:tblGrid>
                <a:gridCol w="6202675"/>
                <a:gridCol w="6568450"/>
                <a:gridCol w="4892050"/>
              </a:tblGrid>
              <a:tr h="60890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69"/>
                        <a:buFont typeface="Arial"/>
                        <a:buNone/>
                      </a:pPr>
                      <a:r>
                        <a:rPr lang="ru-RU" sz="2969" u="none" cap="none" strike="noStrike"/>
                        <a:t>Технико-экономический расчёт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 hMerge="1"/>
                <a:tc hMerge="1"/>
              </a:tr>
              <a:tr h="969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69"/>
                        <a:buFont typeface="Arial"/>
                        <a:buNone/>
                      </a:pPr>
                      <a:r>
                        <a:t/>
                      </a:r>
                      <a:endParaRPr i="0" sz="2969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Calibri"/>
                        <a:buNone/>
                      </a:pPr>
                      <a:r>
                        <a:rPr i="0" lang="ru-RU" sz="3200" u="none" cap="none" strike="noStrike"/>
                        <a:t>На данный момент:</a:t>
                      </a:r>
                      <a:endParaRPr i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Calibri"/>
                        <a:buNone/>
                      </a:pPr>
                      <a:r>
                        <a:rPr i="0" lang="ru-RU" sz="3200" u="none" cap="none" strike="noStrike"/>
                        <a:t>Наше предложение:</a:t>
                      </a:r>
                      <a:endParaRPr i="0" sz="1400" u="none" cap="none" strike="noStrike"/>
                    </a:p>
                  </a:txBody>
                  <a:tcPr marT="45725" marB="45725" marR="91450" marL="91450"/>
                </a:tc>
              </a:tr>
              <a:tr h="1427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Calibri"/>
                        <a:buNone/>
                      </a:pPr>
                      <a:r>
                        <a:rPr i="0" lang="ru-RU" sz="3200" u="none" cap="none" strike="noStrike"/>
                        <a:t>Стоимость электроэнергии за кВт*ч</a:t>
                      </a:r>
                      <a:endParaRPr i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i="0" lang="ru-RU" sz="3200" u="none" cap="none" strike="noStrike"/>
                        <a:t>~ 6 руб.</a:t>
                      </a:r>
                      <a:endParaRPr i="0" sz="2969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69"/>
                        <a:buFont typeface="Arial"/>
                        <a:buNone/>
                      </a:pPr>
                      <a:r>
                        <a:rPr i="0" lang="ru-RU" sz="2969" u="none" cap="none" strike="noStrike"/>
                        <a:t>0 руб.</a:t>
                      </a:r>
                      <a:endParaRPr i="0" sz="1400" u="none" cap="none" strike="noStrike"/>
                    </a:p>
                  </a:txBody>
                  <a:tcPr marT="45725" marB="45725" marR="91450" marL="91450"/>
                </a:tc>
              </a:tr>
              <a:tr h="115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i="0" lang="ru-RU" sz="3200" u="none" cap="none" strike="noStrike"/>
                        <a:t>Стоимость установки</a:t>
                      </a:r>
                      <a:endParaRPr i="0" sz="2969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i="0" lang="ru-RU" sz="3200" u="none" cap="none" strike="noStrike"/>
                        <a:t>~ 250 руб./п.м. кабеля до устройства</a:t>
                      </a:r>
                      <a:endParaRPr i="0" sz="2969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Calibri"/>
                        <a:buNone/>
                      </a:pPr>
                      <a:r>
                        <a:rPr i="0" lang="ru-RU" sz="3200" u="none" cap="none" strike="noStrike"/>
                        <a:t>~ 5000 руб. за продукт</a:t>
                      </a:r>
                      <a:endParaRPr i="0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69"/>
                        <a:buFont typeface="Arial"/>
                        <a:buNone/>
                      </a:pPr>
                      <a:r>
                        <a:t/>
                      </a:r>
                      <a:endParaRPr i="0" sz="2969" u="none" cap="none" strike="noStrike"/>
                    </a:p>
                  </a:txBody>
                  <a:tcPr marT="45725" marB="45725" marR="91450" marL="91450"/>
                </a:tc>
              </a:tr>
              <a:tr h="6686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Calibri"/>
                        <a:buNone/>
                      </a:pPr>
                      <a:r>
                        <a:rPr i="0" lang="ru-RU" sz="3200" u="none" cap="none" strike="noStrike"/>
                        <a:t>Окупаемость собирателя энергии относительно проводки кабеля составила ориентировочно 8 лет.</a:t>
                      </a:r>
                      <a:endParaRPr i="0" sz="1400" u="none" cap="none" strike="noStrike"/>
                    </a:p>
                  </a:txBody>
                  <a:tcPr marT="45725" marB="45725" marR="91450" marL="91450"/>
                </a:tc>
                <a:tc hMerge="1"/>
                <a:tc hMerge="1"/>
              </a:tr>
            </a:tbl>
          </a:graphicData>
        </a:graphic>
      </p:graphicFrame>
      <p:sp>
        <p:nvSpPr>
          <p:cNvPr id="148" name="Google Shape;148;p2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 txBox="1"/>
          <p:nvPr>
            <p:ph idx="1" type="body"/>
          </p:nvPr>
        </p:nvSpPr>
        <p:spPr>
          <a:xfrm>
            <a:off x="894588" y="1813822"/>
            <a:ext cx="9741217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54" name="Google Shape;154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620"/>
              <a:buFont typeface="Arial"/>
              <a:buNone/>
            </a:pPr>
            <a:r>
              <a:rPr b="1" lang="ru-RU"/>
              <a:t>Продукт</a:t>
            </a:r>
            <a:endParaRPr/>
          </a:p>
        </p:txBody>
      </p:sp>
      <p:sp>
        <p:nvSpPr>
          <p:cNvPr id="155" name="Google Shape;155;p5"/>
          <p:cNvSpPr txBox="1"/>
          <p:nvPr>
            <p:ph idx="2" type="body"/>
          </p:nvPr>
        </p:nvSpPr>
        <p:spPr>
          <a:xfrm>
            <a:off x="924371" y="2494451"/>
            <a:ext cx="6274715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None/>
            </a:pPr>
            <a:r>
              <a:rPr i="1" lang="ru-RU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Выходное сечение вентиляционной трубы.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ts val="4000"/>
              <a:buNone/>
            </a:pPr>
            <a:r>
              <a:rPr i="1" lang="ru-RU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Модульная конструкция из множества ветрогенераторов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ts val="4000"/>
              <a:buNone/>
            </a:pPr>
            <a:r>
              <a:rPr i="1" lang="ru-RU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Безлопастной ременной ветрогенератор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ts val="4000"/>
              <a:buNone/>
            </a:pPr>
            <a:r>
              <a:rPr i="1" lang="ru-RU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Направление движения воздушного потока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descr="D:\Users\94156\Desktop\Screenshot_2.png" id="156" name="Google Shape;156;p5"/>
          <p:cNvPicPr preferRelativeResize="0"/>
          <p:nvPr/>
        </p:nvPicPr>
        <p:blipFill rotWithShape="1">
          <a:blip r:embed="rId3">
            <a:alphaModFix/>
          </a:blip>
          <a:srcRect b="-13" l="10092" r="15455" t="5942"/>
          <a:stretch/>
        </p:blipFill>
        <p:spPr>
          <a:xfrm>
            <a:off x="7633252" y="2726653"/>
            <a:ext cx="12478786" cy="8589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8783028"/>
            <a:ext cx="7633252" cy="25326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5"/>
          <p:cNvCxnSpPr/>
          <p:nvPr/>
        </p:nvCxnSpPr>
        <p:spPr>
          <a:xfrm flipH="1">
            <a:off x="6676571" y="6255657"/>
            <a:ext cx="1190172" cy="2527371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62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164" name="Google Shape;164;p27"/>
          <p:cNvSpPr txBox="1"/>
          <p:nvPr>
            <p:ph idx="2" type="body"/>
          </p:nvPr>
        </p:nvSpPr>
        <p:spPr>
          <a:xfrm>
            <a:off x="864107" y="2982279"/>
            <a:ext cx="18432491" cy="3243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i="1" lang="ru-RU" sz="3500"/>
              <a:t>Анализ мирового рынка производства систем собирания энергии показал, что за последние два года этот объем увеличился в 48 раз и составил более 0,5 млрд. долл. и по прогнозам к 2030 году достигнет величины 1.5 млрд. долл. В тоже время на рынке только начали появляться промышленные устройства подобного типа, имеется только элементная база и экспериментальные установки, которые не вышли из лабораторий</a:t>
            </a:r>
            <a:r>
              <a:rPr i="1" lang="ru-RU" sz="4000"/>
              <a:t>.</a:t>
            </a:r>
            <a:endParaRPr i="1" sz="1600"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65" name="Google Shape;16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3325" y="6225540"/>
            <a:ext cx="12473502" cy="445854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 txBox="1"/>
          <p:nvPr/>
        </p:nvSpPr>
        <p:spPr>
          <a:xfrm>
            <a:off x="4046051" y="10666764"/>
            <a:ext cx="12170776" cy="2527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r>
              <a:rPr b="1" i="1" lang="ru-RU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(https://www.precedenceresearch.com/energy-harvesting-system-market)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62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sp>
        <p:nvSpPr>
          <p:cNvPr id="173" name="Google Shape;173;p7"/>
          <p:cNvSpPr txBox="1"/>
          <p:nvPr>
            <p:ph idx="2" type="body"/>
          </p:nvPr>
        </p:nvSpPr>
        <p:spPr>
          <a:xfrm>
            <a:off x="510989" y="2942400"/>
            <a:ext cx="18816090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10000"/>
          </a:bodyPr>
          <a:lstStyle/>
          <a:p>
            <a:pPr indent="-742950" lvl="0" marL="75882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Тип бизнеса:</a:t>
            </a:r>
            <a:r>
              <a:rPr b="0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система B2B.</a:t>
            </a:r>
            <a:endParaRPr i="1"/>
          </a:p>
          <a:p>
            <a:pPr indent="-742950" lvl="0" marL="75882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Ключевые партнеры:</a:t>
            </a: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ООО "СЕЛЬМАШ".</a:t>
            </a:r>
            <a:endParaRPr/>
          </a:p>
          <a:p>
            <a:pPr indent="-742950" lvl="0" marL="75882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Ключевые виды деятельности: </a:t>
            </a: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Производство, продажа.</a:t>
            </a:r>
            <a:endParaRPr/>
          </a:p>
          <a:p>
            <a:pPr indent="-742950" lvl="0" marL="75882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Ключевые ресурсы: </a:t>
            </a: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Интеллектуальная собственность.</a:t>
            </a:r>
            <a:endParaRPr/>
          </a:p>
          <a:p>
            <a:pPr indent="-742950" lvl="0" marL="75882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Представленная ценность: </a:t>
            </a: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Товар, монтаж и пуско-наладочные испытания, сервисное и гарантийное обслуживание.</a:t>
            </a:r>
            <a:endParaRPr/>
          </a:p>
          <a:p>
            <a:pPr indent="-742950" lvl="0" marL="75882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Взаимоотношения с клиентами: </a:t>
            </a: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Персональная поддержка.</a:t>
            </a:r>
            <a:endParaRPr/>
          </a:p>
          <a:p>
            <a:pPr indent="-742950" lvl="0" marL="75882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Каналы сбыта: </a:t>
            </a: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Торговые агенты, оптовики и онлайн-продажи.</a:t>
            </a:r>
            <a:endParaRPr/>
          </a:p>
          <a:p>
            <a:pPr indent="-742950" lvl="0" marL="75882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Клиенты: </a:t>
            </a: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Сельскохозяйственные и горнодобывающие предприятия.</a:t>
            </a:r>
            <a:endParaRPr/>
          </a:p>
          <a:p>
            <a:pPr indent="-742950" lvl="0" marL="75882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Издержки: </a:t>
            </a: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Закупка комплектующих для производства товара, содержание персонала, арендная плата за оборудование предприятия.</a:t>
            </a:r>
            <a:endParaRPr/>
          </a:p>
          <a:p>
            <a:pPr indent="-742950" lvl="0" marL="758825" rtl="0" algn="just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b="1"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Доходы: </a:t>
            </a:r>
            <a:r>
              <a:rPr i="1" lang="ru-RU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Продажа товара, полное сопровождение его установки и наладки, плата за сервисное обслуживание.</a:t>
            </a:r>
            <a:endParaRPr i="1"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14958063" y="10714800"/>
            <a:ext cx="5153975" cy="5492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r>
              <a:rPr b="0" i="1" lang="ru-RU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Бизнес-план по Остервальду*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62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181" name="Google Shape;181;p28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graphicFrame>
        <p:nvGraphicFramePr>
          <p:cNvPr id="182" name="Google Shape;182;p28"/>
          <p:cNvGraphicFramePr/>
          <p:nvPr/>
        </p:nvGraphicFramePr>
        <p:xfrm>
          <a:off x="594359" y="31269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{669D370F-6A28-4284-A544-3547C507738D}</a:tableStyleId>
              </a:tblPr>
              <a:tblGrid>
                <a:gridCol w="6304300"/>
                <a:gridCol w="9926325"/>
                <a:gridCol w="2682250"/>
              </a:tblGrid>
              <a:tr h="616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69"/>
                        <a:buFont typeface="Arial"/>
                        <a:buNone/>
                      </a:pPr>
                      <a:r>
                        <a:rPr lang="ru-RU" sz="2969" u="none" cap="none" strike="noStrike"/>
                        <a:t>Наименование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69"/>
                        <a:buFont typeface="Arial"/>
                        <a:buNone/>
                      </a:pPr>
                      <a:r>
                        <a:rPr lang="ru-RU" sz="2969" u="none" cap="none" strike="noStrike"/>
                        <a:t>Результаты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69"/>
                        <a:buFont typeface="Arial"/>
                        <a:buNone/>
                      </a:pPr>
                      <a:r>
                        <a:rPr lang="ru-RU" sz="2969" u="none" cap="none" strike="noStrike"/>
                        <a:t>Сроки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16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969"/>
                        <a:buFont typeface="Calibri"/>
                        <a:buNone/>
                      </a:pPr>
                      <a:r>
                        <a:rPr lang="ru-RU" sz="2400" u="none" cap="none" strike="noStrike"/>
                        <a:t>Проведение предварительных исследований из открытых источников по теме проекта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Собрана информационная база для начала полноценной работы над проектом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969"/>
                        <a:buFont typeface="Calibri"/>
                        <a:buNone/>
                      </a:pPr>
                      <a:r>
                        <a:rPr lang="ru-RU" sz="2400" u="none" cap="none" strike="noStrike"/>
                        <a:t>Февраль 2022</a:t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616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Изготовлен MVP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Модуль установки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Апрель 2022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1129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Лабораторные исследования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Определены вектора развития по доработке характеристик продукта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Май 2022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1129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Технико-экономический расчет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Рассчитаны предварительные стоимость установки и сроки окупаемости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Июнь 2022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616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Собственные научные статьи 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По материалам проекта опубликовано 3 статьи, в том числе 2 в изданиях РИНЦ и 1 статья с международным идентификатором doi.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Весна 2022 г.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1129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Проводим лабораторные исследования 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Улучшение характеристик продукта (КПД, Мощность), исследования продолжаются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С Сентября 2023 г.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101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Предварительная заинтересованность от предприятия ООО «Сельмаш», 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Предприятие готово предоставить свои мощности для реализации проекта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Август 2023 г.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83" name="Google Shape;183;p2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62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/>
          </a:p>
        </p:txBody>
      </p:sp>
      <p:sp>
        <p:nvSpPr>
          <p:cNvPr id="189" name="Google Shape;189;p29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graphicFrame>
        <p:nvGraphicFramePr>
          <p:cNvPr id="190" name="Google Shape;190;p29"/>
          <p:cNvGraphicFramePr/>
          <p:nvPr/>
        </p:nvGraphicFramePr>
        <p:xfrm>
          <a:off x="1066800" y="304836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{669D370F-6A28-4284-A544-3547C507738D}</a:tableStyleId>
              </a:tblPr>
              <a:tblGrid>
                <a:gridCol w="2255525"/>
                <a:gridCol w="13564250"/>
                <a:gridCol w="2437750"/>
              </a:tblGrid>
              <a:tr h="591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Наименование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Результаты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69"/>
                        <a:buFont typeface="Arial"/>
                        <a:buNone/>
                      </a:pPr>
                      <a:r>
                        <a:rPr lang="ru-RU" sz="2969" u="none" cap="none" strike="noStrike"/>
                        <a:t>Сроки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721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Победы в конференциях 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2-я </a:t>
                      </a:r>
                      <a:r>
                        <a:rPr i="1" lang="ru-RU" sz="2400" u="sng" cap="none" strike="noStrike"/>
                        <a:t>Международная</a:t>
                      </a:r>
                      <a:r>
                        <a:rPr lang="ru-RU" sz="2400" u="none" cap="none" strike="noStrike"/>
                        <a:t> научно-техническая конференция «Электротехника сегодня и завтра» - </a:t>
                      </a:r>
                      <a:r>
                        <a:rPr b="1" i="1" lang="ru-RU" sz="2400" u="none" cap="none" strike="noStrike"/>
                        <a:t>диплом первой степени. 2023 г.</a:t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VI </a:t>
                      </a:r>
                      <a:r>
                        <a:rPr i="1" lang="ru-RU" sz="2400" u="sng" cap="none" strike="noStrike"/>
                        <a:t>Всероссийская</a:t>
                      </a:r>
                      <a:r>
                        <a:rPr lang="ru-RU" sz="2400" u="none" cap="none" strike="noStrike"/>
                        <a:t> научно-практическая конференция студентов, обучающихся СамГТУ и молодых учёных «МОЛОДЁЖНАЯ НАУКА: ВЫЗОВЫ И ПЕРСПЕКТИВЫ», секция «Современные технологии в машиностроении» - </a:t>
                      </a:r>
                      <a:r>
                        <a:rPr b="1" i="1" lang="ru-RU" sz="2400" u="none" cap="none" strike="noStrike"/>
                        <a:t>первое  место, статья по итогам конференции допущена к публикации в сборнике. 2023 г.</a:t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XLIX </a:t>
                      </a:r>
                      <a:r>
                        <a:rPr i="1" lang="ru-RU" sz="2400" u="sng" cap="none" strike="noStrike"/>
                        <a:t>Самарская областная</a:t>
                      </a:r>
                      <a:r>
                        <a:rPr lang="ru-RU" sz="2400" u="sng" cap="none" strike="noStrike"/>
                        <a:t> </a:t>
                      </a:r>
                      <a:r>
                        <a:rPr lang="ru-RU" sz="2400" u="none" cap="none" strike="noStrike"/>
                        <a:t>студенческая научная конференция, секция «Электроэнергетика» - </a:t>
                      </a:r>
                      <a:r>
                        <a:rPr b="1" i="1" lang="ru-RU" sz="2400" u="none" cap="none" strike="noStrike"/>
                        <a:t>второе место. 2023 г.</a:t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XXIV </a:t>
                      </a:r>
                      <a:r>
                        <a:rPr i="1" lang="ru-RU" sz="2400" u="sng" cap="none" strike="noStrike"/>
                        <a:t>Региональная</a:t>
                      </a:r>
                      <a:r>
                        <a:rPr lang="ru-RU" sz="2400" u="none" cap="none" strike="noStrike"/>
                        <a:t> научно-техническая конференция молодых специалистов АО «Сызранский нефтеперерабатывающий завод», секция «оборудование нефтепереработки» - </a:t>
                      </a:r>
                      <a:r>
                        <a:rPr b="1" i="1" lang="ru-RU" sz="2400" u="none" cap="none" strike="noStrike"/>
                        <a:t>первое место. 2023 г.</a:t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0" i="1" lang="ru-RU" sz="2400" u="sng" cap="none" strike="noStrike"/>
                        <a:t>Городской конкурс-премия </a:t>
                      </a:r>
                      <a:r>
                        <a:rPr lang="ru-RU" sz="2400" u="none" cap="none" strike="noStrike"/>
                        <a:t>в области инновационной деятельности и научно технического творчества г. о. Сызрань «Молодежная наука – ХХI веку» номинация «Естественные и технические науки» - </a:t>
                      </a:r>
                      <a:r>
                        <a:rPr b="1" i="1" lang="ru-RU" sz="2400" u="none" cap="none" strike="noStrike"/>
                        <a:t>Победитель заочного этапа. 2023 г.</a:t>
                      </a:r>
                      <a:endParaRPr sz="2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1-2 квартал 2023 года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Планы развития, потребности и предложение для того, кому вы адресуете презентацию.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96" name="Google Shape;196;p3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62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197" name="Google Shape;197;p30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98" name="Google Shape;198;p30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graphicFrame>
        <p:nvGraphicFramePr>
          <p:cNvPr id="199" name="Google Shape;199;p30"/>
          <p:cNvGraphicFramePr/>
          <p:nvPr/>
        </p:nvGraphicFramePr>
        <p:xfrm>
          <a:off x="411480" y="24565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{669D370F-6A28-4284-A544-3547C507738D}</a:tableStyleId>
              </a:tblPr>
              <a:tblGrid>
                <a:gridCol w="15007850"/>
                <a:gridCol w="4225025"/>
              </a:tblGrid>
              <a:tr h="523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ru-RU" sz="2400" u="none" cap="none" strike="noStrike"/>
                        <a:t>Задачи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Срок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829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Провести анализ существующих решений по регенерации энергии воздушного потока в вентиляционной системе.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1.1.2024 - 29.2.2024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Разработать таблицу отличий на основе проведенного анализа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1.3.2024 - 31.3.2024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908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Разработать эскизную конструкцию собирателя энергии для регенерации энергии воздушного потока.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1.4.2024 - 31.4.2024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801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Изготовить экспериментальную установку собирателя энергии 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1.5.2024 - 30.6.2024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801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Разработать план проведения испытаний на экспериментальной установке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1.7.2024 - 31.7.2024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801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Провести испытания на экспериментальной установке.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1.8.2024 - 31.8.2024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908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Выполнить технико-экономический расчет для собирателя энергии для регенерации энергии воздушного потока.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1.9.2024 - 30.9.2024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801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Разработать бизнес-план 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1.10.2024 - 31.10.2024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801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Подготовить заявку на патент 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1.11.2024 - 30.11.2024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801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Сделать выводы и дать рекомендации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2400" u="none" cap="none" strike="noStrike"/>
                        <a:t>1.12.2024 - 31.12.2024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"/>
          <p:cNvSpPr txBox="1"/>
          <p:nvPr>
            <p:ph type="title"/>
          </p:nvPr>
        </p:nvSpPr>
        <p:spPr>
          <a:xfrm>
            <a:off x="1034254" y="2537440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Контактные данные</a:t>
            </a:r>
            <a:endParaRPr/>
          </a:p>
        </p:txBody>
      </p:sp>
      <p:sp>
        <p:nvSpPr>
          <p:cNvPr id="205" name="Google Shape;205;p12"/>
          <p:cNvSpPr txBox="1"/>
          <p:nvPr/>
        </p:nvSpPr>
        <p:spPr>
          <a:xfrm>
            <a:off x="1034267" y="6200121"/>
            <a:ext cx="9733800" cy="27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7099" lvl="0" marL="377099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3451544" y="6724821"/>
            <a:ext cx="3701654" cy="60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(960) 834-18-62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2"/>
          <p:cNvSpPr/>
          <p:nvPr/>
        </p:nvSpPr>
        <p:spPr>
          <a:xfrm>
            <a:off x="3451544" y="7641917"/>
            <a:ext cx="5718232" cy="60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kitaev.vadim2004@yandex.ru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