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Arimo" panose="020B0604020202020204" charset="0"/>
      <p:regular r:id="rId25"/>
    </p:embeddedFont>
    <p:embeddedFont>
      <p:font typeface="Arimo Bold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HK Grotesk" panose="020B0604020202020204" charset="-52"/>
      <p:regular r:id="rId31"/>
    </p:embeddedFont>
    <p:embeddedFont>
      <p:font typeface="HK Grotesk Bold Italics" panose="020B0604020202020204" charset="-52"/>
      <p:regular r:id="rId32"/>
    </p:embeddedFont>
    <p:embeddedFont>
      <p:font typeface="HK Grotesk Light" panose="020B0604020202020204" charset="-52"/>
      <p:regular r:id="rId33"/>
    </p:embeddedFont>
    <p:embeddedFont>
      <p:font typeface="HK Grotesk Medium" panose="020B0604020202020204" charset="-52"/>
      <p:regular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Open Sans Bold" panose="020B0806030504020204" charset="0"/>
      <p:regular r:id="rId39"/>
    </p:embeddedFont>
  </p:embeddedFontLst>
  <p:defaultTextStyle>
    <a:defPPr lvl="0">
      <a:defRPr lang="en-US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22" autoAdjust="0"/>
  </p:normalViewPr>
  <p:slideViewPr>
    <p:cSldViewPr>
      <p:cViewPr varScale="1">
        <p:scale>
          <a:sx n="31" d="100"/>
          <a:sy n="31" d="100"/>
        </p:scale>
        <p:origin x="38" y="5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B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312451" cy="1055651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ru-RU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631475" y="1028700"/>
            <a:ext cx="4049502" cy="822960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2"/>
              <a:stretch>
                <a:fillRect l="-45" r="-45"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3"/>
              <a:stretch>
                <a:fillRect l="-112753" r="-112753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" name="Freeform 6"/>
          <p:cNvSpPr/>
          <p:nvPr/>
        </p:nvSpPr>
        <p:spPr>
          <a:xfrm>
            <a:off x="2150964" y="3774442"/>
            <a:ext cx="1300751" cy="709501"/>
          </a:xfrm>
          <a:custGeom>
            <a:avLst/>
            <a:gdLst/>
            <a:ahLst/>
            <a:cxnLst/>
            <a:rect l="l" t="t" r="r" b="b"/>
            <a:pathLst>
              <a:path w="1300751" h="709501">
                <a:moveTo>
                  <a:pt x="0" y="0"/>
                </a:moveTo>
                <a:lnTo>
                  <a:pt x="1300751" y="0"/>
                </a:lnTo>
                <a:lnTo>
                  <a:pt x="1300751" y="709501"/>
                </a:lnTo>
                <a:lnTo>
                  <a:pt x="0" y="709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TextBox 7"/>
          <p:cNvSpPr txBox="1"/>
          <p:nvPr/>
        </p:nvSpPr>
        <p:spPr>
          <a:xfrm>
            <a:off x="7727463" y="1247775"/>
            <a:ext cx="10240312" cy="311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925"/>
              </a:lnSpc>
            </a:pPr>
            <a:r>
              <a:rPr lang="en-US" sz="11925">
                <a:solidFill>
                  <a:srgbClr val="FFFFFF"/>
                </a:solidFill>
                <a:latin typeface="HK Grotesk Medium"/>
              </a:rPr>
              <a:t>UTMN.POWER</a:t>
            </a:r>
          </a:p>
          <a:p>
            <a:pPr>
              <a:lnSpc>
                <a:spcPts val="11925"/>
              </a:lnSpc>
            </a:pPr>
            <a:endParaRPr lang="en-US" sz="11925">
              <a:solidFill>
                <a:srgbClr val="FFFFFF"/>
              </a:solidFill>
              <a:latin typeface="HK Grotesk Medium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727463" y="6188949"/>
            <a:ext cx="10240312" cy="385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>
                <a:solidFill>
                  <a:srgbClr val="FFFFFF"/>
                </a:solidFill>
                <a:latin typeface="HK Grotesk Light"/>
              </a:rPr>
              <a:t>ПОРТАТИВНЫЕ АККУМУЛЯТОРЫ В УНИВЕРСИТЕТЕ</a:t>
            </a:r>
          </a:p>
          <a:p>
            <a:pPr>
              <a:lnSpc>
                <a:spcPts val="7699"/>
              </a:lnSpc>
            </a:pPr>
            <a:endParaRPr lang="en-US" sz="5499">
              <a:solidFill>
                <a:srgbClr val="FFFFFF"/>
              </a:solidFill>
              <a:latin typeface="HK Grotesk Light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3824341" y="4872586"/>
            <a:ext cx="1300751" cy="709501"/>
          </a:xfrm>
          <a:custGeom>
            <a:avLst/>
            <a:gdLst/>
            <a:ahLst/>
            <a:cxnLst/>
            <a:rect l="l" t="t" r="r" b="b"/>
            <a:pathLst>
              <a:path w="1300751" h="709501">
                <a:moveTo>
                  <a:pt x="0" y="0"/>
                </a:moveTo>
                <a:lnTo>
                  <a:pt x="1300751" y="0"/>
                </a:lnTo>
                <a:lnTo>
                  <a:pt x="1300751" y="709501"/>
                </a:lnTo>
                <a:lnTo>
                  <a:pt x="0" y="709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>
            <a:off x="2150964" y="5888054"/>
            <a:ext cx="1300751" cy="709501"/>
          </a:xfrm>
          <a:custGeom>
            <a:avLst/>
            <a:gdLst/>
            <a:ahLst/>
            <a:cxnLst/>
            <a:rect l="l" t="t" r="r" b="b"/>
            <a:pathLst>
              <a:path w="1300751" h="709501">
                <a:moveTo>
                  <a:pt x="0" y="0"/>
                </a:moveTo>
                <a:lnTo>
                  <a:pt x="1300751" y="0"/>
                </a:lnTo>
                <a:lnTo>
                  <a:pt x="1300751" y="709501"/>
                </a:lnTo>
                <a:lnTo>
                  <a:pt x="0" y="709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3824341" y="3774442"/>
            <a:ext cx="1300751" cy="709501"/>
          </a:xfrm>
          <a:custGeom>
            <a:avLst/>
            <a:gdLst/>
            <a:ahLst/>
            <a:cxnLst/>
            <a:rect l="l" t="t" r="r" b="b"/>
            <a:pathLst>
              <a:path w="1300751" h="709501">
                <a:moveTo>
                  <a:pt x="0" y="0"/>
                </a:moveTo>
                <a:lnTo>
                  <a:pt x="1300751" y="0"/>
                </a:lnTo>
                <a:lnTo>
                  <a:pt x="1300751" y="709501"/>
                </a:lnTo>
                <a:lnTo>
                  <a:pt x="0" y="709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12"/>
          <p:cNvSpPr/>
          <p:nvPr/>
        </p:nvSpPr>
        <p:spPr>
          <a:xfrm>
            <a:off x="2150964" y="4872586"/>
            <a:ext cx="1300751" cy="709501"/>
          </a:xfrm>
          <a:custGeom>
            <a:avLst/>
            <a:gdLst/>
            <a:ahLst/>
            <a:cxnLst/>
            <a:rect l="l" t="t" r="r" b="b"/>
            <a:pathLst>
              <a:path w="1300751" h="709501">
                <a:moveTo>
                  <a:pt x="0" y="0"/>
                </a:moveTo>
                <a:lnTo>
                  <a:pt x="1300751" y="0"/>
                </a:lnTo>
                <a:lnTo>
                  <a:pt x="1300751" y="709501"/>
                </a:lnTo>
                <a:lnTo>
                  <a:pt x="0" y="709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>
            <a:off x="3824341" y="5888054"/>
            <a:ext cx="1300751" cy="709501"/>
          </a:xfrm>
          <a:custGeom>
            <a:avLst/>
            <a:gdLst/>
            <a:ahLst/>
            <a:cxnLst/>
            <a:rect l="l" t="t" r="r" b="b"/>
            <a:pathLst>
              <a:path w="1300751" h="709501">
                <a:moveTo>
                  <a:pt x="0" y="0"/>
                </a:moveTo>
                <a:lnTo>
                  <a:pt x="1300751" y="0"/>
                </a:lnTo>
                <a:lnTo>
                  <a:pt x="1300751" y="709501"/>
                </a:lnTo>
                <a:lnTo>
                  <a:pt x="0" y="709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4" name="TextBox 14"/>
          <p:cNvSpPr txBox="1"/>
          <p:nvPr/>
        </p:nvSpPr>
        <p:spPr>
          <a:xfrm>
            <a:off x="2058407" y="2753982"/>
            <a:ext cx="3195638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ЭНЕРГИЯ В КАЖДОМ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21052" y="6930930"/>
            <a:ext cx="870347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/>
              </a:rPr>
              <a:t>ШАГЕ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397561" y="1028700"/>
            <a:ext cx="5246391" cy="5246370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5" r="-105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7879" y="692452"/>
            <a:ext cx="5774582" cy="1220841"/>
            <a:chOff x="0" y="0"/>
            <a:chExt cx="1520878" cy="3215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70465" y="437694"/>
            <a:ext cx="5774582" cy="1220841"/>
            <a:chOff x="0" y="0"/>
            <a:chExt cx="1520878" cy="3215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074624" y="6548456"/>
            <a:ext cx="8138751" cy="2709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121212"/>
                </a:solidFill>
              </a:rPr>
              <a:t>Корфидова</a:t>
            </a:r>
            <a:r>
              <a:rPr lang="en-US" sz="4000" b="1" dirty="0">
                <a:solidFill>
                  <a:srgbClr val="121212"/>
                </a:solidFill>
              </a:rPr>
              <a:t> </a:t>
            </a:r>
            <a:r>
              <a:rPr lang="en-US" sz="4000" b="1" dirty="0" err="1">
                <a:solidFill>
                  <a:srgbClr val="121212"/>
                </a:solidFill>
              </a:rPr>
              <a:t>Лада</a:t>
            </a:r>
            <a:r>
              <a:rPr lang="en-US" sz="4000" b="1" dirty="0">
                <a:solidFill>
                  <a:srgbClr val="121212"/>
                </a:solidFill>
              </a:rPr>
              <a:t> </a:t>
            </a:r>
            <a:r>
              <a:rPr lang="en-US" sz="4000" b="1" dirty="0" err="1">
                <a:solidFill>
                  <a:srgbClr val="121212"/>
                </a:solidFill>
              </a:rPr>
              <a:t>Васильевна</a:t>
            </a:r>
            <a:endParaRPr lang="en-US" sz="4000" b="1" dirty="0">
              <a:solidFill>
                <a:srgbClr val="121212"/>
              </a:solidFill>
            </a:endParaRPr>
          </a:p>
          <a:p>
            <a:pPr algn="ctr">
              <a:lnSpc>
                <a:spcPts val="73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121212"/>
                </a:solidFill>
              </a:rPr>
              <a:t>Руководитель</a:t>
            </a:r>
            <a:r>
              <a:rPr lang="en-US" sz="4000" dirty="0">
                <a:solidFill>
                  <a:srgbClr val="121212"/>
                </a:solidFill>
              </a:rPr>
              <a:t>, </a:t>
            </a:r>
            <a:r>
              <a:rPr lang="en-US" sz="4000" dirty="0" err="1">
                <a:solidFill>
                  <a:srgbClr val="121212"/>
                </a:solidFill>
              </a:rPr>
              <a:t>интересуюсь</a:t>
            </a:r>
            <a:r>
              <a:rPr lang="en-US" sz="4000" dirty="0">
                <a:solidFill>
                  <a:srgbClr val="121212"/>
                </a:solidFill>
              </a:rPr>
              <a:t> </a:t>
            </a:r>
            <a:r>
              <a:rPr lang="en-US" sz="4000" dirty="0" err="1">
                <a:solidFill>
                  <a:srgbClr val="121212"/>
                </a:solidFill>
              </a:rPr>
              <a:t>закупками</a:t>
            </a:r>
            <a:r>
              <a:rPr lang="en-US" sz="4000" dirty="0">
                <a:solidFill>
                  <a:srgbClr val="121212"/>
                </a:solidFill>
              </a:rPr>
              <a:t> с К</a:t>
            </a:r>
            <a:r>
              <a:rPr lang="ru-RU" sz="4000" dirty="0" err="1">
                <a:solidFill>
                  <a:srgbClr val="121212"/>
                </a:solidFill>
              </a:rPr>
              <a:t>итая</a:t>
            </a:r>
            <a:endParaRPr lang="en-US" sz="4000" dirty="0">
              <a:solidFill>
                <a:srgbClr val="121212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029077" y="537527"/>
            <a:ext cx="34573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121212"/>
                </a:solidFill>
                <a:latin typeface="Open Sans Bold"/>
              </a:rPr>
              <a:t>ПРОФИЛЬ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6800" y="2019300"/>
            <a:ext cx="16391038" cy="7066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74"/>
              </a:lnSpc>
            </a:pPr>
            <a:r>
              <a:rPr lang="en-US" sz="3053" b="1" dirty="0" err="1">
                <a:solidFill>
                  <a:srgbClr val="121212"/>
                </a:solidFill>
              </a:rPr>
              <a:t>Проблема</a:t>
            </a:r>
            <a:r>
              <a:rPr lang="en-US" sz="3053" dirty="0">
                <a:solidFill>
                  <a:srgbClr val="121212"/>
                </a:solidFill>
              </a:rPr>
              <a:t>: </a:t>
            </a:r>
            <a:r>
              <a:rPr lang="ru-RU" sz="3000" dirty="0"/>
              <a:t>студенты сталкиваются с неудобствами из-за отсутствия доступных возможностей для зарядки своих мобильных устройств в университете</a:t>
            </a:r>
          </a:p>
          <a:p>
            <a:pPr>
              <a:lnSpc>
                <a:spcPts val="4274"/>
              </a:lnSpc>
            </a:pPr>
            <a:endParaRPr lang="en-US" sz="3053" dirty="0">
              <a:solidFill>
                <a:srgbClr val="121212"/>
              </a:solidFill>
            </a:endParaRPr>
          </a:p>
          <a:p>
            <a:pPr>
              <a:lnSpc>
                <a:spcPts val="4274"/>
              </a:lnSpc>
            </a:pPr>
            <a:r>
              <a:rPr lang="en-US" sz="3053" dirty="0">
                <a:solidFill>
                  <a:srgbClr val="121212"/>
                </a:solidFill>
              </a:rPr>
              <a:t>В </a:t>
            </a:r>
            <a:r>
              <a:rPr lang="en-US" sz="3053" dirty="0" err="1">
                <a:solidFill>
                  <a:srgbClr val="121212"/>
                </a:solidFill>
              </a:rPr>
              <a:t>настоящее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время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b="1" dirty="0" err="1">
                <a:solidFill>
                  <a:srgbClr val="121212"/>
                </a:solidFill>
              </a:rPr>
              <a:t>способов</a:t>
            </a:r>
            <a:r>
              <a:rPr lang="en-US" sz="3053" b="1" dirty="0">
                <a:solidFill>
                  <a:srgbClr val="121212"/>
                </a:solidFill>
              </a:rPr>
              <a:t> </a:t>
            </a:r>
            <a:r>
              <a:rPr lang="en-US" sz="3053" b="1" dirty="0" err="1">
                <a:solidFill>
                  <a:srgbClr val="121212"/>
                </a:solidFill>
              </a:rPr>
              <a:t>решения</a:t>
            </a:r>
            <a:r>
              <a:rPr lang="en-US" sz="3053" b="1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проблемы</a:t>
            </a:r>
            <a:r>
              <a:rPr lang="en-US" sz="3053" dirty="0">
                <a:solidFill>
                  <a:srgbClr val="121212"/>
                </a:solidFill>
              </a:rPr>
              <a:t> ВУЗ </a:t>
            </a:r>
            <a:r>
              <a:rPr lang="en-US" sz="3053" dirty="0" err="1">
                <a:solidFill>
                  <a:srgbClr val="121212"/>
                </a:solidFill>
              </a:rPr>
              <a:t>не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предлагает</a:t>
            </a:r>
            <a:r>
              <a:rPr lang="en-US" sz="3053" dirty="0">
                <a:solidFill>
                  <a:srgbClr val="121212"/>
                </a:solidFill>
              </a:rPr>
              <a:t>. </a:t>
            </a:r>
            <a:r>
              <a:rPr lang="en-US" sz="3053" dirty="0" err="1">
                <a:solidFill>
                  <a:srgbClr val="121212"/>
                </a:solidFill>
              </a:rPr>
              <a:t>Зарядить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устройства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можно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только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через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электрооборудование</a:t>
            </a:r>
            <a:r>
              <a:rPr lang="en-US" sz="3053" dirty="0">
                <a:solidFill>
                  <a:srgbClr val="121212"/>
                </a:solidFill>
              </a:rPr>
              <a:t> (</a:t>
            </a:r>
            <a:r>
              <a:rPr lang="en-US" sz="3053" dirty="0" err="1">
                <a:solidFill>
                  <a:srgbClr val="121212"/>
                </a:solidFill>
              </a:rPr>
              <a:t>штепсельная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розетка</a:t>
            </a:r>
            <a:r>
              <a:rPr lang="en-US" sz="3053" dirty="0">
                <a:solidFill>
                  <a:srgbClr val="121212"/>
                </a:solidFill>
              </a:rPr>
              <a:t>) </a:t>
            </a:r>
            <a:r>
              <a:rPr lang="en-US" sz="3053" dirty="0" err="1">
                <a:solidFill>
                  <a:srgbClr val="121212"/>
                </a:solidFill>
              </a:rPr>
              <a:t>или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же</a:t>
            </a:r>
            <a:r>
              <a:rPr lang="en-US" sz="3053" dirty="0">
                <a:solidFill>
                  <a:srgbClr val="121212"/>
                </a:solidFill>
              </a:rPr>
              <a:t>, </a:t>
            </a:r>
            <a:r>
              <a:rPr lang="en-US" sz="3053" dirty="0" err="1">
                <a:solidFill>
                  <a:srgbClr val="121212"/>
                </a:solidFill>
              </a:rPr>
              <a:t>если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студент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имеет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собственный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повер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банк</a:t>
            </a:r>
            <a:r>
              <a:rPr lang="en-US" sz="3053" dirty="0">
                <a:solidFill>
                  <a:srgbClr val="121212"/>
                </a:solidFill>
              </a:rPr>
              <a:t>.</a:t>
            </a:r>
          </a:p>
          <a:p>
            <a:pPr>
              <a:lnSpc>
                <a:spcPts val="4274"/>
              </a:lnSpc>
            </a:pPr>
            <a:endParaRPr lang="en-US" sz="3053" dirty="0">
              <a:solidFill>
                <a:srgbClr val="121212"/>
              </a:solidFill>
            </a:endParaRPr>
          </a:p>
          <a:p>
            <a:pPr>
              <a:lnSpc>
                <a:spcPts val="4274"/>
              </a:lnSpc>
            </a:pPr>
            <a:r>
              <a:rPr lang="en-US" sz="3053" b="1" dirty="0" err="1">
                <a:solidFill>
                  <a:srgbClr val="121212"/>
                </a:solidFill>
              </a:rPr>
              <a:t>Они</a:t>
            </a:r>
            <a:r>
              <a:rPr lang="en-US" sz="3053" b="1" dirty="0">
                <a:solidFill>
                  <a:srgbClr val="121212"/>
                </a:solidFill>
              </a:rPr>
              <a:t> </a:t>
            </a:r>
            <a:r>
              <a:rPr lang="en-US" sz="3053" b="1" dirty="0" err="1">
                <a:solidFill>
                  <a:srgbClr val="121212"/>
                </a:solidFill>
              </a:rPr>
              <a:t>неэффективны</a:t>
            </a:r>
            <a:r>
              <a:rPr lang="en-US" sz="3053" dirty="0">
                <a:solidFill>
                  <a:srgbClr val="121212"/>
                </a:solidFill>
              </a:rPr>
              <a:t>, </a:t>
            </a:r>
            <a:r>
              <a:rPr lang="en-US" sz="3053" dirty="0" err="1">
                <a:solidFill>
                  <a:srgbClr val="121212"/>
                </a:solidFill>
              </a:rPr>
              <a:t>потому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что</a:t>
            </a:r>
            <a:r>
              <a:rPr lang="en-US" sz="3053" dirty="0">
                <a:solidFill>
                  <a:srgbClr val="121212"/>
                </a:solidFill>
              </a:rPr>
              <a:t>: </a:t>
            </a:r>
            <a:r>
              <a:rPr lang="en-US" sz="3053" dirty="0" err="1">
                <a:solidFill>
                  <a:srgbClr val="121212"/>
                </a:solidFill>
              </a:rPr>
              <a:t>студенты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часто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забывают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взять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свои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повербанки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или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они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разряжаются</a:t>
            </a:r>
            <a:r>
              <a:rPr lang="en-US" sz="3053" dirty="0">
                <a:solidFill>
                  <a:srgbClr val="121212"/>
                </a:solidFill>
              </a:rPr>
              <a:t> в </a:t>
            </a:r>
            <a:r>
              <a:rPr lang="en-US" sz="3053" dirty="0" err="1">
                <a:solidFill>
                  <a:srgbClr val="121212"/>
                </a:solidFill>
              </a:rPr>
              <a:t>середине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дня</a:t>
            </a:r>
            <a:r>
              <a:rPr lang="en-US" sz="3053" dirty="0">
                <a:solidFill>
                  <a:srgbClr val="121212"/>
                </a:solidFill>
              </a:rPr>
              <a:t>. </a:t>
            </a:r>
            <a:r>
              <a:rPr lang="en-US" sz="3053" dirty="0" err="1">
                <a:solidFill>
                  <a:srgbClr val="121212"/>
                </a:solidFill>
              </a:rPr>
              <a:t>Поиск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свободной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розетки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требует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времени</a:t>
            </a:r>
            <a:r>
              <a:rPr lang="en-US" sz="3053" dirty="0">
                <a:solidFill>
                  <a:srgbClr val="121212"/>
                </a:solidFill>
              </a:rPr>
              <a:t> и </a:t>
            </a:r>
            <a:r>
              <a:rPr lang="en-US" sz="3053" dirty="0" err="1">
                <a:solidFill>
                  <a:srgbClr val="121212"/>
                </a:solidFill>
              </a:rPr>
              <a:t>может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отвлекать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от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учебных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или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общественных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занятий</a:t>
            </a:r>
            <a:r>
              <a:rPr lang="en-US" sz="3053" dirty="0">
                <a:solidFill>
                  <a:srgbClr val="121212"/>
                </a:solidFill>
              </a:rPr>
              <a:t>. </a:t>
            </a:r>
            <a:r>
              <a:rPr lang="en-US" sz="3053" dirty="0" err="1">
                <a:solidFill>
                  <a:srgbClr val="121212"/>
                </a:solidFill>
              </a:rPr>
              <a:t>Более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того</a:t>
            </a:r>
            <a:r>
              <a:rPr lang="en-US" sz="3053" dirty="0">
                <a:solidFill>
                  <a:srgbClr val="121212"/>
                </a:solidFill>
              </a:rPr>
              <a:t>, </a:t>
            </a:r>
            <a:r>
              <a:rPr lang="en-US" sz="3053" dirty="0" err="1">
                <a:solidFill>
                  <a:srgbClr val="121212"/>
                </a:solidFill>
              </a:rPr>
              <a:t>текущие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методы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не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предоставляют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систематического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решения</a:t>
            </a:r>
            <a:r>
              <a:rPr lang="ru-RU" sz="3053" dirty="0">
                <a:solidFill>
                  <a:srgbClr val="121212"/>
                </a:solidFill>
              </a:rPr>
              <a:t> проблемы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для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большого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количества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студентов</a:t>
            </a:r>
            <a:r>
              <a:rPr lang="en-US" sz="3053" dirty="0">
                <a:solidFill>
                  <a:srgbClr val="121212"/>
                </a:solidFill>
              </a:rPr>
              <a:t>, </a:t>
            </a:r>
            <a:r>
              <a:rPr lang="en-US" sz="3053" dirty="0" err="1">
                <a:solidFill>
                  <a:srgbClr val="121212"/>
                </a:solidFill>
              </a:rPr>
              <a:t>что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увеличивает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неудобство</a:t>
            </a:r>
            <a:r>
              <a:rPr lang="en-US" sz="3053" dirty="0">
                <a:solidFill>
                  <a:srgbClr val="121212"/>
                </a:solidFill>
              </a:rPr>
              <a:t> и </a:t>
            </a:r>
            <a:r>
              <a:rPr lang="en-US" sz="3053" dirty="0" err="1">
                <a:solidFill>
                  <a:srgbClr val="121212"/>
                </a:solidFill>
              </a:rPr>
              <a:t>снижает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общий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уровень</a:t>
            </a:r>
            <a:r>
              <a:rPr lang="en-US" sz="3053" dirty="0">
                <a:solidFill>
                  <a:srgbClr val="121212"/>
                </a:solidFill>
              </a:rPr>
              <a:t> </a:t>
            </a:r>
            <a:r>
              <a:rPr lang="en-US" sz="3053" dirty="0" err="1">
                <a:solidFill>
                  <a:srgbClr val="121212"/>
                </a:solidFill>
              </a:rPr>
              <a:t>комфорта</a:t>
            </a:r>
            <a:r>
              <a:rPr lang="en-US" sz="3053" dirty="0">
                <a:solidFill>
                  <a:srgbClr val="121212"/>
                </a:solidFill>
              </a:rPr>
              <a:t> в </a:t>
            </a:r>
            <a:r>
              <a:rPr lang="en-US" sz="3053" dirty="0" err="1">
                <a:solidFill>
                  <a:srgbClr val="121212"/>
                </a:solidFill>
              </a:rPr>
              <a:t>университете</a:t>
            </a:r>
            <a:r>
              <a:rPr lang="en-US" sz="3053" dirty="0">
                <a:solidFill>
                  <a:srgbClr val="121212"/>
                </a:solidFill>
              </a:rPr>
              <a:t>.</a:t>
            </a:r>
          </a:p>
          <a:p>
            <a:pPr>
              <a:lnSpc>
                <a:spcPts val="3455"/>
              </a:lnSpc>
            </a:pPr>
            <a:endParaRPr lang="en-US" sz="3053" dirty="0">
              <a:solidFill>
                <a:srgbClr val="121212"/>
              </a:solidFill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094654" y="514507"/>
            <a:ext cx="3843446" cy="812567"/>
            <a:chOff x="0" y="0"/>
            <a:chExt cx="1520878" cy="3215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415854" y="344945"/>
            <a:ext cx="3843446" cy="812567"/>
            <a:chOff x="0" y="0"/>
            <a:chExt cx="1520878" cy="3215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074978" y="408114"/>
            <a:ext cx="2525197" cy="593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5"/>
              </a:lnSpc>
            </a:pPr>
            <a:r>
              <a:rPr lang="en-US" sz="3461">
                <a:solidFill>
                  <a:srgbClr val="121212"/>
                </a:solidFill>
                <a:latin typeface="Open Sans Bold"/>
              </a:rPr>
              <a:t>ПРОБЛЕМА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94654" y="514507"/>
            <a:ext cx="3843446" cy="812567"/>
            <a:chOff x="0" y="0"/>
            <a:chExt cx="1520878" cy="321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5854" y="344945"/>
            <a:ext cx="3843446" cy="812567"/>
            <a:chOff x="0" y="0"/>
            <a:chExt cx="1520878" cy="321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43194" y="751229"/>
            <a:ext cx="9650071" cy="4574848"/>
          </a:xfrm>
          <a:custGeom>
            <a:avLst/>
            <a:gdLst/>
            <a:ahLst/>
            <a:cxnLst/>
            <a:rect l="l" t="t" r="r" b="b"/>
            <a:pathLst>
              <a:path w="9650071" h="4574848">
                <a:moveTo>
                  <a:pt x="0" y="0"/>
                </a:moveTo>
                <a:lnTo>
                  <a:pt x="9650071" y="0"/>
                </a:lnTo>
                <a:lnTo>
                  <a:pt x="9650071" y="4574848"/>
                </a:lnTo>
                <a:lnTo>
                  <a:pt x="0" y="457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7385815" y="3978137"/>
            <a:ext cx="9552285" cy="4591298"/>
          </a:xfrm>
          <a:custGeom>
            <a:avLst/>
            <a:gdLst/>
            <a:ahLst/>
            <a:cxnLst/>
            <a:rect l="l" t="t" r="r" b="b"/>
            <a:pathLst>
              <a:path w="9552285" h="4591298">
                <a:moveTo>
                  <a:pt x="0" y="0"/>
                </a:moveTo>
                <a:lnTo>
                  <a:pt x="9552285" y="0"/>
                </a:lnTo>
                <a:lnTo>
                  <a:pt x="9552285" y="4591298"/>
                </a:lnTo>
                <a:lnTo>
                  <a:pt x="0" y="45912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TextBox 10"/>
          <p:cNvSpPr txBox="1"/>
          <p:nvPr/>
        </p:nvSpPr>
        <p:spPr>
          <a:xfrm>
            <a:off x="14545949" y="408114"/>
            <a:ext cx="1583255" cy="593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5"/>
              </a:lnSpc>
            </a:pPr>
            <a:r>
              <a:rPr lang="en-US" sz="3461">
                <a:solidFill>
                  <a:srgbClr val="121212"/>
                </a:solidFill>
                <a:latin typeface="Open Sans Bold"/>
              </a:rPr>
              <a:t>ОПРОС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57600" y="8684191"/>
            <a:ext cx="1069047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121212"/>
                </a:solidFill>
              </a:rPr>
              <a:t>Статистика</a:t>
            </a:r>
            <a:r>
              <a:rPr lang="en-US" sz="3000" b="1" dirty="0">
                <a:solidFill>
                  <a:srgbClr val="121212"/>
                </a:solidFill>
              </a:rPr>
              <a:t> </a:t>
            </a:r>
            <a:r>
              <a:rPr lang="en-US" sz="3000" dirty="0">
                <a:solidFill>
                  <a:srgbClr val="121212"/>
                </a:solidFill>
              </a:rPr>
              <a:t>«</a:t>
            </a:r>
            <a:r>
              <a:rPr lang="en-US" sz="3000" dirty="0" err="1">
                <a:solidFill>
                  <a:srgbClr val="121212"/>
                </a:solidFill>
              </a:rPr>
              <a:t>Мнение</a:t>
            </a:r>
            <a:r>
              <a:rPr lang="en-US" sz="3000" dirty="0">
                <a:solidFill>
                  <a:srgbClr val="121212"/>
                </a:solidFill>
              </a:rPr>
              <a:t> </a:t>
            </a:r>
            <a:r>
              <a:rPr lang="en-US" sz="3000" dirty="0" err="1">
                <a:solidFill>
                  <a:srgbClr val="121212"/>
                </a:solidFill>
              </a:rPr>
              <a:t>студентов</a:t>
            </a:r>
            <a:r>
              <a:rPr lang="en-US" sz="3000" dirty="0">
                <a:solidFill>
                  <a:srgbClr val="121212"/>
                </a:solidFill>
              </a:rPr>
              <a:t> </a:t>
            </a:r>
            <a:r>
              <a:rPr lang="en-US" sz="3000" dirty="0" err="1">
                <a:solidFill>
                  <a:srgbClr val="121212"/>
                </a:solidFill>
              </a:rPr>
              <a:t>ТюмГУ</a:t>
            </a:r>
            <a:r>
              <a:rPr lang="en-US" sz="3000" dirty="0">
                <a:solidFill>
                  <a:srgbClr val="121212"/>
                </a:solidFill>
              </a:rPr>
              <a:t>»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121212"/>
                </a:solidFill>
              </a:rPr>
              <a:t>Источник</a:t>
            </a:r>
            <a:r>
              <a:rPr lang="en-US" sz="3000" b="1" dirty="0">
                <a:solidFill>
                  <a:srgbClr val="121212"/>
                </a:solidFill>
              </a:rPr>
              <a:t>: </a:t>
            </a:r>
            <a:r>
              <a:rPr lang="en-US" sz="3000" dirty="0" err="1">
                <a:solidFill>
                  <a:srgbClr val="121212"/>
                </a:solidFill>
              </a:rPr>
              <a:t>опросы</a:t>
            </a:r>
            <a:r>
              <a:rPr lang="en-US" sz="3000" dirty="0">
                <a:solidFill>
                  <a:srgbClr val="121212"/>
                </a:solidFill>
              </a:rPr>
              <a:t> </a:t>
            </a:r>
            <a:r>
              <a:rPr lang="en-US" sz="3000" dirty="0" err="1">
                <a:solidFill>
                  <a:srgbClr val="121212"/>
                </a:solidFill>
              </a:rPr>
              <a:t>студентов</a:t>
            </a:r>
            <a:r>
              <a:rPr lang="en-US" sz="3000" dirty="0">
                <a:solidFill>
                  <a:srgbClr val="121212"/>
                </a:solidFill>
              </a:rPr>
              <a:t> </a:t>
            </a:r>
            <a:r>
              <a:rPr lang="en-US" sz="3000" dirty="0" err="1">
                <a:solidFill>
                  <a:srgbClr val="121212"/>
                </a:solidFill>
              </a:rPr>
              <a:t>ТюмГУ</a:t>
            </a:r>
            <a:r>
              <a:rPr lang="en-US" sz="3000" dirty="0">
                <a:solidFill>
                  <a:srgbClr val="121212"/>
                </a:solidFill>
              </a:rPr>
              <a:t> с </a:t>
            </a:r>
            <a:r>
              <a:rPr lang="en-US" sz="3000" dirty="0" err="1">
                <a:solidFill>
                  <a:srgbClr val="121212"/>
                </a:solidFill>
              </a:rPr>
              <a:t>помощью</a:t>
            </a:r>
            <a:r>
              <a:rPr lang="en-US" sz="3000" dirty="0">
                <a:solidFill>
                  <a:srgbClr val="121212"/>
                </a:solidFill>
              </a:rPr>
              <a:t> </a:t>
            </a:r>
            <a:r>
              <a:rPr lang="en-US" sz="3000" dirty="0" err="1">
                <a:solidFill>
                  <a:srgbClr val="121212"/>
                </a:solidFill>
              </a:rPr>
              <a:t>гугл</a:t>
            </a:r>
            <a:r>
              <a:rPr lang="en-US" sz="3000" dirty="0">
                <a:solidFill>
                  <a:srgbClr val="121212"/>
                </a:solidFill>
              </a:rPr>
              <a:t> </a:t>
            </a:r>
            <a:r>
              <a:rPr lang="en-US" sz="3000" dirty="0" err="1">
                <a:solidFill>
                  <a:srgbClr val="121212"/>
                </a:solidFill>
              </a:rPr>
              <a:t>форм</a:t>
            </a:r>
            <a:r>
              <a:rPr lang="en-US" sz="3000" dirty="0">
                <a:solidFill>
                  <a:srgbClr val="121212"/>
                </a:solidFill>
              </a:rPr>
              <a:t>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1327074"/>
            <a:ext cx="2090383" cy="234118"/>
            <a:chOff x="0" y="0"/>
            <a:chExt cx="867531" cy="971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7531" cy="97162"/>
            </a:xfrm>
            <a:custGeom>
              <a:avLst/>
              <a:gdLst/>
              <a:ahLst/>
              <a:cxnLst/>
              <a:rect l="l" t="t" r="r" b="b"/>
              <a:pathLst>
                <a:path w="867531" h="97162">
                  <a:moveTo>
                    <a:pt x="0" y="0"/>
                  </a:moveTo>
                  <a:lnTo>
                    <a:pt x="867531" y="0"/>
                  </a:lnTo>
                  <a:lnTo>
                    <a:pt x="867531" y="97162"/>
                  </a:lnTo>
                  <a:lnTo>
                    <a:pt x="0" y="971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867531" cy="1447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49167" y="4639710"/>
            <a:ext cx="2090383" cy="1175255"/>
            <a:chOff x="0" y="0"/>
            <a:chExt cx="867531" cy="4877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67531" cy="487743"/>
            </a:xfrm>
            <a:custGeom>
              <a:avLst/>
              <a:gdLst/>
              <a:ahLst/>
              <a:cxnLst/>
              <a:rect l="l" t="t" r="r" b="b"/>
              <a:pathLst>
                <a:path w="867531" h="487743">
                  <a:moveTo>
                    <a:pt x="0" y="0"/>
                  </a:moveTo>
                  <a:lnTo>
                    <a:pt x="867531" y="0"/>
                  </a:lnTo>
                  <a:lnTo>
                    <a:pt x="867531" y="487743"/>
                  </a:lnTo>
                  <a:lnTo>
                    <a:pt x="0" y="4877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67531" cy="535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53051" y="1705076"/>
            <a:ext cx="12824063" cy="8040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12"/>
              </a:lnSpc>
              <a:spcBef>
                <a:spcPct val="0"/>
              </a:spcBef>
            </a:pPr>
            <a:r>
              <a:rPr lang="en-US" sz="2760" dirty="0" err="1">
                <a:solidFill>
                  <a:srgbClr val="000000"/>
                </a:solidFill>
                <a:latin typeface="Arimo Bold"/>
              </a:rPr>
              <a:t>Общие</a:t>
            </a:r>
            <a:r>
              <a:rPr lang="en-US" sz="2760" dirty="0">
                <a:solidFill>
                  <a:srgbClr val="000000"/>
                </a:solidFill>
                <a:latin typeface="Arimo Bold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 Bold"/>
              </a:rPr>
              <a:t>характеристики</a:t>
            </a:r>
            <a:r>
              <a:rPr lang="en-US" sz="2760" dirty="0">
                <a:solidFill>
                  <a:srgbClr val="000000"/>
                </a:solidFill>
                <a:latin typeface="Arimo Bold"/>
              </a:rPr>
              <a:t>: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студенты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ВУЗа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в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возрасте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от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18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до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25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лет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обучающиеся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на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различных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факультетах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и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направлениях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.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Они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активны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мобильны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их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жизнь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сосредоточена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вокруг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учебы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проектов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и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общественных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мероприятий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.</a:t>
            </a:r>
          </a:p>
          <a:p>
            <a:pPr>
              <a:lnSpc>
                <a:spcPts val="3312"/>
              </a:lnSpc>
              <a:spcBef>
                <a:spcPct val="0"/>
              </a:spcBef>
            </a:pPr>
            <a:endParaRPr lang="en-US" sz="2760" dirty="0">
              <a:solidFill>
                <a:srgbClr val="000000"/>
              </a:solidFill>
              <a:latin typeface="Arimo"/>
            </a:endParaRPr>
          </a:p>
          <a:p>
            <a:pPr>
              <a:lnSpc>
                <a:spcPts val="3312"/>
              </a:lnSpc>
              <a:spcBef>
                <a:spcPct val="0"/>
              </a:spcBef>
            </a:pPr>
            <a:r>
              <a:rPr lang="en-US" sz="2760" dirty="0" err="1">
                <a:solidFill>
                  <a:srgbClr val="000000"/>
                </a:solidFill>
                <a:latin typeface="Arimo Bold"/>
              </a:rPr>
              <a:t>Проблемы</a:t>
            </a:r>
            <a:r>
              <a:rPr lang="en-US" sz="2760" dirty="0">
                <a:solidFill>
                  <a:srgbClr val="000000"/>
                </a:solidFill>
                <a:latin typeface="Arimo Bold"/>
              </a:rPr>
              <a:t> и </a:t>
            </a:r>
            <a:r>
              <a:rPr lang="en-US" sz="2760" dirty="0" err="1">
                <a:solidFill>
                  <a:srgbClr val="000000"/>
                </a:solidFill>
                <a:latin typeface="Arimo Bold"/>
              </a:rPr>
              <a:t>потребности</a:t>
            </a:r>
            <a:r>
              <a:rPr lang="en-US" sz="2760" dirty="0">
                <a:solidFill>
                  <a:srgbClr val="000000"/>
                </a:solidFill>
                <a:latin typeface="Arimo Bold"/>
              </a:rPr>
              <a:t>: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недостаток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доступных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и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удобных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мест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для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зарядки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своих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устройств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в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университете</a:t>
            </a:r>
            <a:endParaRPr lang="en-US" sz="2760" dirty="0">
              <a:solidFill>
                <a:srgbClr val="000000"/>
              </a:solidFill>
              <a:latin typeface="Arimo"/>
            </a:endParaRPr>
          </a:p>
          <a:p>
            <a:pPr>
              <a:lnSpc>
                <a:spcPts val="3312"/>
              </a:lnSpc>
              <a:spcBef>
                <a:spcPct val="0"/>
              </a:spcBef>
            </a:pPr>
            <a:endParaRPr lang="en-US" sz="2760" dirty="0">
              <a:solidFill>
                <a:srgbClr val="000000"/>
              </a:solidFill>
              <a:latin typeface="Arimo"/>
            </a:endParaRPr>
          </a:p>
          <a:p>
            <a:pPr>
              <a:lnSpc>
                <a:spcPts val="3312"/>
              </a:lnSpc>
              <a:spcBef>
                <a:spcPct val="0"/>
              </a:spcBef>
            </a:pPr>
            <a:r>
              <a:rPr lang="en-US" sz="2760" dirty="0" err="1">
                <a:solidFill>
                  <a:srgbClr val="000000"/>
                </a:solidFill>
                <a:latin typeface="Arimo Bold"/>
              </a:rPr>
              <a:t>Продукты</a:t>
            </a:r>
            <a:r>
              <a:rPr lang="en-US" sz="2760" dirty="0">
                <a:solidFill>
                  <a:srgbClr val="000000"/>
                </a:solidFill>
                <a:latin typeface="Arimo Bold"/>
              </a:rPr>
              <a:t>,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которые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сейчас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использует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для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решения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проблемы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: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личные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повербанки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свободные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розетки</a:t>
            </a:r>
            <a:endParaRPr lang="en-US" sz="2760" dirty="0">
              <a:solidFill>
                <a:srgbClr val="000000"/>
              </a:solidFill>
              <a:latin typeface="Arimo"/>
            </a:endParaRPr>
          </a:p>
          <a:p>
            <a:pPr>
              <a:lnSpc>
                <a:spcPts val="3312"/>
              </a:lnSpc>
              <a:spcBef>
                <a:spcPct val="0"/>
              </a:spcBef>
            </a:pPr>
            <a:endParaRPr lang="en-US" sz="2760" dirty="0">
              <a:solidFill>
                <a:srgbClr val="000000"/>
              </a:solidFill>
              <a:latin typeface="Arimo"/>
            </a:endParaRPr>
          </a:p>
          <a:p>
            <a:pPr>
              <a:lnSpc>
                <a:spcPts val="3312"/>
              </a:lnSpc>
              <a:spcBef>
                <a:spcPct val="0"/>
              </a:spcBef>
            </a:pPr>
            <a:r>
              <a:rPr lang="en-US" sz="2760" dirty="0" err="1">
                <a:solidFill>
                  <a:srgbClr val="000000"/>
                </a:solidFill>
                <a:latin typeface="Arimo Bold"/>
              </a:rPr>
              <a:t>Причины</a:t>
            </a:r>
            <a:r>
              <a:rPr lang="en-US" sz="2760" dirty="0">
                <a:solidFill>
                  <a:srgbClr val="000000"/>
                </a:solidFill>
                <a:latin typeface="Arimo Bold"/>
              </a:rPr>
              <a:t>,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которым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текущие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решения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«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не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работают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»: «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свои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»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повербанки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разряжаются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в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середине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дня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(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или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просто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остаются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дома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),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количество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свободных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розеток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ограничено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не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предоставляет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мобильности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</a:p>
          <a:p>
            <a:pPr>
              <a:lnSpc>
                <a:spcPts val="3312"/>
              </a:lnSpc>
              <a:spcBef>
                <a:spcPct val="0"/>
              </a:spcBef>
            </a:pPr>
            <a:endParaRPr lang="en-US" sz="2760" dirty="0">
              <a:solidFill>
                <a:srgbClr val="000000"/>
              </a:solidFill>
              <a:latin typeface="Arimo"/>
            </a:endParaRPr>
          </a:p>
          <a:p>
            <a:pPr>
              <a:lnSpc>
                <a:spcPts val="3312"/>
              </a:lnSpc>
              <a:spcBef>
                <a:spcPct val="0"/>
              </a:spcBef>
            </a:pPr>
            <a:r>
              <a:rPr lang="en-US" sz="2760" dirty="0" err="1">
                <a:solidFill>
                  <a:srgbClr val="000000"/>
                </a:solidFill>
                <a:latin typeface="Arimo Bold"/>
              </a:rPr>
              <a:t>Что</a:t>
            </a:r>
            <a:r>
              <a:rPr lang="en-US" sz="2760" dirty="0">
                <a:solidFill>
                  <a:srgbClr val="000000"/>
                </a:solidFill>
                <a:latin typeface="Arimo Bold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 Bold"/>
              </a:rPr>
              <a:t>ценит</a:t>
            </a:r>
            <a:r>
              <a:rPr lang="en-US" sz="2760" dirty="0">
                <a:solidFill>
                  <a:srgbClr val="000000"/>
                </a:solidFill>
                <a:latin typeface="Arimo Bold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на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что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обращает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внимание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: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для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студентов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также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важно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иметь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возможность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заряжать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свои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устройства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безопасно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и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надежно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чтобы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избежать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потери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данных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или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повреждения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устройств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студенты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ценят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удобство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мобильность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портативность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зарядного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2760" dirty="0" err="1">
                <a:solidFill>
                  <a:srgbClr val="000000"/>
                </a:solidFill>
                <a:latin typeface="Arimo"/>
              </a:rPr>
              <a:t>устройства</a:t>
            </a:r>
            <a:r>
              <a:rPr lang="en-US" sz="2760" dirty="0">
                <a:solidFill>
                  <a:srgbClr val="000000"/>
                </a:solidFill>
                <a:latin typeface="Arimo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-823040" y="1635274"/>
            <a:ext cx="6515276" cy="7016452"/>
          </a:xfrm>
          <a:custGeom>
            <a:avLst/>
            <a:gdLst/>
            <a:ahLst/>
            <a:cxnLst/>
            <a:rect l="l" t="t" r="r" b="b"/>
            <a:pathLst>
              <a:path w="6515276" h="7016452">
                <a:moveTo>
                  <a:pt x="0" y="0"/>
                </a:moveTo>
                <a:lnTo>
                  <a:pt x="6515277" y="0"/>
                </a:lnTo>
                <a:lnTo>
                  <a:pt x="6515277" y="7016452"/>
                </a:lnTo>
                <a:lnTo>
                  <a:pt x="0" y="70164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/>
          <p:nvPr/>
        </p:nvGrpSpPr>
        <p:grpSpPr>
          <a:xfrm>
            <a:off x="9316411" y="392976"/>
            <a:ext cx="7520894" cy="1067557"/>
            <a:chOff x="0" y="0"/>
            <a:chExt cx="2265223" cy="3215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65223" cy="321538"/>
            </a:xfrm>
            <a:custGeom>
              <a:avLst/>
              <a:gdLst/>
              <a:ahLst/>
              <a:cxnLst/>
              <a:rect l="l" t="t" r="r" b="b"/>
              <a:pathLst>
                <a:path w="2265223" h="321538">
                  <a:moveTo>
                    <a:pt x="0" y="0"/>
                  </a:moveTo>
                  <a:lnTo>
                    <a:pt x="2265223" y="0"/>
                  </a:lnTo>
                  <a:lnTo>
                    <a:pt x="2265223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265223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37963" y="170204"/>
            <a:ext cx="7221337" cy="1067557"/>
            <a:chOff x="0" y="0"/>
            <a:chExt cx="2175000" cy="3215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75000" cy="321538"/>
            </a:xfrm>
            <a:custGeom>
              <a:avLst/>
              <a:gdLst/>
              <a:ahLst/>
              <a:cxnLst/>
              <a:rect l="l" t="t" r="r" b="b"/>
              <a:pathLst>
                <a:path w="2175000" h="321538">
                  <a:moveTo>
                    <a:pt x="0" y="0"/>
                  </a:moveTo>
                  <a:lnTo>
                    <a:pt x="2175000" y="0"/>
                  </a:lnTo>
                  <a:lnTo>
                    <a:pt x="217500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17500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646173" y="288859"/>
            <a:ext cx="6191132" cy="637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5"/>
              </a:lnSpc>
            </a:pPr>
            <a:r>
              <a:rPr lang="en-US" sz="3761">
                <a:solidFill>
                  <a:srgbClr val="121212"/>
                </a:solidFill>
                <a:latin typeface="Open Sans Bold"/>
              </a:rPr>
              <a:t>ЦЕЛЕВАЯ АУДИТОРИЯ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6">
            <a:extLst>
              <a:ext uri="{FF2B5EF4-FFF2-40B4-BE49-F238E27FC236}">
                <a16:creationId xmlns:a16="http://schemas.microsoft.com/office/drawing/2014/main" id="{E9237E82-5A4C-45D3-E113-89B8B3217D1D}"/>
              </a:ext>
            </a:extLst>
          </p:cNvPr>
          <p:cNvGrpSpPr/>
          <p:nvPr/>
        </p:nvGrpSpPr>
        <p:grpSpPr>
          <a:xfrm>
            <a:off x="0" y="1931663"/>
            <a:ext cx="17259300" cy="6597304"/>
            <a:chOff x="0" y="0"/>
            <a:chExt cx="1520878" cy="321538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043A2120-6CA8-AC50-989F-76FBDE477EDE}"/>
                </a:ext>
              </a:extLst>
            </p:cNvPr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2A2BE2E3-05DD-D140-3E6C-0109808CE2A7}"/>
                </a:ext>
              </a:extLst>
            </p:cNvPr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13094654" y="514507"/>
            <a:ext cx="3843446" cy="812567"/>
            <a:chOff x="0" y="0"/>
            <a:chExt cx="1520878" cy="3215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3B331DFA-E3BE-C56F-236F-DDD9888BA37C}"/>
              </a:ext>
            </a:extLst>
          </p:cNvPr>
          <p:cNvGrpSpPr/>
          <p:nvPr/>
        </p:nvGrpSpPr>
        <p:grpSpPr>
          <a:xfrm>
            <a:off x="-609600" y="2712528"/>
            <a:ext cx="17547700" cy="7574472"/>
            <a:chOff x="0" y="-162117"/>
            <a:chExt cx="1520878" cy="483655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24806DF9-845A-86D0-A297-39F2EE2D04F3}"/>
                </a:ext>
              </a:extLst>
            </p:cNvPr>
            <p:cNvSpPr/>
            <p:nvPr/>
          </p:nvSpPr>
          <p:spPr>
            <a:xfrm>
              <a:off x="0" y="-162117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494F2C40-ECC1-6298-2E75-4E5C22E497EE}"/>
                </a:ext>
              </a:extLst>
            </p:cNvPr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415854" y="344945"/>
            <a:ext cx="3843446" cy="812567"/>
            <a:chOff x="0" y="0"/>
            <a:chExt cx="1520878" cy="3215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20878" cy="321538"/>
            </a:xfrm>
            <a:custGeom>
              <a:avLst/>
              <a:gdLst/>
              <a:ahLst/>
              <a:cxnLst/>
              <a:rect l="l" t="t" r="r" b="b"/>
              <a:pathLst>
                <a:path w="1520878" h="321538">
                  <a:moveTo>
                    <a:pt x="0" y="0"/>
                  </a:moveTo>
                  <a:lnTo>
                    <a:pt x="1520878" y="0"/>
                  </a:lnTo>
                  <a:lnTo>
                    <a:pt x="152087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52087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484431" y="454372"/>
            <a:ext cx="1706292" cy="59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45"/>
              </a:lnSpc>
            </a:pPr>
            <a:r>
              <a:rPr lang="en-US" sz="3461" dirty="0">
                <a:solidFill>
                  <a:srgbClr val="121212"/>
                </a:solidFill>
                <a:latin typeface="Open Sans Bold"/>
              </a:rPr>
              <a:t>ИДЕЯ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685799" y="3280920"/>
            <a:ext cx="16287469" cy="4378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74"/>
              </a:lnSpc>
            </a:pPr>
            <a:r>
              <a:rPr lang="en-US" sz="3600" dirty="0" err="1"/>
              <a:t>Предлагаемая</a:t>
            </a:r>
            <a:r>
              <a:rPr lang="en-US" sz="3600" dirty="0"/>
              <a:t> </a:t>
            </a:r>
            <a:r>
              <a:rPr lang="en-US" sz="3600" dirty="0" err="1"/>
              <a:t>идея</a:t>
            </a:r>
            <a:r>
              <a:rPr lang="en-US" sz="3600" dirty="0"/>
              <a:t>: </a:t>
            </a:r>
            <a:r>
              <a:rPr lang="en-US" sz="3600" dirty="0" err="1"/>
              <a:t>создание</a:t>
            </a:r>
            <a:r>
              <a:rPr lang="en-US" sz="3600" dirty="0"/>
              <a:t> </a:t>
            </a:r>
            <a:r>
              <a:rPr lang="en-US" sz="3600" dirty="0" err="1"/>
              <a:t>пункта</a:t>
            </a:r>
            <a:r>
              <a:rPr lang="en-US" sz="3600" dirty="0"/>
              <a:t> </a:t>
            </a:r>
            <a:r>
              <a:rPr lang="en-US" sz="3600" dirty="0" err="1"/>
              <a:t>выдачи</a:t>
            </a:r>
            <a:r>
              <a:rPr lang="en-US" sz="3600" dirty="0"/>
              <a:t> </a:t>
            </a:r>
            <a:r>
              <a:rPr lang="en-US" sz="3600" dirty="0" err="1"/>
              <a:t>повербанков</a:t>
            </a:r>
            <a:r>
              <a:rPr lang="en-US" sz="3600" dirty="0"/>
              <a:t> в </a:t>
            </a:r>
            <a:r>
              <a:rPr lang="en-US" sz="3600" dirty="0" err="1"/>
              <a:t>университете</a:t>
            </a:r>
            <a:r>
              <a:rPr lang="en-US" sz="3600" dirty="0"/>
              <a:t>.</a:t>
            </a:r>
          </a:p>
          <a:p>
            <a:pPr>
              <a:lnSpc>
                <a:spcPts val="4274"/>
              </a:lnSpc>
            </a:pPr>
            <a:r>
              <a:rPr lang="en-US" sz="3600" dirty="0" err="1"/>
              <a:t>Создание</a:t>
            </a:r>
            <a:r>
              <a:rPr lang="en-US" sz="3600" dirty="0"/>
              <a:t> </a:t>
            </a:r>
            <a:r>
              <a:rPr lang="en-US" sz="3600" dirty="0" err="1"/>
              <a:t>приложения</a:t>
            </a:r>
            <a:r>
              <a:rPr lang="en-US" sz="3600" dirty="0"/>
              <a:t>, </a:t>
            </a:r>
            <a:r>
              <a:rPr lang="en-US" sz="3600" dirty="0" err="1"/>
              <a:t>обеспечение</a:t>
            </a:r>
            <a:r>
              <a:rPr lang="en-US" sz="3600" dirty="0"/>
              <a:t> </a:t>
            </a:r>
            <a:r>
              <a:rPr lang="en-US" sz="3600" dirty="0" err="1"/>
              <a:t>между</a:t>
            </a:r>
            <a:r>
              <a:rPr lang="en-US" sz="3600" dirty="0"/>
              <a:t> </a:t>
            </a:r>
            <a:r>
              <a:rPr lang="en-US" sz="3600" dirty="0" err="1"/>
              <a:t>ним</a:t>
            </a:r>
            <a:r>
              <a:rPr lang="en-US" sz="3600" dirty="0"/>
              <a:t> и </a:t>
            </a:r>
            <a:r>
              <a:rPr lang="en-US" sz="3600" dirty="0" err="1"/>
              <a:t>системой</a:t>
            </a:r>
            <a:r>
              <a:rPr lang="en-US" sz="3600" dirty="0"/>
              <a:t> </a:t>
            </a:r>
            <a:r>
              <a:rPr lang="en-US" sz="3600" dirty="0" err="1"/>
              <a:t>пропусков</a:t>
            </a:r>
            <a:r>
              <a:rPr lang="en-US" sz="3600" dirty="0"/>
              <a:t> в ВУЗ </a:t>
            </a:r>
            <a:r>
              <a:rPr lang="en-US" sz="3600" dirty="0" err="1"/>
              <a:t>связи</a:t>
            </a:r>
            <a:r>
              <a:rPr lang="en-US" sz="3600" dirty="0"/>
              <a:t>, </a:t>
            </a:r>
            <a:r>
              <a:rPr lang="en-US" sz="3600" dirty="0" err="1"/>
              <a:t>за</a:t>
            </a:r>
            <a:r>
              <a:rPr lang="en-US" sz="3600" dirty="0"/>
              <a:t> </a:t>
            </a:r>
            <a:r>
              <a:rPr lang="en-US" sz="3600" dirty="0" err="1"/>
              <a:t>счет</a:t>
            </a:r>
            <a:r>
              <a:rPr lang="en-US" sz="3600" dirty="0"/>
              <a:t> </a:t>
            </a:r>
            <a:r>
              <a:rPr lang="en-US" sz="3600" dirty="0" err="1"/>
              <a:t>чего</a:t>
            </a:r>
            <a:r>
              <a:rPr lang="en-US" sz="3600" dirty="0"/>
              <a:t> </a:t>
            </a:r>
            <a:r>
              <a:rPr lang="en-US" sz="3600" dirty="0" err="1"/>
              <a:t>будет</a:t>
            </a:r>
            <a:r>
              <a:rPr lang="en-US" sz="3600" dirty="0"/>
              <a:t> </a:t>
            </a:r>
            <a:r>
              <a:rPr lang="en-US" sz="3600" dirty="0" err="1"/>
              <a:t>осуществляться</a:t>
            </a:r>
            <a:r>
              <a:rPr lang="en-US" sz="3600" dirty="0"/>
              <a:t> </a:t>
            </a:r>
            <a:r>
              <a:rPr lang="en-US" sz="3600" dirty="0" err="1"/>
              <a:t>бронирование</a:t>
            </a:r>
            <a:r>
              <a:rPr lang="en-US" sz="3600" dirty="0"/>
              <a:t> </a:t>
            </a:r>
            <a:r>
              <a:rPr lang="en-US" sz="3600" dirty="0" err="1"/>
              <a:t>портативного</a:t>
            </a:r>
            <a:r>
              <a:rPr lang="en-US" sz="3600" dirty="0"/>
              <a:t> </a:t>
            </a:r>
            <a:r>
              <a:rPr lang="en-US" sz="3600" dirty="0" err="1"/>
              <a:t>аккумулятора</a:t>
            </a:r>
            <a:r>
              <a:rPr lang="en-US" sz="3600" dirty="0"/>
              <a:t>, </a:t>
            </a:r>
            <a:r>
              <a:rPr lang="en-US" sz="3600" dirty="0" err="1"/>
              <a:t>отслеживание</a:t>
            </a:r>
            <a:r>
              <a:rPr lang="en-US" sz="3600" dirty="0"/>
              <a:t> </a:t>
            </a:r>
            <a:r>
              <a:rPr lang="en-US" sz="3600" dirty="0" err="1"/>
              <a:t>его</a:t>
            </a:r>
            <a:r>
              <a:rPr lang="en-US" sz="3600" dirty="0"/>
              <a:t> </a:t>
            </a:r>
            <a:r>
              <a:rPr lang="en-US" sz="3600" dirty="0" err="1"/>
              <a:t>местонахождения</a:t>
            </a:r>
            <a:endParaRPr lang="en-US" sz="3600" dirty="0"/>
          </a:p>
          <a:p>
            <a:pPr>
              <a:lnSpc>
                <a:spcPts val="4274"/>
              </a:lnSpc>
            </a:pPr>
            <a:endParaRPr lang="en-US" sz="3600" dirty="0"/>
          </a:p>
          <a:p>
            <a:pPr>
              <a:lnSpc>
                <a:spcPts val="4274"/>
              </a:lnSpc>
            </a:pPr>
            <a:r>
              <a:rPr lang="en-US" sz="3600" dirty="0"/>
              <a:t>Я </a:t>
            </a:r>
            <a:r>
              <a:rPr lang="en-US" sz="3600" dirty="0" err="1"/>
              <a:t>смогу</a:t>
            </a:r>
            <a:r>
              <a:rPr lang="en-US" sz="3600" dirty="0"/>
              <a:t> </a:t>
            </a:r>
            <a:r>
              <a:rPr lang="en-US" sz="3600" dirty="0" err="1"/>
              <a:t>реализовать</a:t>
            </a:r>
            <a:r>
              <a:rPr lang="en-US" sz="3600" dirty="0"/>
              <a:t> </a:t>
            </a:r>
            <a:r>
              <a:rPr lang="en-US" sz="3600" dirty="0" err="1"/>
              <a:t>проект</a:t>
            </a:r>
            <a:r>
              <a:rPr lang="en-US" sz="3600" dirty="0"/>
              <a:t> в </a:t>
            </a:r>
            <a:r>
              <a:rPr lang="en-US" sz="3600" dirty="0" err="1"/>
              <a:t>период</a:t>
            </a:r>
            <a:r>
              <a:rPr lang="en-US" sz="3600" dirty="0"/>
              <a:t> </a:t>
            </a:r>
            <a:r>
              <a:rPr lang="en-US" sz="3600" dirty="0" err="1"/>
              <a:t>до</a:t>
            </a:r>
            <a:r>
              <a:rPr lang="en-US" sz="3600" dirty="0"/>
              <a:t> 3-х </a:t>
            </a:r>
            <a:r>
              <a:rPr lang="en-US" sz="3600" dirty="0" err="1"/>
              <a:t>лет</a:t>
            </a:r>
            <a:r>
              <a:rPr lang="en-US" sz="3600" dirty="0"/>
              <a:t>, </a:t>
            </a:r>
            <a:r>
              <a:rPr lang="en-US" sz="3600" dirty="0" err="1"/>
              <a:t>сумм</a:t>
            </a:r>
            <a:r>
              <a:rPr lang="ru-RU" sz="3600" dirty="0"/>
              <a:t>ой</a:t>
            </a:r>
            <a:r>
              <a:rPr lang="en-US" sz="3600" dirty="0"/>
              <a:t> </a:t>
            </a:r>
            <a:r>
              <a:rPr lang="en-US" sz="3600" dirty="0" err="1"/>
              <a:t>до</a:t>
            </a:r>
            <a:r>
              <a:rPr lang="en-US" sz="3600" dirty="0"/>
              <a:t> 1 </a:t>
            </a:r>
            <a:r>
              <a:rPr lang="en-US" sz="3600" dirty="0" err="1"/>
              <a:t>млн</a:t>
            </a:r>
            <a:r>
              <a:rPr lang="en-US" sz="3600" dirty="0"/>
              <a:t> </a:t>
            </a:r>
            <a:r>
              <a:rPr lang="en-US" sz="3600" dirty="0" err="1"/>
              <a:t>рублей</a:t>
            </a:r>
            <a:endParaRPr lang="en-US" sz="3600" dirty="0"/>
          </a:p>
          <a:p>
            <a:pPr>
              <a:lnSpc>
                <a:spcPts val="4274"/>
              </a:lnSpc>
            </a:pPr>
            <a:endParaRPr lang="en-US" sz="3053" dirty="0">
              <a:latin typeface="HK Grotesk"/>
            </a:endParaRPr>
          </a:p>
          <a:p>
            <a:pPr>
              <a:lnSpc>
                <a:spcPts val="3455"/>
              </a:lnSpc>
            </a:pPr>
            <a:endParaRPr lang="en-US" sz="3053" dirty="0">
              <a:solidFill>
                <a:srgbClr val="121212"/>
              </a:solidFill>
              <a:latin typeface="HK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B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00180" y="1028700"/>
            <a:ext cx="13785776" cy="8058150"/>
            <a:chOff x="0" y="0"/>
            <a:chExt cx="4663336" cy="2725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63337" cy="2725844"/>
            </a:xfrm>
            <a:custGeom>
              <a:avLst/>
              <a:gdLst/>
              <a:ahLst/>
              <a:cxnLst/>
              <a:rect l="l" t="t" r="r" b="b"/>
              <a:pathLst>
                <a:path w="4663337" h="2725844">
                  <a:moveTo>
                    <a:pt x="4538876" y="2725843"/>
                  </a:moveTo>
                  <a:lnTo>
                    <a:pt x="124460" y="2725843"/>
                  </a:lnTo>
                  <a:cubicBezTo>
                    <a:pt x="55880" y="2725843"/>
                    <a:pt x="0" y="2669963"/>
                    <a:pt x="0" y="26013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538876" y="0"/>
                  </a:lnTo>
                  <a:cubicBezTo>
                    <a:pt x="4607456" y="0"/>
                    <a:pt x="4663337" y="55880"/>
                    <a:pt x="4663337" y="124460"/>
                  </a:cubicBezTo>
                  <a:lnTo>
                    <a:pt x="4663337" y="2601383"/>
                  </a:lnTo>
                  <a:cubicBezTo>
                    <a:pt x="4663337" y="2669963"/>
                    <a:pt x="4607456" y="2725844"/>
                    <a:pt x="4538876" y="272584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91524" y="1813120"/>
            <a:ext cx="12010001" cy="7445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84"/>
              </a:lnSpc>
            </a:pPr>
            <a:r>
              <a:rPr lang="en-US" sz="3200" b="1" dirty="0" err="1">
                <a:solidFill>
                  <a:srgbClr val="121212"/>
                </a:solidFill>
              </a:rPr>
              <a:t>Продукт</a:t>
            </a:r>
            <a:r>
              <a:rPr lang="en-US" sz="3200" b="1" dirty="0">
                <a:solidFill>
                  <a:srgbClr val="121212"/>
                </a:solidFill>
              </a:rPr>
              <a:t>: </a:t>
            </a:r>
            <a:r>
              <a:rPr lang="en-US" sz="3200" dirty="0" err="1">
                <a:solidFill>
                  <a:srgbClr val="121212"/>
                </a:solidFill>
              </a:rPr>
              <a:t>приложение</a:t>
            </a:r>
            <a:r>
              <a:rPr lang="en-US" sz="3200" dirty="0">
                <a:solidFill>
                  <a:srgbClr val="121212"/>
                </a:solidFill>
              </a:rPr>
              <a:t>, </a:t>
            </a:r>
            <a:r>
              <a:rPr lang="en-US" sz="3200" dirty="0" err="1">
                <a:solidFill>
                  <a:srgbClr val="121212"/>
                </a:solidFill>
              </a:rPr>
              <a:t>благодаря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которому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будет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осуществляться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выдача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портативных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зарядных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устройств</a:t>
            </a:r>
            <a:r>
              <a:rPr lang="en-US" sz="3200" dirty="0">
                <a:solidFill>
                  <a:srgbClr val="121212"/>
                </a:solidFill>
              </a:rPr>
              <a:t> в </a:t>
            </a:r>
            <a:r>
              <a:rPr lang="en-US" sz="3200" dirty="0" err="1">
                <a:solidFill>
                  <a:srgbClr val="121212"/>
                </a:solidFill>
              </a:rPr>
              <a:t>пунктах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выдачи</a:t>
            </a:r>
            <a:r>
              <a:rPr lang="en-US" sz="3200" dirty="0">
                <a:solidFill>
                  <a:srgbClr val="121212"/>
                </a:solidFill>
              </a:rPr>
              <a:t> в </a:t>
            </a:r>
            <a:r>
              <a:rPr lang="en-US" sz="3200" dirty="0" err="1">
                <a:solidFill>
                  <a:srgbClr val="121212"/>
                </a:solidFill>
              </a:rPr>
              <a:t>университете</a:t>
            </a: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r>
              <a:rPr lang="en-US" sz="3200" b="1" dirty="0" err="1">
                <a:solidFill>
                  <a:srgbClr val="121212"/>
                </a:solidFill>
              </a:rPr>
              <a:t>Основные</a:t>
            </a:r>
            <a:r>
              <a:rPr lang="en-US" sz="3200" b="1" dirty="0">
                <a:solidFill>
                  <a:srgbClr val="121212"/>
                </a:solidFill>
              </a:rPr>
              <a:t> </a:t>
            </a:r>
            <a:r>
              <a:rPr lang="en-US" sz="3200" b="1" dirty="0" err="1">
                <a:solidFill>
                  <a:srgbClr val="121212"/>
                </a:solidFill>
              </a:rPr>
              <a:t>функции</a:t>
            </a:r>
            <a:r>
              <a:rPr lang="en-US" sz="3200" b="1" dirty="0">
                <a:solidFill>
                  <a:srgbClr val="121212"/>
                </a:solidFill>
              </a:rPr>
              <a:t> / </a:t>
            </a:r>
            <a:r>
              <a:rPr lang="en-US" sz="3200" b="1" dirty="0" err="1">
                <a:solidFill>
                  <a:srgbClr val="121212"/>
                </a:solidFill>
              </a:rPr>
              <a:t>возможности</a:t>
            </a:r>
            <a:r>
              <a:rPr lang="en-US" sz="3200" b="1" dirty="0">
                <a:solidFill>
                  <a:srgbClr val="121212"/>
                </a:solidFill>
              </a:rPr>
              <a:t>:</a:t>
            </a:r>
          </a:p>
          <a:p>
            <a:pPr>
              <a:lnSpc>
                <a:spcPts val="3884"/>
              </a:lnSpc>
            </a:pPr>
            <a:r>
              <a:rPr lang="en-US" sz="3200" dirty="0">
                <a:solidFill>
                  <a:srgbClr val="121212"/>
                </a:solidFill>
              </a:rPr>
              <a:t>- </a:t>
            </a:r>
            <a:r>
              <a:rPr lang="en-US" sz="3200" dirty="0" err="1">
                <a:solidFill>
                  <a:srgbClr val="121212"/>
                </a:solidFill>
              </a:rPr>
              <a:t>Аренда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повербанка</a:t>
            </a: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r>
              <a:rPr lang="en-US" sz="3200" dirty="0">
                <a:solidFill>
                  <a:srgbClr val="121212"/>
                </a:solidFill>
              </a:rPr>
              <a:t>- </a:t>
            </a:r>
            <a:r>
              <a:rPr lang="en-US" sz="3200" dirty="0" err="1">
                <a:solidFill>
                  <a:srgbClr val="121212"/>
                </a:solidFill>
              </a:rPr>
              <a:t>Бронирование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повербанка</a:t>
            </a: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r>
              <a:rPr lang="en-US" sz="3200" dirty="0">
                <a:solidFill>
                  <a:srgbClr val="121212"/>
                </a:solidFill>
              </a:rPr>
              <a:t>- </a:t>
            </a:r>
            <a:r>
              <a:rPr lang="en-US" sz="3200" dirty="0" err="1">
                <a:solidFill>
                  <a:srgbClr val="121212"/>
                </a:solidFill>
              </a:rPr>
              <a:t>Отслеживание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перемещения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повербанка</a:t>
            </a: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r>
              <a:rPr lang="en-US" sz="3200" dirty="0">
                <a:solidFill>
                  <a:srgbClr val="121212"/>
                </a:solidFill>
              </a:rPr>
              <a:t>- </a:t>
            </a:r>
            <a:r>
              <a:rPr lang="en-US" sz="3200" dirty="0" err="1">
                <a:solidFill>
                  <a:srgbClr val="121212"/>
                </a:solidFill>
              </a:rPr>
              <a:t>Данные</a:t>
            </a:r>
            <a:r>
              <a:rPr lang="en-US" sz="3200" dirty="0">
                <a:solidFill>
                  <a:srgbClr val="121212"/>
                </a:solidFill>
              </a:rPr>
              <a:t> о </a:t>
            </a:r>
            <a:r>
              <a:rPr lang="en-US" sz="3200" dirty="0" err="1">
                <a:solidFill>
                  <a:srgbClr val="121212"/>
                </a:solidFill>
              </a:rPr>
              <a:t>студенте</a:t>
            </a:r>
            <a:r>
              <a:rPr lang="en-US" sz="3200" dirty="0">
                <a:solidFill>
                  <a:srgbClr val="121212"/>
                </a:solidFill>
              </a:rPr>
              <a:t>, </a:t>
            </a:r>
            <a:r>
              <a:rPr lang="en-US" sz="3200" dirty="0" err="1">
                <a:solidFill>
                  <a:srgbClr val="121212"/>
                </a:solidFill>
              </a:rPr>
              <a:t>взявшем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зарядное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устройство</a:t>
            </a: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r>
              <a:rPr lang="en-US" sz="3200" dirty="0">
                <a:solidFill>
                  <a:srgbClr val="121212"/>
                </a:solidFill>
              </a:rPr>
              <a:t>- </a:t>
            </a:r>
            <a:r>
              <a:rPr lang="en-US" sz="3200" dirty="0" err="1">
                <a:solidFill>
                  <a:srgbClr val="121212"/>
                </a:solidFill>
              </a:rPr>
              <a:t>Синхронизация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учетных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данных</a:t>
            </a:r>
            <a:r>
              <a:rPr lang="en-US" sz="3200" dirty="0">
                <a:solidFill>
                  <a:srgbClr val="121212"/>
                </a:solidFill>
              </a:rPr>
              <a:t> с </a:t>
            </a:r>
            <a:r>
              <a:rPr lang="en-US" sz="3200" dirty="0" err="1">
                <a:solidFill>
                  <a:srgbClr val="121212"/>
                </a:solidFill>
              </a:rPr>
              <a:t>порталом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ТюмГУ</a:t>
            </a:r>
            <a:r>
              <a:rPr lang="en-US" sz="3200" dirty="0">
                <a:solidFill>
                  <a:srgbClr val="121212"/>
                </a:solidFill>
              </a:rPr>
              <a:t> «</a:t>
            </a:r>
            <a:r>
              <a:rPr lang="en-US" sz="3200" dirty="0" err="1">
                <a:solidFill>
                  <a:srgbClr val="121212"/>
                </a:solidFill>
              </a:rPr>
              <a:t>Вместе</a:t>
            </a:r>
            <a:r>
              <a:rPr lang="en-US" sz="3200" dirty="0">
                <a:solidFill>
                  <a:srgbClr val="121212"/>
                </a:solidFill>
              </a:rPr>
              <a:t>» </a:t>
            </a:r>
          </a:p>
          <a:p>
            <a:pPr>
              <a:lnSpc>
                <a:spcPts val="3884"/>
              </a:lnSpc>
            </a:pPr>
            <a:r>
              <a:rPr lang="en-US" sz="3200" dirty="0">
                <a:solidFill>
                  <a:srgbClr val="121212"/>
                </a:solidFill>
              </a:rPr>
              <a:t>- </a:t>
            </a:r>
            <a:r>
              <a:rPr lang="en-US" sz="3200" dirty="0" err="1">
                <a:solidFill>
                  <a:srgbClr val="121212"/>
                </a:solidFill>
              </a:rPr>
              <a:t>Оплата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аренды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через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приложение</a:t>
            </a: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884"/>
              </a:lnSpc>
            </a:pPr>
            <a:r>
              <a:rPr lang="en-US" sz="3200" dirty="0">
                <a:solidFill>
                  <a:srgbClr val="121212"/>
                </a:solidFill>
              </a:rPr>
              <a:t>- </a:t>
            </a:r>
            <a:r>
              <a:rPr lang="en-US" sz="3200" dirty="0" err="1">
                <a:solidFill>
                  <a:srgbClr val="121212"/>
                </a:solidFill>
              </a:rPr>
              <a:t>Техническая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поддержка</a:t>
            </a:r>
            <a:endParaRPr lang="en-US" sz="3200" dirty="0">
              <a:solidFill>
                <a:srgbClr val="121212"/>
              </a:solidFill>
            </a:endParaRPr>
          </a:p>
          <a:p>
            <a:pPr>
              <a:lnSpc>
                <a:spcPts val="3464"/>
              </a:lnSpc>
            </a:pPr>
            <a:endParaRPr lang="en-US" sz="2774" dirty="0">
              <a:solidFill>
                <a:srgbClr val="121212"/>
              </a:solidFill>
              <a:latin typeface="HK Grotesk"/>
            </a:endParaRPr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57804" y="942975"/>
            <a:ext cx="4049502" cy="8229600"/>
            <a:chOff x="0" y="0"/>
            <a:chExt cx="5001260" cy="101638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2"/>
              <a:stretch>
                <a:fillRect l="-45" r="-45"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7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3"/>
              <a:stretch>
                <a:fillRect l="-23187" t="-13728" r="-25675" b="-3400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102959" y="489780"/>
            <a:ext cx="7520894" cy="1067557"/>
            <a:chOff x="0" y="0"/>
            <a:chExt cx="2265223" cy="3215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5223" cy="321538"/>
            </a:xfrm>
            <a:custGeom>
              <a:avLst/>
              <a:gdLst/>
              <a:ahLst/>
              <a:cxnLst/>
              <a:rect l="l" t="t" r="r" b="b"/>
              <a:pathLst>
                <a:path w="2265223" h="321538">
                  <a:moveTo>
                    <a:pt x="0" y="0"/>
                  </a:moveTo>
                  <a:lnTo>
                    <a:pt x="2265223" y="0"/>
                  </a:lnTo>
                  <a:lnTo>
                    <a:pt x="2265223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265223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24511" y="267009"/>
            <a:ext cx="7221337" cy="1067557"/>
            <a:chOff x="0" y="0"/>
            <a:chExt cx="2175000" cy="3215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75000" cy="321538"/>
            </a:xfrm>
            <a:custGeom>
              <a:avLst/>
              <a:gdLst/>
              <a:ahLst/>
              <a:cxnLst/>
              <a:rect l="l" t="t" r="r" b="b"/>
              <a:pathLst>
                <a:path w="2175000" h="321538">
                  <a:moveTo>
                    <a:pt x="0" y="0"/>
                  </a:moveTo>
                  <a:lnTo>
                    <a:pt x="2175000" y="0"/>
                  </a:lnTo>
                  <a:lnTo>
                    <a:pt x="217500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17500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432721" y="385664"/>
            <a:ext cx="6191132" cy="637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5"/>
              </a:lnSpc>
            </a:pPr>
            <a:r>
              <a:rPr lang="en-US" sz="3761">
                <a:solidFill>
                  <a:srgbClr val="121212"/>
                </a:solidFill>
                <a:latin typeface="Open Sans Bold"/>
              </a:rPr>
              <a:t>ПРОДУКТ ПРОЕКТА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426375"/>
            <a:ext cx="18078742" cy="9434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3055" lvl="1">
              <a:lnSpc>
                <a:spcPts val="4059"/>
              </a:lnSpc>
            </a:pPr>
            <a:r>
              <a:rPr lang="ru-RU" sz="3000" b="1" dirty="0">
                <a:solidFill>
                  <a:srgbClr val="000000"/>
                </a:solidFill>
              </a:rPr>
              <a:t>1.</a:t>
            </a:r>
            <a:r>
              <a:rPr lang="en-US" sz="3000" b="1" dirty="0" err="1">
                <a:solidFill>
                  <a:srgbClr val="000000"/>
                </a:solidFill>
              </a:rPr>
              <a:t>Регистрация</a:t>
            </a:r>
            <a:r>
              <a:rPr lang="en-US" sz="3000" b="1" dirty="0">
                <a:solidFill>
                  <a:srgbClr val="000000"/>
                </a:solidFill>
              </a:rPr>
              <a:t> и </a:t>
            </a:r>
            <a:r>
              <a:rPr lang="en-US" sz="3000" b="1" dirty="0" err="1">
                <a:solidFill>
                  <a:srgbClr val="000000"/>
                </a:solidFill>
              </a:rPr>
              <a:t>аутентификация</a:t>
            </a:r>
            <a:r>
              <a:rPr lang="en-US" sz="3000" b="1" dirty="0">
                <a:solidFill>
                  <a:srgbClr val="000000"/>
                </a:solidFill>
              </a:rPr>
              <a:t>: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Студенты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регистрируются</a:t>
            </a:r>
            <a:r>
              <a:rPr lang="en-US" sz="3000" dirty="0">
                <a:solidFill>
                  <a:srgbClr val="000000"/>
                </a:solidFill>
              </a:rPr>
              <a:t> в </a:t>
            </a:r>
            <a:r>
              <a:rPr lang="en-US" sz="3000" dirty="0" err="1">
                <a:solidFill>
                  <a:srgbClr val="000000"/>
                </a:solidFill>
              </a:rPr>
              <a:t>системе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через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мобильное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приложение</a:t>
            </a:r>
            <a:r>
              <a:rPr lang="en-US" sz="3000" dirty="0">
                <a:solidFill>
                  <a:srgbClr val="000000"/>
                </a:solidFill>
              </a:rPr>
              <a:t>, </a:t>
            </a:r>
            <a:r>
              <a:rPr lang="en-US" sz="3000" dirty="0" err="1">
                <a:solidFill>
                  <a:srgbClr val="000000"/>
                </a:solidFill>
              </a:rPr>
              <a:t>используя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свои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университетские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данные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После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регистрации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студенты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могут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связать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свои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аккаунты</a:t>
            </a:r>
            <a:r>
              <a:rPr lang="en-US" sz="3000" dirty="0">
                <a:solidFill>
                  <a:srgbClr val="000000"/>
                </a:solidFill>
              </a:rPr>
              <a:t> с </a:t>
            </a:r>
            <a:r>
              <a:rPr lang="en-US" sz="3000" dirty="0" err="1">
                <a:solidFill>
                  <a:srgbClr val="000000"/>
                </a:solidFill>
              </a:rPr>
              <a:t>университетскими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пропусками</a:t>
            </a:r>
            <a:r>
              <a:rPr lang="en-US" sz="3000" dirty="0">
                <a:solidFill>
                  <a:srgbClr val="000000"/>
                </a:solidFill>
              </a:rPr>
              <a:t>  </a:t>
            </a:r>
            <a:r>
              <a:rPr lang="en-US" sz="3000" dirty="0" err="1">
                <a:solidFill>
                  <a:srgbClr val="000000"/>
                </a:solidFill>
              </a:rPr>
              <a:t>для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удобства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ts val="4059"/>
              </a:lnSpc>
            </a:pPr>
            <a:r>
              <a:rPr lang="en-US" sz="3000" b="1" dirty="0">
                <a:solidFill>
                  <a:srgbClr val="000000"/>
                </a:solidFill>
              </a:rPr>
              <a:t>   2.Выбор и </a:t>
            </a:r>
            <a:r>
              <a:rPr lang="en-US" sz="3000" b="1" dirty="0" err="1">
                <a:solidFill>
                  <a:srgbClr val="000000"/>
                </a:solidFill>
              </a:rPr>
              <a:t>бронирование</a:t>
            </a:r>
            <a:r>
              <a:rPr lang="en-US" sz="3000" b="1" dirty="0">
                <a:solidFill>
                  <a:srgbClr val="000000"/>
                </a:solidFill>
              </a:rPr>
              <a:t>: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Студенты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могут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просматривать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количество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доступных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повербанков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на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карте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корпусов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через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приложение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Они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могут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выбирать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повербанк</a:t>
            </a:r>
            <a:r>
              <a:rPr lang="en-US" sz="3000" dirty="0">
                <a:solidFill>
                  <a:srgbClr val="000000"/>
                </a:solidFill>
              </a:rPr>
              <a:t>, </a:t>
            </a:r>
            <a:r>
              <a:rPr lang="en-US" sz="3000" dirty="0" err="1">
                <a:solidFill>
                  <a:srgbClr val="000000"/>
                </a:solidFill>
              </a:rPr>
              <a:t>который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им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нужен</a:t>
            </a:r>
            <a:r>
              <a:rPr lang="en-US" sz="3000" dirty="0">
                <a:solidFill>
                  <a:srgbClr val="000000"/>
                </a:solidFill>
              </a:rPr>
              <a:t>, и </a:t>
            </a:r>
            <a:r>
              <a:rPr lang="en-US" sz="3000" dirty="0" err="1">
                <a:solidFill>
                  <a:srgbClr val="000000"/>
                </a:solidFill>
              </a:rPr>
              <a:t>забронировать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его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на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определенное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время</a:t>
            </a:r>
            <a:r>
              <a:rPr lang="en-US" sz="3000" dirty="0">
                <a:solidFill>
                  <a:srgbClr val="000000"/>
                </a:solidFill>
              </a:rPr>
              <a:t> и </a:t>
            </a:r>
            <a:r>
              <a:rPr lang="en-US" sz="3000" dirty="0" err="1">
                <a:solidFill>
                  <a:srgbClr val="000000"/>
                </a:solidFill>
              </a:rPr>
              <a:t>место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</a:rPr>
              <a:t>   3.Получение и </a:t>
            </a:r>
            <a:r>
              <a:rPr lang="en-US" sz="3000" b="1" dirty="0" err="1">
                <a:solidFill>
                  <a:srgbClr val="000000"/>
                </a:solidFill>
              </a:rPr>
              <a:t>возврат</a:t>
            </a:r>
            <a:r>
              <a:rPr lang="en-US" sz="3000" b="1" dirty="0">
                <a:solidFill>
                  <a:srgbClr val="000000"/>
                </a:solidFill>
              </a:rPr>
              <a:t>: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После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бронирования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студент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получает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уведомление</a:t>
            </a:r>
            <a:r>
              <a:rPr lang="en-US" sz="3000" dirty="0">
                <a:solidFill>
                  <a:srgbClr val="000000"/>
                </a:solidFill>
              </a:rPr>
              <a:t> с </a:t>
            </a:r>
            <a:r>
              <a:rPr lang="en-US" sz="3000" dirty="0" err="1">
                <a:solidFill>
                  <a:srgbClr val="000000"/>
                </a:solidFill>
              </a:rPr>
              <a:t>указанием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места</a:t>
            </a:r>
            <a:r>
              <a:rPr lang="en-US" sz="3000" dirty="0">
                <a:solidFill>
                  <a:srgbClr val="000000"/>
                </a:solidFill>
              </a:rPr>
              <a:t>, </a:t>
            </a:r>
            <a:r>
              <a:rPr lang="en-US" sz="3000" dirty="0" err="1">
                <a:solidFill>
                  <a:srgbClr val="000000"/>
                </a:solidFill>
              </a:rPr>
              <a:t>где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можно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получить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зарядное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устройство</a:t>
            </a:r>
            <a:r>
              <a:rPr lang="en-US" sz="3000" dirty="0">
                <a:solidFill>
                  <a:srgbClr val="000000"/>
                </a:solidFill>
              </a:rPr>
              <a:t> (</a:t>
            </a:r>
            <a:r>
              <a:rPr lang="en-US" sz="3000" dirty="0" err="1">
                <a:solidFill>
                  <a:srgbClr val="000000"/>
                </a:solidFill>
              </a:rPr>
              <a:t>пункт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выдачи</a:t>
            </a:r>
            <a:r>
              <a:rPr lang="en-US" sz="3000" dirty="0">
                <a:solidFill>
                  <a:srgbClr val="000000"/>
                </a:solidFill>
              </a:rPr>
              <a:t> в </a:t>
            </a:r>
            <a:r>
              <a:rPr lang="en-US" sz="3000" dirty="0" err="1">
                <a:solidFill>
                  <a:srgbClr val="000000"/>
                </a:solidFill>
              </a:rPr>
              <a:t>каждом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корпусе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свой</a:t>
            </a:r>
            <a:r>
              <a:rPr lang="en-US" sz="3000" dirty="0">
                <a:solidFill>
                  <a:srgbClr val="000000"/>
                </a:solidFill>
              </a:rPr>
              <a:t>).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Студент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подходит</a:t>
            </a:r>
            <a:r>
              <a:rPr lang="en-US" sz="3000" dirty="0">
                <a:solidFill>
                  <a:srgbClr val="000000"/>
                </a:solidFill>
              </a:rPr>
              <a:t> к </a:t>
            </a:r>
            <a:r>
              <a:rPr lang="en-US" sz="3000" dirty="0" err="1">
                <a:solidFill>
                  <a:srgbClr val="000000"/>
                </a:solidFill>
              </a:rPr>
              <a:t>специальному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пункту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выдачи</a:t>
            </a:r>
            <a:r>
              <a:rPr lang="en-US" sz="3000" dirty="0">
                <a:solidFill>
                  <a:srgbClr val="000000"/>
                </a:solidFill>
              </a:rPr>
              <a:t>, </a:t>
            </a:r>
            <a:r>
              <a:rPr lang="en-US" sz="3000" dirty="0" err="1">
                <a:solidFill>
                  <a:srgbClr val="000000"/>
                </a:solidFill>
              </a:rPr>
              <a:t>вставляет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свою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университетскую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карту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или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сканирует</a:t>
            </a:r>
            <a:r>
              <a:rPr lang="en-US" sz="3000" dirty="0">
                <a:solidFill>
                  <a:srgbClr val="000000"/>
                </a:solidFill>
              </a:rPr>
              <a:t> QR-</a:t>
            </a:r>
            <a:r>
              <a:rPr lang="en-US" sz="3000" dirty="0" err="1">
                <a:solidFill>
                  <a:srgbClr val="000000"/>
                </a:solidFill>
              </a:rPr>
              <a:t>код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из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приложения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для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подтверждения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брони</a:t>
            </a:r>
            <a:r>
              <a:rPr lang="en-US" sz="3000" dirty="0">
                <a:solidFill>
                  <a:srgbClr val="000000"/>
                </a:solidFill>
              </a:rPr>
              <a:t> и </a:t>
            </a:r>
            <a:r>
              <a:rPr lang="en-US" sz="3000" dirty="0" err="1">
                <a:solidFill>
                  <a:srgbClr val="000000"/>
                </a:solidFill>
              </a:rPr>
              <a:t>получает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повербанк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После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использования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студент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возвращает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повербанк</a:t>
            </a:r>
            <a:r>
              <a:rPr lang="en-US" sz="3000" dirty="0">
                <a:solidFill>
                  <a:srgbClr val="000000"/>
                </a:solidFill>
              </a:rPr>
              <a:t> в </a:t>
            </a:r>
            <a:r>
              <a:rPr lang="en-US" sz="3000" dirty="0" err="1">
                <a:solidFill>
                  <a:srgbClr val="000000"/>
                </a:solidFill>
              </a:rPr>
              <a:t>любой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пункт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выдачи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ts val="40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</a:rPr>
              <a:t>   4.Оплата и </a:t>
            </a:r>
            <a:r>
              <a:rPr lang="en-US" sz="3000" b="1" dirty="0" err="1">
                <a:solidFill>
                  <a:srgbClr val="000000"/>
                </a:solidFill>
              </a:rPr>
              <a:t>управление</a:t>
            </a:r>
            <a:r>
              <a:rPr lang="en-US" sz="3000" b="1" dirty="0">
                <a:solidFill>
                  <a:srgbClr val="000000"/>
                </a:solidFill>
              </a:rPr>
              <a:t> </a:t>
            </a:r>
            <a:r>
              <a:rPr lang="en-US" sz="3000" b="1" dirty="0" err="1">
                <a:solidFill>
                  <a:srgbClr val="000000"/>
                </a:solidFill>
              </a:rPr>
              <a:t>аккаунтом</a:t>
            </a:r>
            <a:r>
              <a:rPr lang="en-US" sz="3000" b="1" dirty="0">
                <a:solidFill>
                  <a:srgbClr val="000000"/>
                </a:solidFill>
              </a:rPr>
              <a:t>: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Оплата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за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использование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повербанка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происходит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автоматически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через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связанный</a:t>
            </a:r>
            <a:r>
              <a:rPr lang="en-US" sz="3000" dirty="0">
                <a:solidFill>
                  <a:srgbClr val="000000"/>
                </a:solidFill>
              </a:rPr>
              <a:t> с </a:t>
            </a:r>
            <a:r>
              <a:rPr lang="en-US" sz="3000" dirty="0" err="1">
                <a:solidFill>
                  <a:srgbClr val="000000"/>
                </a:solidFill>
              </a:rPr>
              <a:t>аккаунтом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банковский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счет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или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кредитную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карту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  <a:p>
            <a:pPr marL="626109" lvl="1" indent="-313054">
              <a:lnSpc>
                <a:spcPts val="405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</a:rPr>
              <a:t>Студенты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могут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отслеживать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свои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транзакции</a:t>
            </a:r>
            <a:r>
              <a:rPr lang="en-US" sz="3000" dirty="0">
                <a:solidFill>
                  <a:srgbClr val="000000"/>
                </a:solidFill>
              </a:rPr>
              <a:t> и </a:t>
            </a:r>
            <a:r>
              <a:rPr lang="en-US" sz="3000" dirty="0" err="1">
                <a:solidFill>
                  <a:srgbClr val="000000"/>
                </a:solidFill>
              </a:rPr>
              <a:t>управлять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своим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аккаунтом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через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мобильное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err="1">
                <a:solidFill>
                  <a:srgbClr val="000000"/>
                </a:solidFill>
              </a:rPr>
              <a:t>приложение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9288" y="733059"/>
            <a:ext cx="6208278" cy="910253"/>
            <a:chOff x="0" y="0"/>
            <a:chExt cx="2193016" cy="321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5596" y="421174"/>
            <a:ext cx="6188814" cy="910253"/>
            <a:chOff x="0" y="0"/>
            <a:chExt cx="2186140" cy="321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2952" y="551323"/>
            <a:ext cx="6534102" cy="666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3877" dirty="0">
                <a:solidFill>
                  <a:srgbClr val="121212"/>
                </a:solidFill>
                <a:latin typeface="Open Sans Bold"/>
              </a:rPr>
              <a:t>ТЕХНОЛОГИЯ ПРОЕКТА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5596" y="2043362"/>
            <a:ext cx="16608004" cy="1471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21212"/>
                </a:solidFill>
              </a:rPr>
              <a:t>Мобильные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веб-платформы</a:t>
            </a:r>
            <a:r>
              <a:rPr lang="en-US" sz="3200" dirty="0">
                <a:solidFill>
                  <a:srgbClr val="121212"/>
                </a:solidFill>
              </a:rPr>
              <a:t>: </a:t>
            </a:r>
            <a:r>
              <a:rPr lang="en-US" sz="3200" dirty="0" err="1">
                <a:solidFill>
                  <a:srgbClr val="121212"/>
                </a:solidFill>
              </a:rPr>
              <a:t>Приложение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может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быть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разработано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как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мобильное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приложение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платформ</a:t>
            </a:r>
            <a:r>
              <a:rPr lang="en-US" sz="3200" dirty="0">
                <a:solidFill>
                  <a:srgbClr val="121212"/>
                </a:solidFill>
              </a:rPr>
              <a:t> Android и iOS, а </a:t>
            </a:r>
            <a:r>
              <a:rPr lang="en-US" sz="3200" dirty="0" err="1">
                <a:solidFill>
                  <a:srgbClr val="121212"/>
                </a:solidFill>
              </a:rPr>
              <a:t>также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иметь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веб-версию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использования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через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браузеры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на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компьютерах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планшетах</a:t>
            </a:r>
            <a:r>
              <a:rPr lang="en-US" sz="3200" dirty="0">
                <a:solidFill>
                  <a:srgbClr val="121212"/>
                </a:solidFill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5596" y="3917882"/>
            <a:ext cx="16836604" cy="1471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21212"/>
                </a:solidFill>
              </a:rPr>
              <a:t>QR-</a:t>
            </a:r>
            <a:r>
              <a:rPr lang="en-US" sz="3200" dirty="0" err="1">
                <a:solidFill>
                  <a:srgbClr val="121212"/>
                </a:solidFill>
              </a:rPr>
              <a:t>Коды</a:t>
            </a:r>
            <a:r>
              <a:rPr lang="en-US" sz="3200" dirty="0">
                <a:solidFill>
                  <a:srgbClr val="121212"/>
                </a:solidFill>
              </a:rPr>
              <a:t> и NFC: QR-</a:t>
            </a:r>
            <a:r>
              <a:rPr lang="en-US" sz="3200" dirty="0" err="1">
                <a:solidFill>
                  <a:srgbClr val="121212"/>
                </a:solidFill>
              </a:rPr>
              <a:t>коды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могут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использоваться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бронирования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идентификации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пользователей</a:t>
            </a:r>
            <a:r>
              <a:rPr lang="en-US" sz="3200" dirty="0">
                <a:solidFill>
                  <a:srgbClr val="121212"/>
                </a:solidFill>
              </a:rPr>
              <a:t>, а </a:t>
            </a:r>
            <a:r>
              <a:rPr lang="en-US" sz="3200" dirty="0" err="1">
                <a:solidFill>
                  <a:srgbClr val="121212"/>
                </a:solidFill>
              </a:rPr>
              <a:t>технология</a:t>
            </a:r>
            <a:r>
              <a:rPr lang="en-US" sz="3200" dirty="0">
                <a:solidFill>
                  <a:srgbClr val="121212"/>
                </a:solidFill>
              </a:rPr>
              <a:t> NFC (</a:t>
            </a:r>
            <a:r>
              <a:rPr lang="en-US" sz="3200" dirty="0" err="1">
                <a:solidFill>
                  <a:srgbClr val="121212"/>
                </a:solidFill>
              </a:rPr>
              <a:t>беспроводная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ближняя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связь</a:t>
            </a:r>
            <a:r>
              <a:rPr lang="en-US" sz="3200" dirty="0">
                <a:solidFill>
                  <a:srgbClr val="121212"/>
                </a:solidFill>
              </a:rPr>
              <a:t>) </a:t>
            </a:r>
            <a:r>
              <a:rPr lang="en-US" sz="3200" dirty="0" err="1">
                <a:solidFill>
                  <a:srgbClr val="121212"/>
                </a:solidFill>
              </a:rPr>
              <a:t>может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использоваться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удобного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считывания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данных</a:t>
            </a:r>
            <a:r>
              <a:rPr lang="en-US" sz="3200" dirty="0">
                <a:solidFill>
                  <a:srgbClr val="121212"/>
                </a:solidFill>
              </a:rPr>
              <a:t> с </a:t>
            </a:r>
            <a:r>
              <a:rPr lang="en-US" sz="3200" dirty="0" err="1">
                <a:solidFill>
                  <a:srgbClr val="121212"/>
                </a:solidFill>
              </a:rPr>
              <a:t>университетских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пропусков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или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идентификационных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карт</a:t>
            </a:r>
            <a:r>
              <a:rPr lang="en-US" sz="3200" dirty="0">
                <a:solidFill>
                  <a:srgbClr val="121212"/>
                </a:solidFill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8927" y="5792403"/>
            <a:ext cx="16436073" cy="976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21212"/>
                </a:solidFill>
              </a:rPr>
              <a:t>Системы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оплаты</a:t>
            </a:r>
            <a:r>
              <a:rPr lang="en-US" sz="3200" dirty="0">
                <a:solidFill>
                  <a:srgbClr val="121212"/>
                </a:solidFill>
              </a:rPr>
              <a:t>: </a:t>
            </a:r>
            <a:r>
              <a:rPr lang="en-US" sz="3200" dirty="0" err="1">
                <a:solidFill>
                  <a:srgbClr val="121212"/>
                </a:solidFill>
              </a:rPr>
              <a:t>Интеграция</a:t>
            </a:r>
            <a:r>
              <a:rPr lang="en-US" sz="3200" dirty="0">
                <a:solidFill>
                  <a:srgbClr val="121212"/>
                </a:solidFill>
              </a:rPr>
              <a:t> с </a:t>
            </a:r>
            <a:r>
              <a:rPr lang="en-US" sz="3200" dirty="0" err="1">
                <a:solidFill>
                  <a:srgbClr val="121212"/>
                </a:solidFill>
              </a:rPr>
              <a:t>платежными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системами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автоматического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списания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платы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за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использование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повербанка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со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счетов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пользователей</a:t>
            </a:r>
            <a:r>
              <a:rPr lang="en-US" sz="3200" dirty="0">
                <a:solidFill>
                  <a:srgbClr val="121212"/>
                </a:solidFill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5596" y="7208612"/>
            <a:ext cx="16436073" cy="976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21212"/>
                </a:solidFill>
              </a:rPr>
              <a:t>Геолокация</a:t>
            </a:r>
            <a:r>
              <a:rPr lang="en-US" sz="3200" dirty="0">
                <a:solidFill>
                  <a:srgbClr val="121212"/>
                </a:solidFill>
              </a:rPr>
              <a:t>: </a:t>
            </a:r>
            <a:r>
              <a:rPr lang="en-US" sz="3200" dirty="0" err="1">
                <a:solidFill>
                  <a:srgbClr val="121212"/>
                </a:solidFill>
              </a:rPr>
              <a:t>Технология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геолокации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может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использоваться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определения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местоположения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ближайших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доступных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повербанков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на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кампусе</a:t>
            </a:r>
            <a:r>
              <a:rPr lang="en-US" sz="3200" dirty="0">
                <a:solidFill>
                  <a:srgbClr val="121212"/>
                </a:solidFill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5596" y="8624821"/>
            <a:ext cx="16836604" cy="1483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21212"/>
                </a:solidFill>
              </a:rPr>
              <a:t>Системы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управления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аналитики</a:t>
            </a:r>
            <a:r>
              <a:rPr lang="en-US" sz="3200" dirty="0">
                <a:solidFill>
                  <a:srgbClr val="121212"/>
                </a:solidFill>
              </a:rPr>
              <a:t>: </a:t>
            </a:r>
            <a:r>
              <a:rPr lang="en-US" sz="3200" dirty="0" err="1">
                <a:solidFill>
                  <a:srgbClr val="121212"/>
                </a:solidFill>
              </a:rPr>
              <a:t>Использование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систем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управления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базами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данных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аналитики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отслеживания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транзакций</a:t>
            </a:r>
            <a:r>
              <a:rPr lang="en-US" sz="3200" dirty="0">
                <a:solidFill>
                  <a:srgbClr val="121212"/>
                </a:solidFill>
              </a:rPr>
              <a:t>, </a:t>
            </a:r>
            <a:r>
              <a:rPr lang="en-US" sz="3200" dirty="0" err="1">
                <a:solidFill>
                  <a:srgbClr val="121212"/>
                </a:solidFill>
              </a:rPr>
              <a:t>учета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повербанков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анализа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данных</a:t>
            </a:r>
            <a:r>
              <a:rPr lang="en-US" sz="3200" dirty="0">
                <a:solidFill>
                  <a:srgbClr val="121212"/>
                </a:solidFill>
              </a:rPr>
              <a:t> о </a:t>
            </a:r>
            <a:r>
              <a:rPr lang="en-US" sz="3200" dirty="0" err="1">
                <a:solidFill>
                  <a:srgbClr val="121212"/>
                </a:solidFill>
              </a:rPr>
              <a:t>использовании</a:t>
            </a:r>
            <a:r>
              <a:rPr lang="en-US" sz="3200" dirty="0">
                <a:solidFill>
                  <a:srgbClr val="121212"/>
                </a:solidFill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67369" y="1296963"/>
            <a:ext cx="7167831" cy="4161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121212"/>
                </a:solidFill>
              </a:rPr>
              <a:t>Уровень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готовности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технологии</a:t>
            </a:r>
            <a:r>
              <a:rPr lang="en-US" sz="3200" dirty="0">
                <a:solidFill>
                  <a:srgbClr val="121212"/>
                </a:solidFill>
              </a:rPr>
              <a:t>: TRL №1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9181" y="729516"/>
            <a:ext cx="6208278" cy="910253"/>
            <a:chOff x="0" y="0"/>
            <a:chExt cx="2193016" cy="321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75488" y="417631"/>
            <a:ext cx="6188814" cy="910253"/>
            <a:chOff x="0" y="0"/>
            <a:chExt cx="2186140" cy="321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418583" y="472048"/>
            <a:ext cx="5102624" cy="666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3877" dirty="0">
                <a:solidFill>
                  <a:srgbClr val="121212"/>
                </a:solidFill>
                <a:latin typeface="Open Sans Bold"/>
              </a:rPr>
              <a:t>ТЕХ. ПАРАМЕТРЫ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6079" y="1813746"/>
            <a:ext cx="15639548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121212"/>
                </a:solidFill>
              </a:rPr>
              <a:t>Облачное решение: Использование облачных серверов для обеспечения масштабируемости и гибкости системы. Облачные решения позволяют мгновенно увеличивать ресурсы сервера в случае увеличения нагрузки.</a:t>
            </a:r>
          </a:p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3200">
              <a:solidFill>
                <a:srgbClr val="121212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36078" y="3676141"/>
            <a:ext cx="15821321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21212"/>
                </a:solidFill>
              </a:rPr>
              <a:t>Безопасность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сервера</a:t>
            </a:r>
            <a:r>
              <a:rPr lang="en-US" sz="3200" dirty="0">
                <a:solidFill>
                  <a:srgbClr val="121212"/>
                </a:solidFill>
              </a:rPr>
              <a:t>: </a:t>
            </a:r>
            <a:r>
              <a:rPr lang="en-US" sz="3200" dirty="0" err="1">
                <a:solidFill>
                  <a:srgbClr val="121212"/>
                </a:solidFill>
              </a:rPr>
              <a:t>Применение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стандартов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безопасности</a:t>
            </a:r>
            <a:r>
              <a:rPr lang="en-US" sz="3200" dirty="0">
                <a:solidFill>
                  <a:srgbClr val="121212"/>
                </a:solidFill>
              </a:rPr>
              <a:t>, </a:t>
            </a:r>
            <a:r>
              <a:rPr lang="en-US" sz="3200" dirty="0" err="1">
                <a:solidFill>
                  <a:srgbClr val="121212"/>
                </a:solidFill>
              </a:rPr>
              <a:t>включая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шифрование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данных</a:t>
            </a:r>
            <a:r>
              <a:rPr lang="en-US" sz="3200" dirty="0">
                <a:solidFill>
                  <a:srgbClr val="121212"/>
                </a:solidFill>
              </a:rPr>
              <a:t>, </a:t>
            </a:r>
            <a:r>
              <a:rPr lang="en-US" sz="3200" dirty="0" err="1">
                <a:solidFill>
                  <a:srgbClr val="121212"/>
                </a:solidFill>
              </a:rPr>
              <a:t>защиту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от</a:t>
            </a:r>
            <a:r>
              <a:rPr lang="en-US" sz="3200" dirty="0">
                <a:solidFill>
                  <a:srgbClr val="121212"/>
                </a:solidFill>
              </a:rPr>
              <a:t> DDoS-</a:t>
            </a:r>
            <a:r>
              <a:rPr lang="en-US" sz="3200" dirty="0" err="1">
                <a:solidFill>
                  <a:srgbClr val="121212"/>
                </a:solidFill>
              </a:rPr>
              <a:t>атак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регулярные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аудиты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безопасности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серверов</a:t>
            </a:r>
            <a:r>
              <a:rPr lang="en-US" sz="3200" dirty="0">
                <a:solidFill>
                  <a:srgbClr val="121212"/>
                </a:solidFill>
              </a:rPr>
              <a:t>.</a:t>
            </a:r>
          </a:p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21212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14307" y="5200567"/>
            <a:ext cx="15821321" cy="198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21212"/>
                </a:solidFill>
              </a:rPr>
              <a:t>Резервное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копирование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восстановление</a:t>
            </a:r>
            <a:r>
              <a:rPr lang="en-US" sz="3200" dirty="0">
                <a:solidFill>
                  <a:srgbClr val="121212"/>
                </a:solidFill>
              </a:rPr>
              <a:t>: </a:t>
            </a:r>
            <a:r>
              <a:rPr lang="en-US" sz="3200" dirty="0" err="1">
                <a:solidFill>
                  <a:srgbClr val="121212"/>
                </a:solidFill>
              </a:rPr>
              <a:t>Регулярное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создание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резервных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копий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данных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механизмы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восстановления</a:t>
            </a:r>
            <a:r>
              <a:rPr lang="en-US" sz="3200" dirty="0">
                <a:solidFill>
                  <a:srgbClr val="121212"/>
                </a:solidFill>
              </a:rPr>
              <a:t>, </a:t>
            </a:r>
            <a:r>
              <a:rPr lang="en-US" sz="3200" dirty="0" err="1">
                <a:solidFill>
                  <a:srgbClr val="121212"/>
                </a:solidFill>
              </a:rPr>
              <a:t>чтобы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предотвратить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потерю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информации</a:t>
            </a:r>
            <a:r>
              <a:rPr lang="en-US" sz="3200" dirty="0">
                <a:solidFill>
                  <a:srgbClr val="121212"/>
                </a:solidFill>
              </a:rPr>
              <a:t> в </a:t>
            </a:r>
            <a:r>
              <a:rPr lang="en-US" sz="3200" dirty="0" err="1">
                <a:solidFill>
                  <a:srgbClr val="121212"/>
                </a:solidFill>
              </a:rPr>
              <a:t>случае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сбоев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или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ошибок</a:t>
            </a:r>
            <a:r>
              <a:rPr lang="en-US" sz="3200" dirty="0">
                <a:solidFill>
                  <a:srgbClr val="121212"/>
                </a:solidFill>
              </a:rPr>
              <a:t>.</a:t>
            </a:r>
          </a:p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21212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36079" y="7020042"/>
            <a:ext cx="16191380" cy="2984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21212"/>
                </a:solidFill>
              </a:rPr>
              <a:t>Шифрование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данных</a:t>
            </a:r>
            <a:r>
              <a:rPr lang="en-US" sz="3200" dirty="0">
                <a:solidFill>
                  <a:srgbClr val="121212"/>
                </a:solidFill>
              </a:rPr>
              <a:t>: </a:t>
            </a:r>
            <a:r>
              <a:rPr lang="en-US" sz="3200" dirty="0" err="1">
                <a:solidFill>
                  <a:srgbClr val="121212"/>
                </a:solidFill>
              </a:rPr>
              <a:t>Применение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протоколов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шифрования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защиты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конфиденциальной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информации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пользователей</a:t>
            </a:r>
            <a:r>
              <a:rPr lang="en-US" sz="3200" dirty="0">
                <a:solidFill>
                  <a:srgbClr val="121212"/>
                </a:solidFill>
              </a:rPr>
              <a:t>, </a:t>
            </a:r>
            <a:r>
              <a:rPr lang="en-US" sz="3200" dirty="0" err="1">
                <a:solidFill>
                  <a:srgbClr val="121212"/>
                </a:solidFill>
              </a:rPr>
              <a:t>включая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данные</a:t>
            </a:r>
            <a:r>
              <a:rPr lang="en-US" sz="3200" dirty="0">
                <a:solidFill>
                  <a:srgbClr val="121212"/>
                </a:solidFill>
              </a:rPr>
              <a:t> о </a:t>
            </a:r>
            <a:r>
              <a:rPr lang="en-US" sz="3200" dirty="0" err="1">
                <a:solidFill>
                  <a:srgbClr val="121212"/>
                </a:solidFill>
              </a:rPr>
              <a:t>платежах</a:t>
            </a:r>
            <a:r>
              <a:rPr lang="en-US" sz="3200" dirty="0">
                <a:solidFill>
                  <a:srgbClr val="121212"/>
                </a:solidFill>
              </a:rPr>
              <a:t> и </a:t>
            </a:r>
            <a:r>
              <a:rPr lang="en-US" sz="3200" dirty="0" err="1">
                <a:solidFill>
                  <a:srgbClr val="121212"/>
                </a:solidFill>
              </a:rPr>
              <a:t>идентификации</a:t>
            </a:r>
            <a:r>
              <a:rPr lang="en-US" sz="3200" dirty="0">
                <a:solidFill>
                  <a:srgbClr val="121212"/>
                </a:solidFill>
              </a:rPr>
              <a:t>.</a:t>
            </a:r>
            <a:endParaRPr lang="ru-RU" sz="3200" dirty="0">
              <a:solidFill>
                <a:srgbClr val="121212"/>
              </a:solidFill>
            </a:endParaRPr>
          </a:p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endParaRPr lang="ru-RU" sz="3200" dirty="0">
              <a:solidFill>
                <a:srgbClr val="121212"/>
              </a:solidFill>
            </a:endParaRPr>
          </a:p>
          <a:p>
            <a:pPr>
              <a:lnSpc>
                <a:spcPts val="3919"/>
              </a:lnSpc>
            </a:pPr>
            <a:endParaRPr lang="en-US" sz="3200" dirty="0">
              <a:solidFill>
                <a:srgbClr val="121212"/>
              </a:solidFill>
            </a:endParaRPr>
          </a:p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21212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14307" y="8815070"/>
            <a:ext cx="16410504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121212"/>
                </a:solidFill>
              </a:rPr>
              <a:t>Возможность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включения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двухфакторной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аутентификации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для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повышения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уровня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безопасности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учетных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записей</a:t>
            </a:r>
            <a:r>
              <a:rPr lang="en-US" sz="3200" dirty="0">
                <a:solidFill>
                  <a:srgbClr val="121212"/>
                </a:solidFill>
              </a:rPr>
              <a:t> </a:t>
            </a:r>
            <a:r>
              <a:rPr lang="en-US" sz="3200" dirty="0" err="1">
                <a:solidFill>
                  <a:srgbClr val="121212"/>
                </a:solidFill>
              </a:rPr>
              <a:t>пользователей</a:t>
            </a:r>
            <a:endParaRPr lang="en-US" sz="3200" dirty="0">
              <a:solidFill>
                <a:srgbClr val="121212"/>
              </a:solidFill>
            </a:endParaRPr>
          </a:p>
          <a:p>
            <a:pPr marL="457200" indent="-457200">
              <a:lnSpc>
                <a:spcPts val="39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2121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6876" y="1028700"/>
            <a:ext cx="17734248" cy="9178452"/>
          </a:xfrm>
          <a:custGeom>
            <a:avLst/>
            <a:gdLst/>
            <a:ahLst/>
            <a:cxnLst/>
            <a:rect l="l" t="t" r="r" b="b"/>
            <a:pathLst>
              <a:path w="17734248" h="9178452">
                <a:moveTo>
                  <a:pt x="0" y="0"/>
                </a:moveTo>
                <a:lnTo>
                  <a:pt x="17734248" y="0"/>
                </a:lnTo>
                <a:lnTo>
                  <a:pt x="17734248" y="9178452"/>
                </a:lnTo>
                <a:lnTo>
                  <a:pt x="0" y="91784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1" r="-501"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6" name="Group 6"/>
          <p:cNvGrpSpPr/>
          <p:nvPr/>
        </p:nvGrpSpPr>
        <p:grpSpPr>
          <a:xfrm>
            <a:off x="276876" y="253929"/>
            <a:ext cx="5267674" cy="774771"/>
            <a:chOff x="0" y="0"/>
            <a:chExt cx="2186140" cy="3215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76876" y="356716"/>
            <a:ext cx="5213474" cy="569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200" dirty="0">
                <a:solidFill>
                  <a:srgbClr val="121212"/>
                </a:solidFill>
                <a:latin typeface="Open Sans Bold"/>
              </a:rPr>
              <a:t>КОНКУРЕТНЫЙ АНАЛИЗ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B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2090" y="2166176"/>
            <a:ext cx="16052956" cy="6847551"/>
            <a:chOff x="0" y="0"/>
            <a:chExt cx="5696094" cy="24297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96094" cy="2429727"/>
            </a:xfrm>
            <a:custGeom>
              <a:avLst/>
              <a:gdLst/>
              <a:ahLst/>
              <a:cxnLst/>
              <a:rect l="l" t="t" r="r" b="b"/>
              <a:pathLst>
                <a:path w="5696094" h="2429727">
                  <a:moveTo>
                    <a:pt x="0" y="0"/>
                  </a:moveTo>
                  <a:lnTo>
                    <a:pt x="5696094" y="0"/>
                  </a:lnTo>
                  <a:lnTo>
                    <a:pt x="5696094" y="2429727"/>
                  </a:lnTo>
                  <a:lnTo>
                    <a:pt x="0" y="2429727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696094" cy="24773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73230" y="2705100"/>
            <a:ext cx="15541539" cy="6163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en-US" sz="3899" dirty="0" err="1">
                <a:solidFill>
                  <a:srgbClr val="000000"/>
                </a:solidFill>
                <a:latin typeface="Arimo"/>
              </a:rPr>
              <a:t>Система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полностью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интегрирована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в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университетскую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среду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. </a:t>
            </a:r>
            <a:r>
              <a:rPr lang="ru-RU" sz="3899" dirty="0">
                <a:solidFill>
                  <a:srgbClr val="000000"/>
                </a:solidFill>
                <a:latin typeface="Arimo"/>
              </a:rPr>
              <a:t>Т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очки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аренды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повербанков</a:t>
            </a:r>
            <a:r>
              <a:rPr lang="ru-RU" sz="3899" dirty="0">
                <a:solidFill>
                  <a:srgbClr val="000000"/>
                </a:solidFill>
                <a:latin typeface="Arimo"/>
              </a:rPr>
              <a:t> будут размещены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в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стратегически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важных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местах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университета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где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студенты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проводят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больше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времени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таких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как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библиотеки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столовые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, </a:t>
            </a:r>
            <a:r>
              <a:rPr lang="ru-RU" sz="3899" dirty="0">
                <a:solidFill>
                  <a:srgbClr val="000000"/>
                </a:solidFill>
                <a:latin typeface="Arimo"/>
              </a:rPr>
              <a:t>коворкинги.</a:t>
            </a:r>
          </a:p>
          <a:p>
            <a:pPr algn="ctr">
              <a:lnSpc>
                <a:spcPts val="4679"/>
              </a:lnSpc>
            </a:pPr>
            <a:endParaRPr lang="en-US" sz="3899" dirty="0">
              <a:solidFill>
                <a:srgbClr val="000000"/>
              </a:solidFill>
              <a:latin typeface="Arimo"/>
            </a:endParaRPr>
          </a:p>
          <a:p>
            <a:pPr algn="ctr">
              <a:lnSpc>
                <a:spcPts val="4679"/>
              </a:lnSpc>
            </a:pPr>
            <a:r>
              <a:rPr lang="ru-RU" sz="3899" dirty="0">
                <a:solidFill>
                  <a:srgbClr val="000000"/>
                </a:solidFill>
                <a:latin typeface="Arimo"/>
              </a:rPr>
              <a:t>Мною планируется активное участие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в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социальных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и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образовательных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инициативах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.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Часть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выручки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от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услуг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ru-RU" sz="3899" dirty="0">
                <a:solidFill>
                  <a:srgbClr val="000000"/>
                </a:solidFill>
                <a:latin typeface="Arimo"/>
              </a:rPr>
              <a:t>будет направляться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на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поддержку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образовательных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проектов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в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университете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способствуя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развитию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образования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 и </a:t>
            </a:r>
            <a:r>
              <a:rPr lang="en-US" sz="3899" dirty="0" err="1">
                <a:solidFill>
                  <a:srgbClr val="000000"/>
                </a:solidFill>
                <a:latin typeface="Arimo"/>
              </a:rPr>
              <a:t>инноваций</a:t>
            </a:r>
            <a:r>
              <a:rPr lang="en-US" sz="3899" dirty="0">
                <a:solidFill>
                  <a:srgbClr val="000000"/>
                </a:solidFill>
                <a:latin typeface="Arimo"/>
              </a:rPr>
              <a:t>.</a:t>
            </a:r>
          </a:p>
          <a:p>
            <a:pPr algn="ctr">
              <a:lnSpc>
                <a:spcPts val="6522"/>
              </a:lnSpc>
            </a:pPr>
            <a:endParaRPr lang="en-US" sz="3899" dirty="0">
              <a:solidFill>
                <a:srgbClr val="000000"/>
              </a:solidFill>
              <a:latin typeface="Arimo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966079" y="949517"/>
            <a:ext cx="6180443" cy="906172"/>
            <a:chOff x="0" y="0"/>
            <a:chExt cx="2193016" cy="3215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5721" y="639030"/>
            <a:ext cx="6161067" cy="906172"/>
            <a:chOff x="0" y="0"/>
            <a:chExt cx="2186140" cy="3215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247090" y="722042"/>
            <a:ext cx="4118328" cy="663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3"/>
              </a:lnSpc>
            </a:pPr>
            <a:r>
              <a:rPr lang="en-US" sz="3859">
                <a:solidFill>
                  <a:srgbClr val="121212"/>
                </a:solidFill>
                <a:latin typeface="Open Sans Bold"/>
              </a:rPr>
              <a:t>УНИКАЛЬНОСТЬ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9181" y="729516"/>
            <a:ext cx="6208278" cy="910253"/>
            <a:chOff x="0" y="0"/>
            <a:chExt cx="2193016" cy="321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75488" y="417631"/>
            <a:ext cx="6188814" cy="910253"/>
            <a:chOff x="0" y="0"/>
            <a:chExt cx="2186140" cy="321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246036" y="537123"/>
            <a:ext cx="3447717" cy="666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3877" dirty="0">
                <a:solidFill>
                  <a:srgbClr val="121212"/>
                </a:solidFill>
                <a:latin typeface="Open Sans Bold"/>
              </a:rPr>
              <a:t>ГИПОТЕЗА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967983"/>
            <a:ext cx="16230600" cy="7332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dirty="0" err="1">
                <a:solidFill>
                  <a:srgbClr val="121212"/>
                </a:solidFill>
                <a:latin typeface="Arimo Bold"/>
              </a:rPr>
              <a:t>Гипотеза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: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Увеличение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доступности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зарядных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устройств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для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мобильных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устройств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на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университетском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кампусе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через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внедрение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системы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аренды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повербанков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приведет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к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увеличению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продуктивности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студентов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на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20% и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повысит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уровень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комфорта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ru-RU" sz="3399" dirty="0">
                <a:solidFill>
                  <a:srgbClr val="121212"/>
                </a:solidFill>
                <a:latin typeface="Arimo"/>
              </a:rPr>
              <a:t>в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обучающей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сред</a:t>
            </a:r>
            <a:r>
              <a:rPr lang="ru-RU" sz="3399" dirty="0">
                <a:solidFill>
                  <a:srgbClr val="121212"/>
                </a:solidFill>
                <a:latin typeface="Arimo"/>
              </a:rPr>
              <a:t>е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.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  <a:endParaRPr lang="en-US" sz="3399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dirty="0" err="1">
                <a:solidFill>
                  <a:srgbClr val="121212"/>
                </a:solidFill>
                <a:latin typeface="Arimo Bold"/>
              </a:rPr>
              <a:t>Способ</a:t>
            </a:r>
            <a:r>
              <a:rPr lang="en-US" sz="3399" dirty="0">
                <a:solidFill>
                  <a:srgbClr val="121212"/>
                </a:solidFill>
                <a:latin typeface="Arimo Bold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 Bold"/>
              </a:rPr>
              <a:t>проверки</a:t>
            </a:r>
            <a:r>
              <a:rPr lang="en-US" sz="3399" dirty="0">
                <a:solidFill>
                  <a:srgbClr val="121212"/>
                </a:solidFill>
                <a:latin typeface="Arimo Bold"/>
              </a:rPr>
              <a:t>: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Проведение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опроса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среди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студентов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университета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,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чтобы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измерить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их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уровень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продуктивности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удовлетворенности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услугой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зарядки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в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университете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до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после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внедрения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системы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аренды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повербанков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.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Опрос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будет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проводиться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онлайн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через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специализированные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платформы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для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анонимности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удобства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респондентов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.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  <a:endParaRPr lang="en-US" sz="3399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dirty="0" err="1">
                <a:solidFill>
                  <a:srgbClr val="121212"/>
                </a:solidFill>
                <a:latin typeface="Arimo Bold"/>
              </a:rPr>
              <a:t>Целевое</a:t>
            </a:r>
            <a:r>
              <a:rPr lang="en-US" sz="3399" dirty="0">
                <a:solidFill>
                  <a:srgbClr val="121212"/>
                </a:solidFill>
                <a:latin typeface="Arimo Bold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количество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респондентов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: 400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студентов</a:t>
            </a:r>
            <a:r>
              <a:rPr lang="en-US" sz="33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399" dirty="0" err="1">
                <a:solidFill>
                  <a:srgbClr val="121212"/>
                </a:solidFill>
                <a:latin typeface="Arimo"/>
              </a:rPr>
              <a:t>университета</a:t>
            </a:r>
            <a:endParaRPr lang="en-US" sz="3399" dirty="0">
              <a:solidFill>
                <a:srgbClr val="121212"/>
              </a:solidFill>
              <a:latin typeface="Arim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9181" y="729516"/>
            <a:ext cx="6208278" cy="910253"/>
            <a:chOff x="0" y="0"/>
            <a:chExt cx="2193016" cy="321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75488" y="417631"/>
            <a:ext cx="6188814" cy="910253"/>
            <a:chOff x="0" y="0"/>
            <a:chExt cx="2186140" cy="321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974874" y="483933"/>
            <a:ext cx="6089428" cy="666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3877" dirty="0">
                <a:solidFill>
                  <a:srgbClr val="121212"/>
                </a:solidFill>
                <a:latin typeface="Open Sans Bold"/>
              </a:rPr>
              <a:t>ВОПРОСЫ ДЛЯ ОПРОСА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7719" y="1817370"/>
            <a:ext cx="16271581" cy="8469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121212"/>
                </a:solidFill>
                <a:latin typeface="Arimo"/>
              </a:rPr>
              <a:t>1.Как часто вам приходится искать доступное место для зарядки вашего мобильного устройства в университете?</a:t>
            </a:r>
          </a:p>
          <a:p>
            <a:pPr>
              <a:lnSpc>
                <a:spcPts val="4480"/>
              </a:lnSpc>
            </a:pPr>
            <a:endParaRPr lang="en-US" sz="320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480"/>
              </a:lnSpc>
            </a:pPr>
            <a:r>
              <a:rPr lang="en-US" sz="3200">
                <a:solidFill>
                  <a:srgbClr val="121212"/>
                </a:solidFill>
                <a:latin typeface="Arimo"/>
              </a:rPr>
              <a:t>2.Какие трудности вы испытываете из-за нехватки доступных зарядных устройств в университете?</a:t>
            </a:r>
          </a:p>
          <a:p>
            <a:pPr>
              <a:lnSpc>
                <a:spcPts val="4480"/>
              </a:lnSpc>
            </a:pPr>
            <a:endParaRPr lang="en-US" sz="320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480"/>
              </a:lnSpc>
            </a:pPr>
            <a:r>
              <a:rPr lang="en-US" sz="3200">
                <a:solidFill>
                  <a:srgbClr val="121212"/>
                </a:solidFill>
                <a:latin typeface="Arimo"/>
              </a:rPr>
              <a:t>3.Представьте, что вы можете легко арендовать повербанк прямо на кампусе. Как вы думаете, это повлияет на ваш уровень комфорта в университете?</a:t>
            </a:r>
          </a:p>
          <a:p>
            <a:pPr>
              <a:lnSpc>
                <a:spcPts val="4480"/>
              </a:lnSpc>
            </a:pPr>
            <a:endParaRPr lang="en-US" sz="320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480"/>
              </a:lnSpc>
            </a:pPr>
            <a:r>
              <a:rPr lang="en-US" sz="3200">
                <a:solidFill>
                  <a:srgbClr val="121212"/>
                </a:solidFill>
                <a:latin typeface="Arimo"/>
              </a:rPr>
              <a:t>4.Сколько времени вы тратите в день на зарядку своего мобильного устройства вне университета из-за нехватки возможностей внутри университета?</a:t>
            </a:r>
          </a:p>
          <a:p>
            <a:pPr>
              <a:lnSpc>
                <a:spcPts val="4480"/>
              </a:lnSpc>
            </a:pPr>
            <a:endParaRPr lang="en-US" sz="320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480"/>
              </a:lnSpc>
            </a:pPr>
            <a:r>
              <a:rPr lang="en-US" sz="3200">
                <a:solidFill>
                  <a:srgbClr val="121212"/>
                </a:solidFill>
                <a:latin typeface="Arimo"/>
              </a:rPr>
              <a:t>5.Если бы было больше доступных зарядных устройств в университете, вы были бы более продуктивны в своих учебных или исследовательских занятиях?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  <a:endParaRPr lang="en-US" sz="3200">
              <a:solidFill>
                <a:srgbClr val="121212"/>
              </a:solidFill>
              <a:latin typeface="Arimo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693763" y="1903095"/>
            <a:ext cx="1387526" cy="1069738"/>
            <a:chOff x="0" y="0"/>
            <a:chExt cx="490130" cy="3778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90130" cy="377875"/>
            </a:xfrm>
            <a:custGeom>
              <a:avLst/>
              <a:gdLst/>
              <a:ahLst/>
              <a:cxnLst/>
              <a:rect l="l" t="t" r="r" b="b"/>
              <a:pathLst>
                <a:path w="490130" h="377875">
                  <a:moveTo>
                    <a:pt x="0" y="0"/>
                  </a:moveTo>
                  <a:lnTo>
                    <a:pt x="490130" y="0"/>
                  </a:lnTo>
                  <a:lnTo>
                    <a:pt x="490130" y="377875"/>
                  </a:lnTo>
                  <a:lnTo>
                    <a:pt x="0" y="377875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490130" cy="425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693763" y="3606995"/>
            <a:ext cx="1387526" cy="1069738"/>
            <a:chOff x="0" y="0"/>
            <a:chExt cx="490130" cy="3778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90130" cy="377875"/>
            </a:xfrm>
            <a:custGeom>
              <a:avLst/>
              <a:gdLst/>
              <a:ahLst/>
              <a:cxnLst/>
              <a:rect l="l" t="t" r="r" b="b"/>
              <a:pathLst>
                <a:path w="490130" h="377875">
                  <a:moveTo>
                    <a:pt x="0" y="0"/>
                  </a:moveTo>
                  <a:lnTo>
                    <a:pt x="490130" y="0"/>
                  </a:lnTo>
                  <a:lnTo>
                    <a:pt x="490130" y="377875"/>
                  </a:lnTo>
                  <a:lnTo>
                    <a:pt x="0" y="377875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490130" cy="425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693763" y="5314908"/>
            <a:ext cx="1387526" cy="1069738"/>
            <a:chOff x="0" y="0"/>
            <a:chExt cx="490130" cy="3778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90130" cy="377875"/>
            </a:xfrm>
            <a:custGeom>
              <a:avLst/>
              <a:gdLst/>
              <a:ahLst/>
              <a:cxnLst/>
              <a:rect l="l" t="t" r="r" b="b"/>
              <a:pathLst>
                <a:path w="490130" h="377875">
                  <a:moveTo>
                    <a:pt x="0" y="0"/>
                  </a:moveTo>
                  <a:lnTo>
                    <a:pt x="490130" y="0"/>
                  </a:lnTo>
                  <a:lnTo>
                    <a:pt x="490130" y="377875"/>
                  </a:lnTo>
                  <a:lnTo>
                    <a:pt x="0" y="377875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90130" cy="425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693763" y="7022822"/>
            <a:ext cx="1387526" cy="934825"/>
            <a:chOff x="0" y="0"/>
            <a:chExt cx="490130" cy="33021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0130" cy="330218"/>
            </a:xfrm>
            <a:custGeom>
              <a:avLst/>
              <a:gdLst/>
              <a:ahLst/>
              <a:cxnLst/>
              <a:rect l="l" t="t" r="r" b="b"/>
              <a:pathLst>
                <a:path w="490130" h="330218">
                  <a:moveTo>
                    <a:pt x="0" y="0"/>
                  </a:moveTo>
                  <a:lnTo>
                    <a:pt x="490130" y="0"/>
                  </a:lnTo>
                  <a:lnTo>
                    <a:pt x="490130" y="330218"/>
                  </a:lnTo>
                  <a:lnTo>
                    <a:pt x="0" y="33021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490130" cy="3778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-693763" y="8723431"/>
            <a:ext cx="1387526" cy="934825"/>
            <a:chOff x="0" y="0"/>
            <a:chExt cx="490130" cy="33021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90130" cy="330218"/>
            </a:xfrm>
            <a:custGeom>
              <a:avLst/>
              <a:gdLst/>
              <a:ahLst/>
              <a:cxnLst/>
              <a:rect l="l" t="t" r="r" b="b"/>
              <a:pathLst>
                <a:path w="490130" h="330218">
                  <a:moveTo>
                    <a:pt x="0" y="0"/>
                  </a:moveTo>
                  <a:lnTo>
                    <a:pt x="490130" y="0"/>
                  </a:lnTo>
                  <a:lnTo>
                    <a:pt x="490130" y="330218"/>
                  </a:lnTo>
                  <a:lnTo>
                    <a:pt x="0" y="33021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490130" cy="3778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B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27155" y="204949"/>
            <a:ext cx="6208278" cy="910253"/>
            <a:chOff x="0" y="0"/>
            <a:chExt cx="2193016" cy="321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dirty="0"/>
            </a:p>
          </p:txBody>
        </p:sp>
      </p:grpSp>
      <p:sp>
        <p:nvSpPr>
          <p:cNvPr id="8" name="Freeform 8"/>
          <p:cNvSpPr/>
          <p:nvPr/>
        </p:nvSpPr>
        <p:spPr>
          <a:xfrm>
            <a:off x="687892" y="872757"/>
            <a:ext cx="7758807" cy="3905722"/>
          </a:xfrm>
          <a:custGeom>
            <a:avLst/>
            <a:gdLst/>
            <a:ahLst/>
            <a:cxnLst/>
            <a:rect l="l" t="t" r="r" b="b"/>
            <a:pathLst>
              <a:path w="7758807" h="3905722">
                <a:moveTo>
                  <a:pt x="0" y="0"/>
                </a:moveTo>
                <a:lnTo>
                  <a:pt x="7758807" y="0"/>
                </a:lnTo>
                <a:lnTo>
                  <a:pt x="7758807" y="3905723"/>
                </a:lnTo>
                <a:lnTo>
                  <a:pt x="0" y="39057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9" name="Group 9"/>
          <p:cNvGrpSpPr/>
          <p:nvPr/>
        </p:nvGrpSpPr>
        <p:grpSpPr>
          <a:xfrm>
            <a:off x="687892" y="1529062"/>
            <a:ext cx="1893972" cy="514775"/>
            <a:chOff x="0" y="0"/>
            <a:chExt cx="669028" cy="18183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9028" cy="181839"/>
            </a:xfrm>
            <a:custGeom>
              <a:avLst/>
              <a:gdLst/>
              <a:ahLst/>
              <a:cxnLst/>
              <a:rect l="l" t="t" r="r" b="b"/>
              <a:pathLst>
                <a:path w="669028" h="181839">
                  <a:moveTo>
                    <a:pt x="0" y="0"/>
                  </a:moveTo>
                  <a:lnTo>
                    <a:pt x="669028" y="0"/>
                  </a:lnTo>
                  <a:lnTo>
                    <a:pt x="669028" y="181839"/>
                  </a:lnTo>
                  <a:lnTo>
                    <a:pt x="0" y="181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669028" cy="22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8446699" y="1639769"/>
            <a:ext cx="8156078" cy="3681685"/>
          </a:xfrm>
          <a:custGeom>
            <a:avLst/>
            <a:gdLst/>
            <a:ahLst/>
            <a:cxnLst/>
            <a:rect l="l" t="t" r="r" b="b"/>
            <a:pathLst>
              <a:path w="8156078" h="3681685">
                <a:moveTo>
                  <a:pt x="0" y="0"/>
                </a:moveTo>
                <a:lnTo>
                  <a:pt x="8156078" y="0"/>
                </a:lnTo>
                <a:lnTo>
                  <a:pt x="8156078" y="3681685"/>
                </a:lnTo>
                <a:lnTo>
                  <a:pt x="0" y="36816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13" name="Group 13"/>
          <p:cNvGrpSpPr/>
          <p:nvPr/>
        </p:nvGrpSpPr>
        <p:grpSpPr>
          <a:xfrm>
            <a:off x="8446699" y="2310844"/>
            <a:ext cx="1893972" cy="514775"/>
            <a:chOff x="0" y="0"/>
            <a:chExt cx="669028" cy="18183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9028" cy="181839"/>
            </a:xfrm>
            <a:custGeom>
              <a:avLst/>
              <a:gdLst/>
              <a:ahLst/>
              <a:cxnLst/>
              <a:rect l="l" t="t" r="r" b="b"/>
              <a:pathLst>
                <a:path w="669028" h="181839">
                  <a:moveTo>
                    <a:pt x="0" y="0"/>
                  </a:moveTo>
                  <a:lnTo>
                    <a:pt x="669028" y="0"/>
                  </a:lnTo>
                  <a:lnTo>
                    <a:pt x="669028" y="181839"/>
                  </a:lnTo>
                  <a:lnTo>
                    <a:pt x="0" y="181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669028" cy="22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825868" y="1639769"/>
            <a:ext cx="1776908" cy="514775"/>
            <a:chOff x="0" y="0"/>
            <a:chExt cx="627676" cy="1818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27676" cy="181839"/>
            </a:xfrm>
            <a:custGeom>
              <a:avLst/>
              <a:gdLst/>
              <a:ahLst/>
              <a:cxnLst/>
              <a:rect l="l" t="t" r="r" b="b"/>
              <a:pathLst>
                <a:path w="627676" h="181839">
                  <a:moveTo>
                    <a:pt x="0" y="0"/>
                  </a:moveTo>
                  <a:lnTo>
                    <a:pt x="627676" y="0"/>
                  </a:lnTo>
                  <a:lnTo>
                    <a:pt x="627676" y="181839"/>
                  </a:lnTo>
                  <a:lnTo>
                    <a:pt x="0" y="181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627676" cy="22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76637" y="4279219"/>
            <a:ext cx="7119556" cy="3995876"/>
          </a:xfrm>
          <a:custGeom>
            <a:avLst/>
            <a:gdLst/>
            <a:ahLst/>
            <a:cxnLst/>
            <a:rect l="l" t="t" r="r" b="b"/>
            <a:pathLst>
              <a:path w="7119556" h="3995876">
                <a:moveTo>
                  <a:pt x="0" y="0"/>
                </a:moveTo>
                <a:lnTo>
                  <a:pt x="7119555" y="0"/>
                </a:lnTo>
                <a:lnTo>
                  <a:pt x="7119555" y="3995876"/>
                </a:lnTo>
                <a:lnTo>
                  <a:pt x="0" y="39958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20" name="Group 20"/>
          <p:cNvGrpSpPr/>
          <p:nvPr/>
        </p:nvGrpSpPr>
        <p:grpSpPr>
          <a:xfrm>
            <a:off x="276637" y="5321454"/>
            <a:ext cx="1893972" cy="514775"/>
            <a:chOff x="0" y="0"/>
            <a:chExt cx="669028" cy="18183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9028" cy="181839"/>
            </a:xfrm>
            <a:custGeom>
              <a:avLst/>
              <a:gdLst/>
              <a:ahLst/>
              <a:cxnLst/>
              <a:rect l="l" t="t" r="r" b="b"/>
              <a:pathLst>
                <a:path w="669028" h="181839">
                  <a:moveTo>
                    <a:pt x="0" y="0"/>
                  </a:moveTo>
                  <a:lnTo>
                    <a:pt x="669028" y="0"/>
                  </a:lnTo>
                  <a:lnTo>
                    <a:pt x="669028" y="181839"/>
                  </a:lnTo>
                  <a:lnTo>
                    <a:pt x="0" y="181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669028" cy="22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0886114" y="5321454"/>
            <a:ext cx="7218675" cy="3815448"/>
          </a:xfrm>
          <a:custGeom>
            <a:avLst/>
            <a:gdLst/>
            <a:ahLst/>
            <a:cxnLst/>
            <a:rect l="l" t="t" r="r" b="b"/>
            <a:pathLst>
              <a:path w="7218675" h="3815448">
                <a:moveTo>
                  <a:pt x="0" y="0"/>
                </a:moveTo>
                <a:lnTo>
                  <a:pt x="7218674" y="0"/>
                </a:lnTo>
                <a:lnTo>
                  <a:pt x="7218674" y="3815449"/>
                </a:lnTo>
                <a:lnTo>
                  <a:pt x="0" y="38154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4" name="Freeform 24"/>
          <p:cNvSpPr/>
          <p:nvPr/>
        </p:nvSpPr>
        <p:spPr>
          <a:xfrm>
            <a:off x="4965912" y="6653396"/>
            <a:ext cx="6265519" cy="3432340"/>
          </a:xfrm>
          <a:custGeom>
            <a:avLst/>
            <a:gdLst/>
            <a:ahLst/>
            <a:cxnLst/>
            <a:rect l="l" t="t" r="r" b="b"/>
            <a:pathLst>
              <a:path w="6265519" h="3432340">
                <a:moveTo>
                  <a:pt x="0" y="0"/>
                </a:moveTo>
                <a:lnTo>
                  <a:pt x="6265519" y="0"/>
                </a:lnTo>
                <a:lnTo>
                  <a:pt x="6265519" y="3432340"/>
                </a:lnTo>
                <a:lnTo>
                  <a:pt x="0" y="34323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5" name="TextBox 25"/>
          <p:cNvSpPr txBox="1"/>
          <p:nvPr/>
        </p:nvSpPr>
        <p:spPr>
          <a:xfrm>
            <a:off x="10063226" y="335290"/>
            <a:ext cx="6936135" cy="638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3600" dirty="0">
                <a:solidFill>
                  <a:srgbClr val="121212"/>
                </a:solidFill>
                <a:latin typeface="Open Sans Bold"/>
              </a:rPr>
              <a:t>ОТВЕТЫ РЕСПОНДЕНТОВ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1075923" y="6761556"/>
            <a:ext cx="1893972" cy="514775"/>
            <a:chOff x="0" y="0"/>
            <a:chExt cx="669028" cy="18183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69028" cy="181839"/>
            </a:xfrm>
            <a:custGeom>
              <a:avLst/>
              <a:gdLst/>
              <a:ahLst/>
              <a:cxnLst/>
              <a:rect l="l" t="t" r="r" b="b"/>
              <a:pathLst>
                <a:path w="669028" h="181839">
                  <a:moveTo>
                    <a:pt x="0" y="0"/>
                  </a:moveTo>
                  <a:lnTo>
                    <a:pt x="669028" y="0"/>
                  </a:lnTo>
                  <a:lnTo>
                    <a:pt x="669028" y="181839"/>
                  </a:lnTo>
                  <a:lnTo>
                    <a:pt x="0" y="181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669028" cy="22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965912" y="7448041"/>
            <a:ext cx="1893972" cy="514775"/>
            <a:chOff x="0" y="0"/>
            <a:chExt cx="669028" cy="18183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9028" cy="181839"/>
            </a:xfrm>
            <a:custGeom>
              <a:avLst/>
              <a:gdLst/>
              <a:ahLst/>
              <a:cxnLst/>
              <a:rect l="l" t="t" r="r" b="b"/>
              <a:pathLst>
                <a:path w="669028" h="181839">
                  <a:moveTo>
                    <a:pt x="0" y="0"/>
                  </a:moveTo>
                  <a:lnTo>
                    <a:pt x="669028" y="0"/>
                  </a:lnTo>
                  <a:lnTo>
                    <a:pt x="669028" y="181839"/>
                  </a:lnTo>
                  <a:lnTo>
                    <a:pt x="0" y="181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669028" cy="22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2" name="Group 20">
            <a:extLst>
              <a:ext uri="{FF2B5EF4-FFF2-40B4-BE49-F238E27FC236}">
                <a16:creationId xmlns:a16="http://schemas.microsoft.com/office/drawing/2014/main" id="{E273EACA-3B83-E356-C4EB-BFFA14E0080B}"/>
              </a:ext>
            </a:extLst>
          </p:cNvPr>
          <p:cNvGrpSpPr/>
          <p:nvPr/>
        </p:nvGrpSpPr>
        <p:grpSpPr>
          <a:xfrm>
            <a:off x="10886114" y="6246781"/>
            <a:ext cx="1893972" cy="514775"/>
            <a:chOff x="0" y="0"/>
            <a:chExt cx="669028" cy="181839"/>
          </a:xfrm>
        </p:grpSpPr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C3BA6DCE-B0F7-BA5E-CD18-733F71C37563}"/>
                </a:ext>
              </a:extLst>
            </p:cNvPr>
            <p:cNvSpPr/>
            <p:nvPr/>
          </p:nvSpPr>
          <p:spPr>
            <a:xfrm>
              <a:off x="0" y="0"/>
              <a:ext cx="669028" cy="181839"/>
            </a:xfrm>
            <a:custGeom>
              <a:avLst/>
              <a:gdLst/>
              <a:ahLst/>
              <a:cxnLst/>
              <a:rect l="l" t="t" r="r" b="b"/>
              <a:pathLst>
                <a:path w="669028" h="181839">
                  <a:moveTo>
                    <a:pt x="0" y="0"/>
                  </a:moveTo>
                  <a:lnTo>
                    <a:pt x="669028" y="0"/>
                  </a:lnTo>
                  <a:lnTo>
                    <a:pt x="669028" y="181839"/>
                  </a:lnTo>
                  <a:lnTo>
                    <a:pt x="0" y="181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TextBox 22">
              <a:extLst>
                <a:ext uri="{FF2B5EF4-FFF2-40B4-BE49-F238E27FC236}">
                  <a16:creationId xmlns:a16="http://schemas.microsoft.com/office/drawing/2014/main" id="{F0280A50-B62A-A79E-B222-BDEDB6B65E15}"/>
                </a:ext>
              </a:extLst>
            </p:cNvPr>
            <p:cNvSpPr txBox="1"/>
            <p:nvPr/>
          </p:nvSpPr>
          <p:spPr>
            <a:xfrm>
              <a:off x="0" y="-47625"/>
              <a:ext cx="669028" cy="22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324600" y="1077953"/>
            <a:ext cx="11207954" cy="8793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3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</a:rPr>
              <a:t>Динамика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рынка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dirty="0">
                <a:solidFill>
                  <a:srgbClr val="000000"/>
                </a:solidFill>
              </a:rPr>
              <a:t>(</a:t>
            </a:r>
            <a:r>
              <a:rPr lang="en-US" sz="3200" dirty="0" err="1">
                <a:solidFill>
                  <a:srgbClr val="000000"/>
                </a:solidFill>
              </a:rPr>
              <a:t>исследования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Яндекса</a:t>
            </a:r>
            <a:r>
              <a:rPr lang="en-US" sz="3200" dirty="0">
                <a:solidFill>
                  <a:srgbClr val="000000"/>
                </a:solidFill>
              </a:rPr>
              <a:t>): </a:t>
            </a:r>
            <a:r>
              <a:rPr lang="en-US" sz="3200" dirty="0" err="1">
                <a:solidFill>
                  <a:srgbClr val="000000"/>
                </a:solidFill>
              </a:rPr>
              <a:t>рынок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данного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продукта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находится</a:t>
            </a:r>
            <a:r>
              <a:rPr lang="en-US" sz="3200" dirty="0">
                <a:solidFill>
                  <a:srgbClr val="000000"/>
                </a:solidFill>
              </a:rPr>
              <a:t> в </a:t>
            </a:r>
            <a:r>
              <a:rPr lang="en-US" sz="3200" dirty="0" err="1">
                <a:solidFill>
                  <a:srgbClr val="000000"/>
                </a:solidFill>
              </a:rPr>
              <a:t>стадии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роста</a:t>
            </a:r>
            <a:r>
              <a:rPr lang="en-US" sz="3200" dirty="0">
                <a:solidFill>
                  <a:srgbClr val="000000"/>
                </a:solidFill>
              </a:rPr>
              <a:t>. </a:t>
            </a:r>
            <a:r>
              <a:rPr lang="en-US" sz="3200" dirty="0" err="1">
                <a:solidFill>
                  <a:srgbClr val="000000"/>
                </a:solidFill>
              </a:rPr>
              <a:t>Это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обусловлено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увеличением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числа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мобильных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устройств</a:t>
            </a:r>
            <a:r>
              <a:rPr lang="en-US" sz="3200" dirty="0">
                <a:solidFill>
                  <a:srgbClr val="000000"/>
                </a:solidFill>
              </a:rPr>
              <a:t> и </a:t>
            </a:r>
            <a:r>
              <a:rPr lang="en-US" sz="3200" dirty="0" err="1">
                <a:solidFill>
                  <a:srgbClr val="000000"/>
                </a:solidFill>
              </a:rPr>
              <a:t>их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неотъемлемой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роли</a:t>
            </a:r>
            <a:r>
              <a:rPr lang="en-US" sz="3200" dirty="0">
                <a:solidFill>
                  <a:srgbClr val="000000"/>
                </a:solidFill>
              </a:rPr>
              <a:t> в </a:t>
            </a:r>
            <a:r>
              <a:rPr lang="en-US" sz="3200" dirty="0" err="1">
                <a:solidFill>
                  <a:srgbClr val="000000"/>
                </a:solidFill>
              </a:rPr>
              <a:t>повседневной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жизни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студентов</a:t>
            </a:r>
            <a:endParaRPr lang="en-US" sz="3200" dirty="0">
              <a:solidFill>
                <a:srgbClr val="000000"/>
              </a:solidFill>
            </a:endParaRPr>
          </a:p>
          <a:p>
            <a:pPr>
              <a:lnSpc>
                <a:spcPts val="4343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</a:endParaRPr>
          </a:p>
          <a:p>
            <a:pPr>
              <a:lnSpc>
                <a:spcPts val="4343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</a:rPr>
              <a:t>Основной</a:t>
            </a:r>
            <a:r>
              <a:rPr lang="en-US" sz="3200" b="1" dirty="0">
                <a:solidFill>
                  <a:srgbClr val="000000"/>
                </a:solidFill>
              </a:rPr>
              <a:t> «</a:t>
            </a:r>
            <a:r>
              <a:rPr lang="en-US" sz="3200" b="1" dirty="0" err="1">
                <a:solidFill>
                  <a:srgbClr val="000000"/>
                </a:solidFill>
              </a:rPr>
              <a:t>игрок</a:t>
            </a:r>
            <a:r>
              <a:rPr lang="en-US" sz="3200" b="1" dirty="0">
                <a:solidFill>
                  <a:srgbClr val="000000"/>
                </a:solidFill>
              </a:rPr>
              <a:t>» </a:t>
            </a:r>
            <a:r>
              <a:rPr lang="en-US" sz="3200" b="1" dirty="0" err="1">
                <a:solidFill>
                  <a:srgbClr val="000000"/>
                </a:solidFill>
              </a:rPr>
              <a:t>на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рынке</a:t>
            </a:r>
            <a:r>
              <a:rPr lang="en-US" sz="3200" dirty="0">
                <a:solidFill>
                  <a:srgbClr val="000000"/>
                </a:solidFill>
              </a:rPr>
              <a:t>: «</a:t>
            </a:r>
            <a:r>
              <a:rPr lang="en-US" sz="3200" dirty="0" err="1">
                <a:solidFill>
                  <a:srgbClr val="000000"/>
                </a:solidFill>
              </a:rPr>
              <a:t>Бери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заряд</a:t>
            </a:r>
            <a:r>
              <a:rPr lang="en-US" sz="3200" dirty="0">
                <a:solidFill>
                  <a:srgbClr val="000000"/>
                </a:solidFill>
              </a:rPr>
              <a:t>»</a:t>
            </a:r>
            <a:r>
              <a:rPr lang="ru-RU" sz="3200" dirty="0">
                <a:solidFill>
                  <a:srgbClr val="000000"/>
                </a:solidFill>
              </a:rPr>
              <a:t> (большое количество точек по городу)</a:t>
            </a:r>
            <a:r>
              <a:rPr lang="en-US" sz="3200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ts val="4343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000000"/>
                </a:solidFill>
              </a:rPr>
              <a:t>"UTMN Power" </a:t>
            </a:r>
            <a:r>
              <a:rPr lang="en-US" sz="3200" dirty="0" err="1">
                <a:solidFill>
                  <a:srgbClr val="000000"/>
                </a:solidFill>
              </a:rPr>
              <a:t>может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также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стать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значимым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игроком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на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рынке</a:t>
            </a:r>
            <a:r>
              <a:rPr lang="en-US" sz="3200" dirty="0">
                <a:solidFill>
                  <a:srgbClr val="000000"/>
                </a:solidFill>
              </a:rPr>
              <a:t>, </a:t>
            </a:r>
            <a:r>
              <a:rPr lang="en-US" sz="3200" dirty="0" err="1">
                <a:solidFill>
                  <a:srgbClr val="000000"/>
                </a:solidFill>
              </a:rPr>
              <a:t>особенно</a:t>
            </a:r>
            <a:r>
              <a:rPr lang="en-US" sz="3200" dirty="0">
                <a:solidFill>
                  <a:srgbClr val="000000"/>
                </a:solidFill>
              </a:rPr>
              <a:t> в </a:t>
            </a:r>
            <a:r>
              <a:rPr lang="en-US" sz="3200" dirty="0" err="1">
                <a:solidFill>
                  <a:srgbClr val="000000"/>
                </a:solidFill>
              </a:rPr>
              <a:t>университетских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сообществах</a:t>
            </a:r>
            <a:r>
              <a:rPr lang="en-US" sz="3200" dirty="0">
                <a:solidFill>
                  <a:srgbClr val="000000"/>
                </a:solidFill>
              </a:rPr>
              <a:t>, </a:t>
            </a:r>
            <a:r>
              <a:rPr lang="en-US" sz="3200" dirty="0" err="1">
                <a:solidFill>
                  <a:srgbClr val="000000"/>
                </a:solidFill>
              </a:rPr>
              <a:t>предоставляя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уникальные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преимущества</a:t>
            </a:r>
            <a:r>
              <a:rPr lang="en-US" sz="3200" dirty="0">
                <a:solidFill>
                  <a:srgbClr val="000000"/>
                </a:solidFill>
              </a:rPr>
              <a:t> и </a:t>
            </a:r>
            <a:r>
              <a:rPr lang="en-US" sz="3200" dirty="0" err="1">
                <a:solidFill>
                  <a:srgbClr val="000000"/>
                </a:solidFill>
              </a:rPr>
              <a:t>удобства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для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студентов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университета</a:t>
            </a:r>
            <a:r>
              <a:rPr lang="en-US" sz="3200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ts val="4343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</a:endParaRPr>
          </a:p>
          <a:p>
            <a:pPr>
              <a:lnSpc>
                <a:spcPts val="4343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</a:rPr>
              <a:t>Планируемая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доля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рынка</a:t>
            </a:r>
            <a:r>
              <a:rPr lang="en-US" sz="3200" b="1" dirty="0">
                <a:solidFill>
                  <a:srgbClr val="000000"/>
                </a:solidFill>
              </a:rPr>
              <a:t>: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Предполагается</a:t>
            </a:r>
            <a:r>
              <a:rPr lang="en-US" sz="3200" dirty="0">
                <a:solidFill>
                  <a:srgbClr val="000000"/>
                </a:solidFill>
              </a:rPr>
              <a:t>, </a:t>
            </a:r>
            <a:r>
              <a:rPr lang="en-US" sz="3200" dirty="0" err="1">
                <a:solidFill>
                  <a:srgbClr val="000000"/>
                </a:solidFill>
              </a:rPr>
              <a:t>что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при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существующих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конкурентах</a:t>
            </a:r>
            <a:r>
              <a:rPr lang="en-US" sz="3200" dirty="0">
                <a:solidFill>
                  <a:srgbClr val="000000"/>
                </a:solidFill>
              </a:rPr>
              <a:t> и </a:t>
            </a:r>
            <a:r>
              <a:rPr lang="en-US" sz="3200" dirty="0" err="1">
                <a:solidFill>
                  <a:srgbClr val="000000"/>
                </a:solidFill>
              </a:rPr>
              <a:t>эффективном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маркетинге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проект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может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занять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до</a:t>
            </a:r>
            <a:r>
              <a:rPr lang="en-US" sz="3200" dirty="0">
                <a:solidFill>
                  <a:srgbClr val="000000"/>
                </a:solidFill>
              </a:rPr>
              <a:t> 30% </a:t>
            </a:r>
            <a:r>
              <a:rPr lang="en-US" sz="3200" dirty="0" err="1">
                <a:solidFill>
                  <a:srgbClr val="000000"/>
                </a:solidFill>
              </a:rPr>
              <a:t>рынка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аудитории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университетов</a:t>
            </a:r>
            <a:r>
              <a:rPr lang="en-US" sz="3200" dirty="0">
                <a:solidFill>
                  <a:srgbClr val="000000"/>
                </a:solidFill>
              </a:rPr>
              <a:t> в </a:t>
            </a:r>
            <a:r>
              <a:rPr lang="en-US" sz="3200" dirty="0" err="1">
                <a:solidFill>
                  <a:srgbClr val="000000"/>
                </a:solidFill>
              </a:rPr>
              <a:t>течение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нескольких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лет</a:t>
            </a:r>
            <a:endParaRPr lang="en-US" sz="3200" dirty="0">
              <a:solidFill>
                <a:srgbClr val="000000"/>
              </a:solidFill>
            </a:endParaRP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562956" y="371945"/>
            <a:ext cx="7862327" cy="9355775"/>
            <a:chOff x="0" y="0"/>
            <a:chExt cx="3790950" cy="4511040"/>
          </a:xfrm>
        </p:grpSpPr>
        <p:sp>
          <p:nvSpPr>
            <p:cNvPr id="4" name="Freeform 4"/>
            <p:cNvSpPr/>
            <p:nvPr/>
          </p:nvSpPr>
          <p:spPr>
            <a:xfrm>
              <a:off x="158750" y="158750"/>
              <a:ext cx="3473450" cy="4193540"/>
            </a:xfrm>
            <a:custGeom>
              <a:avLst/>
              <a:gdLst/>
              <a:ahLst/>
              <a:cxnLst/>
              <a:rect l="l" t="t" r="r" b="b"/>
              <a:pathLst>
                <a:path w="3473450" h="4193540">
                  <a:moveTo>
                    <a:pt x="0" y="0"/>
                  </a:moveTo>
                  <a:lnTo>
                    <a:pt x="3473450" y="0"/>
                  </a:lnTo>
                  <a:lnTo>
                    <a:pt x="3473450" y="4193540"/>
                  </a:lnTo>
                  <a:lnTo>
                    <a:pt x="0" y="4193540"/>
                  </a:lnTo>
                  <a:close/>
                </a:path>
              </a:pathLst>
            </a:custGeom>
            <a:blipFill>
              <a:blip r:embed="rId2"/>
              <a:stretch>
                <a:fillRect t="-780" r="-41262" b="-16225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1771" y="629668"/>
            <a:ext cx="5130139" cy="752177"/>
            <a:chOff x="0" y="0"/>
            <a:chExt cx="2193016" cy="321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77229" y="371945"/>
            <a:ext cx="5592899" cy="752177"/>
            <a:chOff x="0" y="0"/>
            <a:chExt cx="2186140" cy="3215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98866" y="437425"/>
            <a:ext cx="3830333" cy="613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3603" dirty="0">
                <a:solidFill>
                  <a:srgbClr val="121212"/>
                </a:solidFill>
                <a:latin typeface="Open Sans Bold"/>
              </a:rPr>
              <a:t>ОБЪЕМ РЫНКА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B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220" y="928793"/>
            <a:ext cx="17099651" cy="8927573"/>
            <a:chOff x="0" y="0"/>
            <a:chExt cx="7309705" cy="3816331"/>
          </a:xfrm>
          <a:solidFill>
            <a:schemeClr val="bg1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7309705" cy="3816331"/>
            </a:xfrm>
            <a:custGeom>
              <a:avLst/>
              <a:gdLst/>
              <a:ahLst/>
              <a:cxnLst/>
              <a:rect l="l" t="t" r="r" b="b"/>
              <a:pathLst>
                <a:path w="7309705" h="3816331">
                  <a:moveTo>
                    <a:pt x="0" y="0"/>
                  </a:moveTo>
                  <a:lnTo>
                    <a:pt x="7309705" y="0"/>
                  </a:lnTo>
                  <a:lnTo>
                    <a:pt x="7309705" y="3816331"/>
                  </a:lnTo>
                  <a:lnTo>
                    <a:pt x="0" y="381633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7309705" cy="386395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1771" y="629668"/>
            <a:ext cx="8152229" cy="921003"/>
            <a:chOff x="0" y="0"/>
            <a:chExt cx="3484889" cy="3937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84889" cy="393707"/>
            </a:xfrm>
            <a:custGeom>
              <a:avLst/>
              <a:gdLst/>
              <a:ahLst/>
              <a:cxnLst/>
              <a:rect l="l" t="t" r="r" b="b"/>
              <a:pathLst>
                <a:path w="3484889" h="393707">
                  <a:moveTo>
                    <a:pt x="0" y="0"/>
                  </a:moveTo>
                  <a:lnTo>
                    <a:pt x="3484889" y="0"/>
                  </a:lnTo>
                  <a:lnTo>
                    <a:pt x="3484889" y="393707"/>
                  </a:lnTo>
                  <a:lnTo>
                    <a:pt x="0" y="393707"/>
                  </a:lnTo>
                  <a:close/>
                </a:path>
              </a:pathLst>
            </a:custGeom>
            <a:solidFill>
              <a:srgbClr val="3CBAE8"/>
            </a:solidFill>
            <a:ln w="28575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484889" cy="441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77229" y="371945"/>
            <a:ext cx="8033950" cy="752177"/>
            <a:chOff x="0" y="0"/>
            <a:chExt cx="3434328" cy="3215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34328" cy="321538"/>
            </a:xfrm>
            <a:custGeom>
              <a:avLst/>
              <a:gdLst/>
              <a:ahLst/>
              <a:cxnLst/>
              <a:rect l="l" t="t" r="r" b="b"/>
              <a:pathLst>
                <a:path w="3434328" h="321538">
                  <a:moveTo>
                    <a:pt x="0" y="0"/>
                  </a:moveTo>
                  <a:lnTo>
                    <a:pt x="3434328" y="0"/>
                  </a:lnTo>
                  <a:lnTo>
                    <a:pt x="343432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343432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67750" y="415386"/>
            <a:ext cx="7852908" cy="61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3603">
                <a:solidFill>
                  <a:srgbClr val="121212"/>
                </a:solidFill>
                <a:latin typeface="Open Sans Bold"/>
              </a:rPr>
              <a:t>МОДЕЛЬ МОНЕТИЗАЦИИ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72339" y="2226198"/>
            <a:ext cx="16207457" cy="7123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121212"/>
                </a:solidFill>
              </a:rPr>
              <a:t>Модель</a:t>
            </a:r>
            <a:r>
              <a:rPr lang="en-US" sz="3600" b="1" dirty="0">
                <a:solidFill>
                  <a:srgbClr val="121212"/>
                </a:solidFill>
              </a:rPr>
              <a:t> </a:t>
            </a:r>
            <a:r>
              <a:rPr lang="en-US" sz="3600" b="1" dirty="0" err="1">
                <a:solidFill>
                  <a:srgbClr val="121212"/>
                </a:solidFill>
              </a:rPr>
              <a:t>монетизации</a:t>
            </a:r>
            <a:r>
              <a:rPr lang="en-US" sz="3600" dirty="0">
                <a:solidFill>
                  <a:srgbClr val="121212"/>
                </a:solidFill>
              </a:rPr>
              <a:t>: </a:t>
            </a:r>
            <a:r>
              <a:rPr lang="en-US" sz="3600" dirty="0" err="1">
                <a:solidFill>
                  <a:srgbClr val="121212"/>
                </a:solidFill>
              </a:rPr>
              <a:t>Аренда-получени</a:t>
            </a:r>
            <a:r>
              <a:rPr lang="ru-RU" sz="3600" dirty="0">
                <a:solidFill>
                  <a:srgbClr val="121212"/>
                </a:solidFill>
              </a:rPr>
              <a:t>е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дохода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за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передачу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повербанка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во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временное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пользование</a:t>
            </a:r>
            <a:endParaRPr lang="en-US" sz="3600" dirty="0">
              <a:solidFill>
                <a:srgbClr val="121212"/>
              </a:solidFill>
            </a:endParaRPr>
          </a:p>
          <a:p>
            <a:pPr>
              <a:lnSpc>
                <a:spcPts val="5599"/>
              </a:lnSpc>
              <a:spcBef>
                <a:spcPct val="0"/>
              </a:spcBef>
            </a:pPr>
            <a:endParaRPr lang="en-US" sz="3600" dirty="0">
              <a:solidFill>
                <a:srgbClr val="121212"/>
              </a:solidFill>
            </a:endParaRP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121212"/>
                </a:solidFill>
              </a:rPr>
              <a:t>Стоимость</a:t>
            </a:r>
            <a:r>
              <a:rPr lang="en-US" sz="3600" b="1" dirty="0">
                <a:solidFill>
                  <a:srgbClr val="121212"/>
                </a:solidFill>
              </a:rPr>
              <a:t> и </a:t>
            </a:r>
            <a:r>
              <a:rPr lang="en-US" sz="3600" b="1" dirty="0" err="1">
                <a:solidFill>
                  <a:srgbClr val="121212"/>
                </a:solidFill>
              </a:rPr>
              <a:t>регулярность</a:t>
            </a:r>
            <a:r>
              <a:rPr lang="en-US" sz="3600" dirty="0">
                <a:solidFill>
                  <a:srgbClr val="121212"/>
                </a:solidFill>
              </a:rPr>
              <a:t>: </a:t>
            </a:r>
            <a:r>
              <a:rPr lang="en-US" sz="3600" dirty="0" err="1">
                <a:solidFill>
                  <a:srgbClr val="121212"/>
                </a:solidFill>
              </a:rPr>
              <a:t>Поминутная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оплата</a:t>
            </a:r>
            <a:r>
              <a:rPr lang="en-US" sz="3600" dirty="0">
                <a:solidFill>
                  <a:srgbClr val="121212"/>
                </a:solidFill>
              </a:rPr>
              <a:t> (</a:t>
            </a:r>
            <a:r>
              <a:rPr lang="ru-RU" sz="3600" dirty="0">
                <a:solidFill>
                  <a:srgbClr val="121212"/>
                </a:solidFill>
              </a:rPr>
              <a:t>1</a:t>
            </a:r>
            <a:r>
              <a:rPr lang="en-US" sz="3600" dirty="0">
                <a:solidFill>
                  <a:srgbClr val="121212"/>
                </a:solidFill>
              </a:rPr>
              <a:t>р/</a:t>
            </a:r>
            <a:r>
              <a:rPr lang="en-US" sz="3600" dirty="0" err="1">
                <a:solidFill>
                  <a:srgbClr val="121212"/>
                </a:solidFill>
              </a:rPr>
              <a:t>мин</a:t>
            </a:r>
            <a:r>
              <a:rPr lang="en-US" sz="3600" dirty="0">
                <a:solidFill>
                  <a:srgbClr val="121212"/>
                </a:solidFill>
              </a:rPr>
              <a:t>) </a:t>
            </a:r>
            <a:r>
              <a:rPr lang="en-US" sz="3600" dirty="0" err="1">
                <a:solidFill>
                  <a:srgbClr val="121212"/>
                </a:solidFill>
              </a:rPr>
              <a:t>Пользователи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будут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оплачивать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услугу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непосредственно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при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заказе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повербанка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через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мобильное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приложение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или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веб-сайт</a:t>
            </a:r>
            <a:endParaRPr lang="en-US" sz="3600" dirty="0">
              <a:solidFill>
                <a:srgbClr val="121212"/>
              </a:solidFill>
            </a:endParaRPr>
          </a:p>
          <a:p>
            <a:pPr>
              <a:lnSpc>
                <a:spcPts val="5599"/>
              </a:lnSpc>
              <a:spcBef>
                <a:spcPct val="0"/>
              </a:spcBef>
            </a:pPr>
            <a:endParaRPr lang="en-US" sz="3600" dirty="0">
              <a:solidFill>
                <a:srgbClr val="121212"/>
              </a:solidFill>
            </a:endParaRP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121212"/>
                </a:solidFill>
              </a:rPr>
              <a:t>Основные</a:t>
            </a:r>
            <a:r>
              <a:rPr lang="en-US" sz="3600" b="1" dirty="0">
                <a:solidFill>
                  <a:srgbClr val="121212"/>
                </a:solidFill>
              </a:rPr>
              <a:t> </a:t>
            </a:r>
            <a:r>
              <a:rPr lang="en-US" sz="3600" b="1" dirty="0" err="1">
                <a:solidFill>
                  <a:srgbClr val="121212"/>
                </a:solidFill>
              </a:rPr>
              <a:t>каналы</a:t>
            </a:r>
            <a:r>
              <a:rPr lang="en-US" sz="3600" b="1" dirty="0">
                <a:solidFill>
                  <a:srgbClr val="121212"/>
                </a:solidFill>
              </a:rPr>
              <a:t> </a:t>
            </a:r>
            <a:r>
              <a:rPr lang="en-US" sz="3600" b="1" dirty="0" err="1">
                <a:solidFill>
                  <a:srgbClr val="121212"/>
                </a:solidFill>
              </a:rPr>
              <a:t>сбыта</a:t>
            </a:r>
            <a:r>
              <a:rPr lang="en-US" sz="3600" dirty="0">
                <a:solidFill>
                  <a:srgbClr val="121212"/>
                </a:solidFill>
              </a:rPr>
              <a:t>:</a:t>
            </a:r>
            <a:r>
              <a:rPr lang="ru-RU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Мобильное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приложение</a:t>
            </a:r>
            <a:r>
              <a:rPr lang="en-US" sz="3600" dirty="0">
                <a:solidFill>
                  <a:srgbClr val="121212"/>
                </a:solidFill>
              </a:rPr>
              <a:t> "UTMN Power" </a:t>
            </a:r>
            <a:r>
              <a:rPr lang="en-US" sz="3600" dirty="0" err="1">
                <a:solidFill>
                  <a:srgbClr val="121212"/>
                </a:solidFill>
              </a:rPr>
              <a:t>для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заказа</a:t>
            </a:r>
            <a:r>
              <a:rPr lang="en-US" sz="3600" dirty="0">
                <a:solidFill>
                  <a:srgbClr val="121212"/>
                </a:solidFill>
              </a:rPr>
              <a:t> и </a:t>
            </a:r>
            <a:r>
              <a:rPr lang="en-US" sz="3600" dirty="0" err="1">
                <a:solidFill>
                  <a:srgbClr val="121212"/>
                </a:solidFill>
              </a:rPr>
              <a:t>оплаты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услуги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аренды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повербанка</a:t>
            </a:r>
            <a:r>
              <a:rPr lang="en-US" sz="3600" dirty="0">
                <a:solidFill>
                  <a:srgbClr val="121212"/>
                </a:solidFill>
              </a:rPr>
              <a:t>.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121212"/>
                </a:solidFill>
              </a:rPr>
              <a:t>Точки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выдачи</a:t>
            </a:r>
            <a:r>
              <a:rPr lang="en-US" sz="3600" dirty="0">
                <a:solidFill>
                  <a:srgbClr val="121212"/>
                </a:solidFill>
              </a:rPr>
              <a:t> в </a:t>
            </a:r>
            <a:r>
              <a:rPr lang="en-US" sz="3600" dirty="0" err="1">
                <a:solidFill>
                  <a:srgbClr val="121212"/>
                </a:solidFill>
              </a:rPr>
              <a:t>университетском</a:t>
            </a:r>
            <a:r>
              <a:rPr lang="en-US" sz="3600" dirty="0">
                <a:solidFill>
                  <a:srgbClr val="121212"/>
                </a:solidFill>
              </a:rPr>
              <a:t> </a:t>
            </a:r>
            <a:r>
              <a:rPr lang="en-US" sz="3600" dirty="0" err="1">
                <a:solidFill>
                  <a:srgbClr val="121212"/>
                </a:solidFill>
              </a:rPr>
              <a:t>кампусе</a:t>
            </a:r>
            <a:r>
              <a:rPr lang="en-US" sz="3600" dirty="0">
                <a:solidFill>
                  <a:srgbClr val="121212"/>
                </a:solidFill>
              </a:rPr>
              <a:t> (</a:t>
            </a:r>
            <a:r>
              <a:rPr lang="en-US" sz="3600" dirty="0" err="1">
                <a:solidFill>
                  <a:srgbClr val="121212"/>
                </a:solidFill>
              </a:rPr>
              <a:t>ТюмГУ</a:t>
            </a:r>
            <a:r>
              <a:rPr lang="en-US" sz="3600" dirty="0">
                <a:solidFill>
                  <a:srgbClr val="121212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1771" y="629668"/>
            <a:ext cx="8152229" cy="921003"/>
            <a:chOff x="0" y="0"/>
            <a:chExt cx="3484889" cy="3937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4889" cy="393707"/>
            </a:xfrm>
            <a:custGeom>
              <a:avLst/>
              <a:gdLst/>
              <a:ahLst/>
              <a:cxnLst/>
              <a:rect l="l" t="t" r="r" b="b"/>
              <a:pathLst>
                <a:path w="3484889" h="393707">
                  <a:moveTo>
                    <a:pt x="0" y="0"/>
                  </a:moveTo>
                  <a:lnTo>
                    <a:pt x="3484889" y="0"/>
                  </a:lnTo>
                  <a:lnTo>
                    <a:pt x="3484889" y="393707"/>
                  </a:lnTo>
                  <a:lnTo>
                    <a:pt x="0" y="393707"/>
                  </a:lnTo>
                  <a:close/>
                </a:path>
              </a:pathLst>
            </a:custGeom>
            <a:solidFill>
              <a:srgbClr val="3CBAE8"/>
            </a:solidFill>
            <a:ln w="28575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484889" cy="441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7229" y="371945"/>
            <a:ext cx="8033950" cy="752177"/>
            <a:chOff x="0" y="0"/>
            <a:chExt cx="3434328" cy="321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34328" cy="321538"/>
            </a:xfrm>
            <a:custGeom>
              <a:avLst/>
              <a:gdLst/>
              <a:ahLst/>
              <a:cxnLst/>
              <a:rect l="l" t="t" r="r" b="b"/>
              <a:pathLst>
                <a:path w="3434328" h="321538">
                  <a:moveTo>
                    <a:pt x="0" y="0"/>
                  </a:moveTo>
                  <a:lnTo>
                    <a:pt x="3434328" y="0"/>
                  </a:lnTo>
                  <a:lnTo>
                    <a:pt x="343432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43432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67750" y="415386"/>
            <a:ext cx="7852908" cy="61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3603" dirty="0">
                <a:solidFill>
                  <a:srgbClr val="121212"/>
                </a:solidFill>
                <a:latin typeface="Open Sans Bold"/>
              </a:rPr>
              <a:t>МОДЕЛЬ МОНЕТИЗАЦИИ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66219" y="1702365"/>
            <a:ext cx="15833154" cy="598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 err="1">
                <a:solidFill>
                  <a:srgbClr val="121212"/>
                </a:solidFill>
                <a:latin typeface="Arimo Bold"/>
              </a:rPr>
              <a:t>Ценностное</a:t>
            </a:r>
            <a:r>
              <a:rPr lang="en-US" sz="2800" dirty="0">
                <a:solidFill>
                  <a:srgbClr val="121212"/>
                </a:solidFill>
                <a:latin typeface="Arimo Bold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 Bold"/>
              </a:rPr>
              <a:t>предложение</a:t>
            </a:r>
            <a:r>
              <a:rPr lang="en-US" sz="2800" dirty="0">
                <a:solidFill>
                  <a:srgbClr val="121212"/>
                </a:solidFill>
                <a:latin typeface="Arimo Bold"/>
              </a:rPr>
              <a:t>:</a:t>
            </a:r>
          </a:p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121212"/>
                </a:solidFill>
                <a:latin typeface="Arimo"/>
              </a:rPr>
              <a:t>•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Удобство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доступность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зарядки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в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любое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время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и в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любом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месте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в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университете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.</a:t>
            </a:r>
          </a:p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121212"/>
                </a:solidFill>
                <a:latin typeface="Arimo"/>
              </a:rPr>
              <a:t>•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Экономия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времени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студентов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за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счет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избежания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поиска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розетки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для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зарядки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.</a:t>
            </a:r>
          </a:p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121212"/>
                </a:solidFill>
                <a:latin typeface="Arimo"/>
              </a:rPr>
              <a:t>•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Привлекательные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пакеты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аренды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с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бесплатными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минутами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дополнительными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бонусами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для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студентов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отличников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постоянных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клиентов</a:t>
            </a:r>
            <a:endParaRPr lang="en-US" sz="2800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endParaRPr lang="en-US" sz="2800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3920"/>
              </a:lnSpc>
            </a:pPr>
            <a:r>
              <a:rPr lang="en-US" sz="2800" dirty="0" err="1">
                <a:solidFill>
                  <a:srgbClr val="121212"/>
                </a:solidFill>
                <a:latin typeface="Arimo Bold"/>
              </a:rPr>
              <a:t>Основные</a:t>
            </a:r>
            <a:r>
              <a:rPr lang="en-US" sz="2800" dirty="0">
                <a:solidFill>
                  <a:srgbClr val="121212"/>
                </a:solidFill>
                <a:latin typeface="Arimo Bold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 Bold"/>
              </a:rPr>
              <a:t>каналы</a:t>
            </a:r>
            <a:r>
              <a:rPr lang="en-US" sz="2800" dirty="0">
                <a:solidFill>
                  <a:srgbClr val="121212"/>
                </a:solidFill>
                <a:latin typeface="Arimo Bold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 Bold"/>
              </a:rPr>
              <a:t>взаимодействия</a:t>
            </a:r>
            <a:r>
              <a:rPr lang="en-US" sz="2800" dirty="0">
                <a:solidFill>
                  <a:srgbClr val="121212"/>
                </a:solidFill>
                <a:latin typeface="Arimo Bold"/>
              </a:rPr>
              <a:t> с </a:t>
            </a:r>
            <a:r>
              <a:rPr lang="en-US" sz="2800" dirty="0" err="1">
                <a:solidFill>
                  <a:srgbClr val="121212"/>
                </a:solidFill>
                <a:latin typeface="Arimo Bold"/>
              </a:rPr>
              <a:t>пользователем</a:t>
            </a:r>
            <a:r>
              <a:rPr lang="en-US" sz="2800" dirty="0">
                <a:solidFill>
                  <a:srgbClr val="121212"/>
                </a:solidFill>
                <a:latin typeface="Arimo Bold"/>
              </a:rPr>
              <a:t>:</a:t>
            </a:r>
          </a:p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121212"/>
                </a:solidFill>
                <a:latin typeface="Arimo Bold"/>
              </a:rPr>
              <a:t>•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Рекламные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кампании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внутри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университета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через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плакаты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,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баннеры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листовки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.</a:t>
            </a:r>
          </a:p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121212"/>
                </a:solidFill>
                <a:latin typeface="Arimo"/>
              </a:rPr>
              <a:t>•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Продвижение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через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социальные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сети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,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где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студенты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могут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узнать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о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специальных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предложениях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акциях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.</a:t>
            </a:r>
          </a:p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121212"/>
                </a:solidFill>
                <a:latin typeface="Arimo"/>
              </a:rPr>
              <a:t>•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Размещение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рекламы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в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университетском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журнале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или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информационном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800" dirty="0" err="1">
                <a:solidFill>
                  <a:srgbClr val="121212"/>
                </a:solidFill>
                <a:latin typeface="Arimo"/>
              </a:rPr>
              <a:t>портале</a:t>
            </a:r>
            <a:r>
              <a:rPr lang="en-US" sz="2800" dirty="0">
                <a:solidFill>
                  <a:srgbClr val="121212"/>
                </a:solidFill>
                <a:latin typeface="Arimo"/>
              </a:rPr>
              <a:t>.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endParaRPr lang="en-US" sz="2800" dirty="0">
              <a:solidFill>
                <a:srgbClr val="121212"/>
              </a:solidFill>
              <a:latin typeface="Arimo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032970" y="7898695"/>
            <a:ext cx="17099651" cy="2296075"/>
            <a:chOff x="0" y="0"/>
            <a:chExt cx="7309705" cy="9815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09705" cy="981519"/>
            </a:xfrm>
            <a:custGeom>
              <a:avLst/>
              <a:gdLst/>
              <a:ahLst/>
              <a:cxnLst/>
              <a:rect l="l" t="t" r="r" b="b"/>
              <a:pathLst>
                <a:path w="7309705" h="981519">
                  <a:moveTo>
                    <a:pt x="0" y="0"/>
                  </a:moveTo>
                  <a:lnTo>
                    <a:pt x="7309705" y="0"/>
                  </a:lnTo>
                  <a:lnTo>
                    <a:pt x="7309705" y="981519"/>
                  </a:lnTo>
                  <a:lnTo>
                    <a:pt x="0" y="981519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7309705" cy="1029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80227" y="7704142"/>
            <a:ext cx="16375563" cy="2254920"/>
            <a:chOff x="0" y="0"/>
            <a:chExt cx="7000175" cy="963926"/>
          </a:xfrm>
          <a:solidFill>
            <a:schemeClr val="bg1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7000174" cy="963926"/>
            </a:xfrm>
            <a:custGeom>
              <a:avLst/>
              <a:gdLst/>
              <a:ahLst/>
              <a:cxnLst/>
              <a:rect l="l" t="t" r="r" b="b"/>
              <a:pathLst>
                <a:path w="7000174" h="963926">
                  <a:moveTo>
                    <a:pt x="0" y="0"/>
                  </a:moveTo>
                  <a:lnTo>
                    <a:pt x="7000174" y="0"/>
                  </a:lnTo>
                  <a:lnTo>
                    <a:pt x="7000174" y="963926"/>
                  </a:lnTo>
                  <a:lnTo>
                    <a:pt x="0" y="963926"/>
                  </a:lnTo>
                  <a:close/>
                </a:path>
              </a:pathLst>
            </a:custGeom>
            <a:grpFill/>
            <a:ln w="28575" cap="sq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7000175" cy="1011551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580227" y="7822495"/>
            <a:ext cx="16199397" cy="198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dirty="0" err="1">
                <a:solidFill>
                  <a:srgbClr val="121212"/>
                </a:solidFill>
                <a:latin typeface="Arimo"/>
              </a:rPr>
              <a:t>Университет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: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Плотное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сотрудничество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с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администрацией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университета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для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размещения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точек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выдачи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продвижения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услуги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среди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студентов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сотрудников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.</a:t>
            </a: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dirty="0" err="1">
                <a:solidFill>
                  <a:srgbClr val="121212"/>
                </a:solidFill>
                <a:latin typeface="Arimo"/>
              </a:rPr>
              <a:t>Местные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бизнесы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: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Партнерство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с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местными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кафе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,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ресторанами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или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магазинами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для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размещения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рекламы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"UTMN Power" и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предоставления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скидок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для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пользователей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2799" dirty="0" err="1">
                <a:solidFill>
                  <a:srgbClr val="121212"/>
                </a:solidFill>
                <a:latin typeface="Arimo"/>
              </a:rPr>
              <a:t>сервиса</a:t>
            </a:r>
            <a:r>
              <a:rPr lang="en-US" sz="2799" dirty="0">
                <a:solidFill>
                  <a:srgbClr val="121212"/>
                </a:solidFill>
                <a:latin typeface="Arimo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-310460" y="8796543"/>
            <a:ext cx="2104081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121212"/>
                </a:solidFill>
                <a:latin typeface="Arimo Bold"/>
              </a:rPr>
              <a:t>ПАРТНЕРЫ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686" y="138960"/>
            <a:ext cx="3974178" cy="584523"/>
            <a:chOff x="0" y="0"/>
            <a:chExt cx="2186140" cy="321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988772"/>
              </p:ext>
            </p:extLst>
          </p:nvPr>
        </p:nvGraphicFramePr>
        <p:xfrm>
          <a:off x="1185483" y="1028700"/>
          <a:ext cx="15917034" cy="9115960"/>
        </p:xfrm>
        <a:graphic>
          <a:graphicData uri="http://schemas.openxmlformats.org/drawingml/2006/table">
            <a:tbl>
              <a:tblPr/>
              <a:tblGrid>
                <a:gridCol w="1176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7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0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3131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78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Исследование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рынка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и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анализ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конкурентов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HK Grotesk"/>
                        </a:rPr>
                        <a:t>09.10.23</a:t>
                      </a:r>
                      <a:endParaRPr lang="en-US" sz="1100" dirty="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HK Grotesk"/>
                        </a:rPr>
                        <a:t>10.10.23</a:t>
                      </a:r>
                      <a:endParaRPr lang="en-US" sz="1100" dirty="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78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Разработка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бизнес-плана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10.10.23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13.10.23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78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Проведение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опросов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13.20.23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20.10.23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78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Закупка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повербанков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из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Китая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организация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доставки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05.11.23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05.12.23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578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Создание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мобильного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приложения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и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веб-сайта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для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аренды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повербанков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03.11.23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12.11.23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578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Получение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разрешения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от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администрации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ВУЗа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на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установку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пунктов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выдачи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02.11.23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07.11.23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578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Создание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пунктов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выдачи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повербанков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15.11.23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02.12.23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99532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Проведение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тестовых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запусков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сервиса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для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проверки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работоспособности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и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устранения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возможных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неполадок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15.12.23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15.01.24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03088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Рекламные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кампании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в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университете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и в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онлайн-среде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en-US" sz="2000" dirty="0">
                        <a:latin typeface="+mn-lt"/>
                      </a:endParaRPr>
                    </a:p>
                    <a:p>
                      <a:pPr>
                        <a:lnSpc>
                          <a:spcPts val="2659"/>
                        </a:lnSpc>
                      </a:pPr>
                      <a:endParaRPr lang="en-US" sz="1100" dirty="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02.11.23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Бессрочно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79714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Расширение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сети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точек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выдачи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в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другие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университеты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и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образовательные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n-lt"/>
                        </a:rPr>
                        <a:t>учреждения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HK Grotesk"/>
                        </a:rPr>
                        <a:t>20.01.24</a:t>
                      </a:r>
                      <a:endParaRPr lang="en-US" sz="110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 dirty="0" err="1">
                          <a:solidFill>
                            <a:srgbClr val="000000"/>
                          </a:solidFill>
                          <a:latin typeface="HK Grotesk"/>
                        </a:rPr>
                        <a:t>май</a:t>
                      </a:r>
                      <a:r>
                        <a:rPr lang="en-US" sz="1899" dirty="0">
                          <a:solidFill>
                            <a:srgbClr val="000000"/>
                          </a:solidFill>
                          <a:latin typeface="HK Grotesk"/>
                        </a:rPr>
                        <a:t> 2027</a:t>
                      </a:r>
                      <a:endParaRPr lang="en-US" sz="1100" dirty="0"/>
                    </a:p>
                  </a:txBody>
                  <a:tcPr marL="172322" marR="172322" marT="172322" marB="172322" anchor="ctr">
                    <a:lnL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46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>
            <a:off x="781026" y="337811"/>
            <a:ext cx="5387861" cy="565946"/>
            <a:chOff x="0" y="0"/>
            <a:chExt cx="2303186" cy="2419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03186" cy="241929"/>
            </a:xfrm>
            <a:custGeom>
              <a:avLst/>
              <a:gdLst/>
              <a:ahLst/>
              <a:cxnLst/>
              <a:rect l="l" t="t" r="r" b="b"/>
              <a:pathLst>
                <a:path w="2303186" h="241929">
                  <a:moveTo>
                    <a:pt x="0" y="0"/>
                  </a:moveTo>
                  <a:lnTo>
                    <a:pt x="2303186" y="0"/>
                  </a:lnTo>
                  <a:lnTo>
                    <a:pt x="2303186" y="241929"/>
                  </a:lnTo>
                  <a:lnTo>
                    <a:pt x="0" y="241929"/>
                  </a:lnTo>
                  <a:close/>
                </a:path>
              </a:pathLst>
            </a:custGeom>
            <a:solidFill>
              <a:srgbClr val="3CBAE8"/>
            </a:solidFill>
            <a:ln w="28575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303186" cy="2895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41207" y="383596"/>
            <a:ext cx="3467499" cy="426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ru-RU" sz="2489" dirty="0">
                <a:solidFill>
                  <a:srgbClr val="121212"/>
                </a:solidFill>
                <a:latin typeface="Open Sans Bold"/>
              </a:rPr>
              <a:t>ДИАГРАММА</a:t>
            </a:r>
            <a:r>
              <a:rPr lang="en-US" sz="2489" dirty="0">
                <a:solidFill>
                  <a:srgbClr val="121212"/>
                </a:solidFill>
                <a:latin typeface="Open Sans Bold"/>
              </a:rPr>
              <a:t> ГАНТА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46726" y="1130460"/>
            <a:ext cx="1374270" cy="52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5"/>
              </a:lnSpc>
            </a:pPr>
            <a:r>
              <a:rPr lang="en-US" sz="3075">
                <a:solidFill>
                  <a:srgbClr val="121212"/>
                </a:solidFill>
                <a:latin typeface="Open Sans"/>
              </a:rPr>
              <a:t>Задача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65823" y="1254961"/>
            <a:ext cx="1432982" cy="30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32"/>
              </a:lnSpc>
            </a:pPr>
            <a:r>
              <a:rPr lang="en-US" sz="1809">
                <a:solidFill>
                  <a:srgbClr val="121212"/>
                </a:solidFill>
                <a:latin typeface="Open Sans"/>
              </a:rPr>
              <a:t>Дата начала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00703" y="1095808"/>
            <a:ext cx="1955181" cy="61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828">
                <a:solidFill>
                  <a:srgbClr val="121212"/>
                </a:solidFill>
                <a:latin typeface="Open Sans"/>
              </a:rPr>
              <a:t>Дата </a:t>
            </a:r>
          </a:p>
          <a:p>
            <a:pPr algn="ctr">
              <a:lnSpc>
                <a:spcPts val="2559"/>
              </a:lnSpc>
            </a:pPr>
            <a:r>
              <a:rPr lang="en-US" sz="1828">
                <a:solidFill>
                  <a:srgbClr val="121212"/>
                </a:solidFill>
                <a:latin typeface="Open Sans"/>
              </a:rPr>
              <a:t>заверешения</a:t>
            </a:r>
          </a:p>
        </p:txBody>
      </p:sp>
      <p:sp>
        <p:nvSpPr>
          <p:cNvPr id="13" name="TextBox 13"/>
          <p:cNvSpPr txBox="1"/>
          <p:nvPr/>
        </p:nvSpPr>
        <p:spPr>
          <a:xfrm rot="16200000">
            <a:off x="12883963" y="5170864"/>
            <a:ext cx="9240903" cy="721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2100" i="1" dirty="0" err="1">
                <a:solidFill>
                  <a:srgbClr val="121212"/>
                </a:solidFill>
              </a:rPr>
              <a:t>Отвественый</a:t>
            </a:r>
            <a:r>
              <a:rPr lang="en-US" sz="2100" i="1" dirty="0">
                <a:solidFill>
                  <a:srgbClr val="121212"/>
                </a:solidFill>
              </a:rPr>
              <a:t>: </a:t>
            </a:r>
            <a:r>
              <a:rPr lang="en-US" sz="2100" i="1" dirty="0" err="1">
                <a:solidFill>
                  <a:srgbClr val="121212"/>
                </a:solidFill>
              </a:rPr>
              <a:t>Корфидова</a:t>
            </a:r>
            <a:r>
              <a:rPr lang="en-US" sz="2100" i="1" dirty="0">
                <a:solidFill>
                  <a:srgbClr val="121212"/>
                </a:solidFill>
              </a:rPr>
              <a:t> </a:t>
            </a:r>
            <a:r>
              <a:rPr lang="en-US" sz="2100" i="1" dirty="0" err="1">
                <a:solidFill>
                  <a:srgbClr val="121212"/>
                </a:solidFill>
              </a:rPr>
              <a:t>Лада</a:t>
            </a:r>
            <a:r>
              <a:rPr lang="en-US" sz="2100" i="1" dirty="0">
                <a:solidFill>
                  <a:srgbClr val="121212"/>
                </a:solidFill>
              </a:rPr>
              <a:t>, </a:t>
            </a:r>
            <a:r>
              <a:rPr lang="en-US" sz="2100" i="1" dirty="0" err="1">
                <a:solidFill>
                  <a:srgbClr val="121212"/>
                </a:solidFill>
              </a:rPr>
              <a:t>Пиманов</a:t>
            </a:r>
            <a:r>
              <a:rPr lang="en-US" sz="2100" i="1" dirty="0">
                <a:solidFill>
                  <a:srgbClr val="121212"/>
                </a:solidFill>
              </a:rPr>
              <a:t> </a:t>
            </a:r>
            <a:r>
              <a:rPr lang="en-US" sz="2100" i="1" dirty="0" err="1">
                <a:solidFill>
                  <a:srgbClr val="121212"/>
                </a:solidFill>
              </a:rPr>
              <a:t>Дима</a:t>
            </a:r>
            <a:r>
              <a:rPr lang="en-US" sz="2100" i="1" dirty="0">
                <a:solidFill>
                  <a:srgbClr val="121212"/>
                </a:solidFill>
              </a:rPr>
              <a:t> (</a:t>
            </a:r>
            <a:r>
              <a:rPr lang="en-US" sz="2100" i="1" dirty="0" err="1">
                <a:solidFill>
                  <a:srgbClr val="121212"/>
                </a:solidFill>
              </a:rPr>
              <a:t>программист</a:t>
            </a:r>
            <a:r>
              <a:rPr lang="en-US" sz="2100" i="1" dirty="0">
                <a:solidFill>
                  <a:srgbClr val="121212"/>
                </a:solidFill>
              </a:rPr>
              <a:t>), </a:t>
            </a:r>
            <a:r>
              <a:rPr lang="en-US" sz="2100" i="1" dirty="0" err="1">
                <a:solidFill>
                  <a:srgbClr val="121212"/>
                </a:solidFill>
              </a:rPr>
              <a:t>Жиманов</a:t>
            </a:r>
            <a:r>
              <a:rPr lang="en-US" sz="2100" i="1" dirty="0">
                <a:solidFill>
                  <a:srgbClr val="121212"/>
                </a:solidFill>
              </a:rPr>
              <a:t> </a:t>
            </a:r>
            <a:r>
              <a:rPr lang="en-US" sz="2100" i="1" dirty="0" err="1">
                <a:solidFill>
                  <a:srgbClr val="121212"/>
                </a:solidFill>
              </a:rPr>
              <a:t>Николай</a:t>
            </a:r>
            <a:r>
              <a:rPr lang="en-US" sz="2100" i="1" dirty="0">
                <a:solidFill>
                  <a:srgbClr val="121212"/>
                </a:solidFill>
              </a:rPr>
              <a:t> (</a:t>
            </a:r>
            <a:r>
              <a:rPr lang="en-US" sz="2100" i="1" dirty="0" err="1">
                <a:solidFill>
                  <a:srgbClr val="121212"/>
                </a:solidFill>
              </a:rPr>
              <a:t>оборудовние</a:t>
            </a:r>
            <a:r>
              <a:rPr lang="en-US" sz="2100" i="1" dirty="0">
                <a:solidFill>
                  <a:srgbClr val="121212"/>
                </a:solidFill>
              </a:rPr>
              <a:t> </a:t>
            </a:r>
            <a:r>
              <a:rPr lang="en-US" sz="2100" i="1" dirty="0" err="1">
                <a:solidFill>
                  <a:srgbClr val="121212"/>
                </a:solidFill>
              </a:rPr>
              <a:t>пункта</a:t>
            </a:r>
            <a:r>
              <a:rPr lang="en-US" sz="2100" i="1" dirty="0">
                <a:solidFill>
                  <a:srgbClr val="121212"/>
                </a:solidFill>
              </a:rPr>
              <a:t> </a:t>
            </a:r>
            <a:r>
              <a:rPr lang="en-US" sz="2100" i="1" dirty="0" err="1">
                <a:solidFill>
                  <a:srgbClr val="121212"/>
                </a:solidFill>
              </a:rPr>
              <a:t>выдачи</a:t>
            </a:r>
            <a:r>
              <a:rPr lang="en-US" sz="2100" i="1" dirty="0">
                <a:solidFill>
                  <a:srgbClr val="121212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5252" y="339238"/>
            <a:ext cx="3986677" cy="584523"/>
            <a:chOff x="0" y="0"/>
            <a:chExt cx="2193016" cy="321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27686" y="138960"/>
            <a:ext cx="3974178" cy="584523"/>
            <a:chOff x="0" y="0"/>
            <a:chExt cx="2186140" cy="321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27686" y="826886"/>
            <a:ext cx="17337565" cy="9188414"/>
          </a:xfrm>
          <a:custGeom>
            <a:avLst/>
            <a:gdLst/>
            <a:ahLst/>
            <a:cxnLst/>
            <a:rect l="l" t="t" r="r" b="b"/>
            <a:pathLst>
              <a:path w="17337565" h="9188414">
                <a:moveTo>
                  <a:pt x="0" y="0"/>
                </a:moveTo>
                <a:lnTo>
                  <a:pt x="17337565" y="0"/>
                </a:lnTo>
                <a:lnTo>
                  <a:pt x="17337565" y="9188414"/>
                </a:lnTo>
                <a:lnTo>
                  <a:pt x="0" y="9188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TextBox 9"/>
          <p:cNvSpPr txBox="1"/>
          <p:nvPr/>
        </p:nvSpPr>
        <p:spPr>
          <a:xfrm>
            <a:off x="784887" y="194033"/>
            <a:ext cx="3459777" cy="426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489">
                <a:solidFill>
                  <a:srgbClr val="121212"/>
                </a:solidFill>
                <a:latin typeface="Open Sans Bold"/>
              </a:rPr>
              <a:t>ФИНАНСОВЫЙ ПЛАН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89491" y="186527"/>
            <a:ext cx="7220323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40"/>
              </a:lnSpc>
              <a:spcBef>
                <a:spcPct val="0"/>
              </a:spcBef>
            </a:pPr>
            <a:r>
              <a:rPr lang="en-US" sz="2100" b="1" i="1" dirty="0" err="1">
                <a:solidFill>
                  <a:srgbClr val="121212"/>
                </a:solidFill>
              </a:rPr>
              <a:t>Общая</a:t>
            </a:r>
            <a:r>
              <a:rPr lang="en-US" sz="2100" b="1" i="1" dirty="0">
                <a:solidFill>
                  <a:srgbClr val="121212"/>
                </a:solidFill>
              </a:rPr>
              <a:t> </a:t>
            </a:r>
            <a:r>
              <a:rPr lang="en-US" sz="2100" b="1" i="1" dirty="0" err="1">
                <a:solidFill>
                  <a:srgbClr val="121212"/>
                </a:solidFill>
              </a:rPr>
              <a:t>стоимость</a:t>
            </a:r>
            <a:r>
              <a:rPr lang="en-US" sz="2100" b="1" i="1" dirty="0">
                <a:solidFill>
                  <a:srgbClr val="121212"/>
                </a:solidFill>
              </a:rPr>
              <a:t> </a:t>
            </a:r>
            <a:r>
              <a:rPr lang="en-US" sz="2100" b="1" i="1" dirty="0" err="1">
                <a:solidFill>
                  <a:srgbClr val="121212"/>
                </a:solidFill>
              </a:rPr>
              <a:t>реализации</a:t>
            </a:r>
            <a:r>
              <a:rPr lang="en-US" sz="2100" b="1" i="1" dirty="0">
                <a:solidFill>
                  <a:srgbClr val="121212"/>
                </a:solidFill>
              </a:rPr>
              <a:t> </a:t>
            </a:r>
            <a:r>
              <a:rPr lang="en-US" sz="2100" b="1" i="1" dirty="0" err="1">
                <a:solidFill>
                  <a:srgbClr val="121212"/>
                </a:solidFill>
              </a:rPr>
              <a:t>проекта</a:t>
            </a:r>
            <a:r>
              <a:rPr lang="en-US" sz="2100" b="1" i="1" dirty="0">
                <a:solidFill>
                  <a:srgbClr val="121212"/>
                </a:solidFill>
              </a:rPr>
              <a:t>: 1 </a:t>
            </a:r>
            <a:r>
              <a:rPr lang="en-US" sz="2100" b="1" i="1" dirty="0" err="1">
                <a:solidFill>
                  <a:srgbClr val="121212"/>
                </a:solidFill>
              </a:rPr>
              <a:t>млн</a:t>
            </a:r>
            <a:r>
              <a:rPr lang="en-US" sz="2100" b="1" i="1" dirty="0">
                <a:solidFill>
                  <a:srgbClr val="121212"/>
                </a:solidFill>
              </a:rPr>
              <a:t> </a:t>
            </a:r>
          </a:p>
          <a:p>
            <a:pPr algn="just">
              <a:lnSpc>
                <a:spcPts val="2940"/>
              </a:lnSpc>
              <a:spcBef>
                <a:spcPct val="0"/>
              </a:spcBef>
            </a:pPr>
            <a:endParaRPr lang="en-US" sz="2100" dirty="0">
              <a:solidFill>
                <a:srgbClr val="121212"/>
              </a:solidFill>
              <a:latin typeface="HK Grotesk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192000" y="186527"/>
            <a:ext cx="4390014" cy="359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 i="1" dirty="0" err="1">
                <a:solidFill>
                  <a:srgbClr val="121212"/>
                </a:solidFill>
              </a:rPr>
              <a:t>Период</a:t>
            </a:r>
            <a:r>
              <a:rPr lang="en-US" sz="2100" b="1" i="1" dirty="0">
                <a:solidFill>
                  <a:srgbClr val="121212"/>
                </a:solidFill>
              </a:rPr>
              <a:t> </a:t>
            </a:r>
            <a:r>
              <a:rPr lang="en-US" sz="2100" b="1" i="1" dirty="0" err="1">
                <a:solidFill>
                  <a:srgbClr val="121212"/>
                </a:solidFill>
              </a:rPr>
              <a:t>окупаемости</a:t>
            </a:r>
            <a:r>
              <a:rPr lang="en-US" sz="2100" b="1" i="1" dirty="0">
                <a:solidFill>
                  <a:srgbClr val="121212"/>
                </a:solidFill>
              </a:rPr>
              <a:t>: 5 </a:t>
            </a:r>
            <a:r>
              <a:rPr lang="en-US" sz="2100" b="1" i="1" dirty="0" err="1">
                <a:solidFill>
                  <a:srgbClr val="121212"/>
                </a:solidFill>
              </a:rPr>
              <a:t>месяце</a:t>
            </a:r>
            <a:r>
              <a:rPr lang="ru-RU" sz="2100" b="1" i="1" dirty="0">
                <a:solidFill>
                  <a:srgbClr val="121212"/>
                </a:solidFill>
              </a:rPr>
              <a:t>в</a:t>
            </a:r>
            <a:endParaRPr lang="en-US" sz="2100" b="1" i="1" dirty="0">
              <a:solidFill>
                <a:srgbClr val="12121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4118" y="1989714"/>
            <a:ext cx="16619764" cy="9223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>
                <a:solidFill>
                  <a:srgbClr val="121212"/>
                </a:solidFill>
                <a:latin typeface="Arimo"/>
              </a:rPr>
              <a:t>Ежемесячная выручка (за январь) 560.000 р</a:t>
            </a:r>
          </a:p>
          <a:p>
            <a:pPr>
              <a:lnSpc>
                <a:spcPts val="4575"/>
              </a:lnSpc>
            </a:pPr>
            <a:endParaRPr lang="en-US" sz="3268">
              <a:solidFill>
                <a:srgbClr val="121212"/>
              </a:solidFill>
              <a:latin typeface="Arimo"/>
            </a:endParaRPr>
          </a:p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>
                <a:solidFill>
                  <a:srgbClr val="121212"/>
                </a:solidFill>
                <a:latin typeface="Arimo"/>
              </a:rPr>
              <a:t>Количество активных пользователей (для первых месяцев работы я рассчитываю на 800 человек в одном институте (корпусе)</a:t>
            </a:r>
          </a:p>
          <a:p>
            <a:pPr>
              <a:lnSpc>
                <a:spcPts val="4575"/>
              </a:lnSpc>
            </a:pPr>
            <a:endParaRPr lang="en-US" sz="3268">
              <a:solidFill>
                <a:srgbClr val="121212"/>
              </a:solidFill>
              <a:latin typeface="Arimo"/>
            </a:endParaRPr>
          </a:p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>
                <a:solidFill>
                  <a:srgbClr val="121212"/>
                </a:solidFill>
                <a:latin typeface="Arimo"/>
              </a:rPr>
              <a:t>Количество закупаемых повербанков в первой партии -500 штук</a:t>
            </a:r>
          </a:p>
          <a:p>
            <a:pPr>
              <a:lnSpc>
                <a:spcPts val="4575"/>
              </a:lnSpc>
            </a:pPr>
            <a:endParaRPr lang="en-US" sz="3268">
              <a:solidFill>
                <a:srgbClr val="121212"/>
              </a:solidFill>
              <a:latin typeface="Arimo"/>
            </a:endParaRPr>
          </a:p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>
                <a:solidFill>
                  <a:srgbClr val="121212"/>
                </a:solidFill>
                <a:latin typeface="Arimo"/>
              </a:rPr>
              <a:t>Средний чек минут: планируется, что минимальное количество аренды-30 минут</a:t>
            </a:r>
          </a:p>
          <a:p>
            <a:pPr>
              <a:lnSpc>
                <a:spcPts val="4575"/>
              </a:lnSpc>
            </a:pPr>
            <a:endParaRPr lang="en-US" sz="3268">
              <a:solidFill>
                <a:srgbClr val="121212"/>
              </a:solidFill>
              <a:latin typeface="Arimo"/>
            </a:endParaRPr>
          </a:p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>
                <a:solidFill>
                  <a:srgbClr val="121212"/>
                </a:solidFill>
                <a:latin typeface="Arimo"/>
              </a:rPr>
              <a:t>Количество университетов-партнеров, которые опробуют данный проект в течение двух лет-3 (ТИУ, ФГБОУ ВО ГАУ Северного Зауралья, ТГИК)</a:t>
            </a:r>
          </a:p>
          <a:p>
            <a:pPr>
              <a:lnSpc>
                <a:spcPts val="4575"/>
              </a:lnSpc>
            </a:pPr>
            <a:endParaRPr lang="en-US" sz="3268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575"/>
              </a:lnSpc>
            </a:pPr>
            <a:endParaRPr lang="en-US" sz="3268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575"/>
              </a:lnSpc>
            </a:pPr>
            <a:endParaRPr lang="en-US" sz="3268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575"/>
              </a:lnSpc>
            </a:pPr>
            <a:endParaRPr lang="en-US" sz="3268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861"/>
              </a:lnSpc>
              <a:spcBef>
                <a:spcPct val="0"/>
              </a:spcBef>
            </a:pPr>
            <a:endParaRPr lang="en-US" sz="3268">
              <a:solidFill>
                <a:srgbClr val="121212"/>
              </a:solidFill>
              <a:latin typeface="Arimo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693763" y="2075439"/>
            <a:ext cx="1387526" cy="681717"/>
            <a:chOff x="0" y="0"/>
            <a:chExt cx="490130" cy="240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07071" y="697060"/>
            <a:ext cx="8152229" cy="921003"/>
            <a:chOff x="0" y="0"/>
            <a:chExt cx="3484889" cy="3937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84889" cy="393707"/>
            </a:xfrm>
            <a:custGeom>
              <a:avLst/>
              <a:gdLst/>
              <a:ahLst/>
              <a:cxnLst/>
              <a:rect l="l" t="t" r="r" b="b"/>
              <a:pathLst>
                <a:path w="3484889" h="393707">
                  <a:moveTo>
                    <a:pt x="0" y="0"/>
                  </a:moveTo>
                  <a:lnTo>
                    <a:pt x="3484889" y="0"/>
                  </a:lnTo>
                  <a:lnTo>
                    <a:pt x="3484889" y="393707"/>
                  </a:lnTo>
                  <a:lnTo>
                    <a:pt x="0" y="393707"/>
                  </a:lnTo>
                  <a:close/>
                </a:path>
              </a:pathLst>
            </a:custGeom>
            <a:solidFill>
              <a:srgbClr val="3CBAE8"/>
            </a:solidFill>
            <a:ln w="28575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3484889" cy="441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492529" y="439337"/>
            <a:ext cx="8033950" cy="752177"/>
            <a:chOff x="0" y="0"/>
            <a:chExt cx="3434328" cy="3215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34328" cy="321538"/>
            </a:xfrm>
            <a:custGeom>
              <a:avLst/>
              <a:gdLst/>
              <a:ahLst/>
              <a:cxnLst/>
              <a:rect l="l" t="t" r="r" b="b"/>
              <a:pathLst>
                <a:path w="3434328" h="321538">
                  <a:moveTo>
                    <a:pt x="0" y="0"/>
                  </a:moveTo>
                  <a:lnTo>
                    <a:pt x="3434328" y="0"/>
                  </a:lnTo>
                  <a:lnTo>
                    <a:pt x="343432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343432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583050" y="475431"/>
            <a:ext cx="7852908" cy="61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3603">
                <a:solidFill>
                  <a:srgbClr val="121212"/>
                </a:solidFill>
                <a:latin typeface="Open Sans Bold"/>
              </a:rPr>
              <a:t>КОЛИЧЕСТВЕННЫЕ РЕЗУЛЬТАТЫ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-693763" y="3343401"/>
            <a:ext cx="1387526" cy="681717"/>
            <a:chOff x="0" y="0"/>
            <a:chExt cx="490130" cy="2408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693763" y="4802642"/>
            <a:ext cx="1387526" cy="681717"/>
            <a:chOff x="0" y="0"/>
            <a:chExt cx="490130" cy="2408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693763" y="5962375"/>
            <a:ext cx="1387526" cy="681717"/>
            <a:chOff x="0" y="0"/>
            <a:chExt cx="490130" cy="2408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-693763" y="7234642"/>
            <a:ext cx="1387526" cy="681717"/>
            <a:chOff x="0" y="0"/>
            <a:chExt cx="490130" cy="2408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4118" y="2211969"/>
            <a:ext cx="16619764" cy="823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 dirty="0" err="1">
                <a:solidFill>
                  <a:srgbClr val="121212"/>
                </a:solidFill>
                <a:latin typeface="Arimo"/>
              </a:rPr>
              <a:t>Повышение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продуктивности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студентов</a:t>
            </a: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575"/>
              </a:lnSpc>
            </a:pP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 dirty="0" err="1">
                <a:solidFill>
                  <a:srgbClr val="121212"/>
                </a:solidFill>
                <a:latin typeface="Arimo"/>
              </a:rPr>
              <a:t>Стимулирование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студентов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к “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отличной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”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зачетной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книжке</a:t>
            </a: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575"/>
              </a:lnSpc>
            </a:pP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 dirty="0" err="1">
                <a:solidFill>
                  <a:srgbClr val="121212"/>
                </a:solidFill>
                <a:latin typeface="Arimo"/>
              </a:rPr>
              <a:t>Повышение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популярности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ВУЗа</a:t>
            </a:r>
            <a:r>
              <a:rPr lang="ru-RU" sz="3268" dirty="0">
                <a:solidFill>
                  <a:srgbClr val="121212"/>
                </a:solidFill>
                <a:latin typeface="Arimo"/>
              </a:rPr>
              <a:t> за счет внедрения инноваций</a:t>
            </a: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575"/>
              </a:lnSpc>
            </a:pP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 dirty="0" err="1">
                <a:solidFill>
                  <a:srgbClr val="121212"/>
                </a:solidFill>
                <a:latin typeface="Arimo"/>
              </a:rPr>
              <a:t>Экономия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электроэнергии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(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студенты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не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будут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лишний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раз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заряжать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свои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повербанки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дома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и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забывать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их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)</a:t>
            </a:r>
          </a:p>
          <a:p>
            <a:pPr>
              <a:lnSpc>
                <a:spcPts val="4575"/>
              </a:lnSpc>
            </a:pP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 marL="705664" lvl="1" indent="-352832">
              <a:lnSpc>
                <a:spcPts val="4575"/>
              </a:lnSpc>
              <a:buFont typeface="Arial"/>
              <a:buChar char="•"/>
            </a:pPr>
            <a:r>
              <a:rPr lang="en-US" sz="3268" dirty="0" err="1">
                <a:solidFill>
                  <a:srgbClr val="121212"/>
                </a:solidFill>
                <a:latin typeface="Arimo"/>
              </a:rPr>
              <a:t>Безопасность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данных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студентов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(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повербанки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являются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 </a:t>
            </a:r>
            <a:r>
              <a:rPr lang="en-US" sz="3268" dirty="0" err="1">
                <a:solidFill>
                  <a:srgbClr val="121212"/>
                </a:solidFill>
                <a:latin typeface="Arimo"/>
              </a:rPr>
              <a:t>надежными</a:t>
            </a:r>
            <a:r>
              <a:rPr lang="en-US" sz="3268" dirty="0">
                <a:solidFill>
                  <a:srgbClr val="121212"/>
                </a:solidFill>
                <a:latin typeface="Arimo"/>
              </a:rPr>
              <a:t>)</a:t>
            </a:r>
          </a:p>
          <a:p>
            <a:pPr>
              <a:lnSpc>
                <a:spcPts val="4575"/>
              </a:lnSpc>
            </a:pP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575"/>
              </a:lnSpc>
            </a:pP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575"/>
              </a:lnSpc>
            </a:pPr>
            <a:endParaRPr lang="en-US" sz="3268" dirty="0">
              <a:solidFill>
                <a:srgbClr val="121212"/>
              </a:solidFill>
              <a:latin typeface="Arimo"/>
            </a:endParaRPr>
          </a:p>
          <a:p>
            <a:pPr>
              <a:lnSpc>
                <a:spcPts val="4861"/>
              </a:lnSpc>
              <a:spcBef>
                <a:spcPct val="0"/>
              </a:spcBef>
            </a:pPr>
            <a:endParaRPr lang="en-US" sz="3268" dirty="0">
              <a:solidFill>
                <a:srgbClr val="121212"/>
              </a:solidFill>
              <a:latin typeface="Arimo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693763" y="2297694"/>
            <a:ext cx="1387526" cy="681717"/>
            <a:chOff x="0" y="0"/>
            <a:chExt cx="490130" cy="240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07071" y="697060"/>
            <a:ext cx="8152229" cy="921003"/>
            <a:chOff x="0" y="0"/>
            <a:chExt cx="3484889" cy="3937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84889" cy="393707"/>
            </a:xfrm>
            <a:custGeom>
              <a:avLst/>
              <a:gdLst/>
              <a:ahLst/>
              <a:cxnLst/>
              <a:rect l="l" t="t" r="r" b="b"/>
              <a:pathLst>
                <a:path w="3484889" h="393707">
                  <a:moveTo>
                    <a:pt x="0" y="0"/>
                  </a:moveTo>
                  <a:lnTo>
                    <a:pt x="3484889" y="0"/>
                  </a:lnTo>
                  <a:lnTo>
                    <a:pt x="3484889" y="393707"/>
                  </a:lnTo>
                  <a:lnTo>
                    <a:pt x="0" y="393707"/>
                  </a:lnTo>
                  <a:close/>
                </a:path>
              </a:pathLst>
            </a:custGeom>
            <a:solidFill>
              <a:srgbClr val="3CBAE8"/>
            </a:solidFill>
            <a:ln w="28575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3484889" cy="441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492529" y="439337"/>
            <a:ext cx="8033950" cy="752177"/>
            <a:chOff x="0" y="0"/>
            <a:chExt cx="3434328" cy="3215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34328" cy="321538"/>
            </a:xfrm>
            <a:custGeom>
              <a:avLst/>
              <a:gdLst/>
              <a:ahLst/>
              <a:cxnLst/>
              <a:rect l="l" t="t" r="r" b="b"/>
              <a:pathLst>
                <a:path w="3434328" h="321538">
                  <a:moveTo>
                    <a:pt x="0" y="0"/>
                  </a:moveTo>
                  <a:lnTo>
                    <a:pt x="3434328" y="0"/>
                  </a:lnTo>
                  <a:lnTo>
                    <a:pt x="3434328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3434328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583050" y="475431"/>
            <a:ext cx="7852908" cy="61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3603">
                <a:solidFill>
                  <a:srgbClr val="121212"/>
                </a:solidFill>
                <a:latin typeface="Open Sans Bold"/>
              </a:rPr>
              <a:t>КАЧЕСТВЕННЫЕ РЕЗУЛЬТАТЫ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-693763" y="3464440"/>
            <a:ext cx="1387526" cy="681717"/>
            <a:chOff x="0" y="0"/>
            <a:chExt cx="490130" cy="2408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693763" y="4631185"/>
            <a:ext cx="1387526" cy="681717"/>
            <a:chOff x="0" y="0"/>
            <a:chExt cx="490130" cy="2408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693763" y="5798677"/>
            <a:ext cx="1387526" cy="681717"/>
            <a:chOff x="0" y="0"/>
            <a:chExt cx="490130" cy="2408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-693763" y="7376155"/>
            <a:ext cx="1387526" cy="681717"/>
            <a:chOff x="0" y="0"/>
            <a:chExt cx="490130" cy="2408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90130" cy="240810"/>
            </a:xfrm>
            <a:custGeom>
              <a:avLst/>
              <a:gdLst/>
              <a:ahLst/>
              <a:cxnLst/>
              <a:rect l="l" t="t" r="r" b="b"/>
              <a:pathLst>
                <a:path w="490130" h="240810">
                  <a:moveTo>
                    <a:pt x="0" y="0"/>
                  </a:moveTo>
                  <a:lnTo>
                    <a:pt x="490130" y="0"/>
                  </a:lnTo>
                  <a:lnTo>
                    <a:pt x="490130" y="240810"/>
                  </a:lnTo>
                  <a:lnTo>
                    <a:pt x="0" y="240810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490130" cy="288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7229" y="1381845"/>
            <a:ext cx="15675107" cy="928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3"/>
              </a:lnSpc>
              <a:spcBef>
                <a:spcPct val="0"/>
              </a:spcBef>
            </a:pPr>
            <a:r>
              <a:rPr lang="en-US" sz="3200" i="1" dirty="0" err="1">
                <a:solidFill>
                  <a:srgbClr val="000000"/>
                </a:solidFill>
              </a:rPr>
              <a:t>Проект</a:t>
            </a:r>
            <a:r>
              <a:rPr lang="en-US" sz="3200" i="1" dirty="0">
                <a:solidFill>
                  <a:srgbClr val="000000"/>
                </a:solidFill>
              </a:rPr>
              <a:t> “UNMN POWER” </a:t>
            </a:r>
            <a:r>
              <a:rPr lang="en-US" sz="3200" i="1" dirty="0" err="1">
                <a:solidFill>
                  <a:srgbClr val="000000"/>
                </a:solidFill>
              </a:rPr>
              <a:t>является</a:t>
            </a:r>
            <a:r>
              <a:rPr lang="en-US" sz="3200" i="1" dirty="0">
                <a:solidFill>
                  <a:srgbClr val="000000"/>
                </a:solidFill>
              </a:rPr>
              <a:t> </a:t>
            </a:r>
            <a:r>
              <a:rPr lang="en-US" sz="3200" i="1" dirty="0" err="1">
                <a:solidFill>
                  <a:srgbClr val="000000"/>
                </a:solidFill>
              </a:rPr>
              <a:t>целесообразным</a:t>
            </a:r>
            <a:r>
              <a:rPr lang="en-US" sz="3200" i="1" dirty="0">
                <a:solidFill>
                  <a:srgbClr val="000000"/>
                </a:solidFill>
              </a:rPr>
              <a:t> и </a:t>
            </a:r>
            <a:r>
              <a:rPr lang="en-US" sz="3200" i="1" dirty="0" err="1">
                <a:solidFill>
                  <a:srgbClr val="000000"/>
                </a:solidFill>
              </a:rPr>
              <a:t>необходимым</a:t>
            </a:r>
            <a:r>
              <a:rPr lang="en-US" sz="3200" i="1" dirty="0">
                <a:solidFill>
                  <a:srgbClr val="000000"/>
                </a:solidFill>
              </a:rPr>
              <a:t> в </a:t>
            </a:r>
            <a:r>
              <a:rPr lang="en-US" sz="3200" i="1" dirty="0" err="1">
                <a:solidFill>
                  <a:srgbClr val="000000"/>
                </a:solidFill>
              </a:rPr>
              <a:t>современной</a:t>
            </a:r>
            <a:r>
              <a:rPr lang="en-US" sz="3200" i="1" dirty="0">
                <a:solidFill>
                  <a:srgbClr val="000000"/>
                </a:solidFill>
              </a:rPr>
              <a:t> </a:t>
            </a:r>
            <a:r>
              <a:rPr lang="en-US" sz="3200" i="1" dirty="0" err="1">
                <a:solidFill>
                  <a:srgbClr val="000000"/>
                </a:solidFill>
              </a:rPr>
              <a:t>образовательной</a:t>
            </a:r>
            <a:r>
              <a:rPr lang="en-US" sz="3200" i="1" dirty="0">
                <a:solidFill>
                  <a:srgbClr val="000000"/>
                </a:solidFill>
              </a:rPr>
              <a:t> </a:t>
            </a:r>
            <a:r>
              <a:rPr lang="en-US" sz="3200" i="1" dirty="0" err="1">
                <a:solidFill>
                  <a:srgbClr val="000000"/>
                </a:solidFill>
              </a:rPr>
              <a:t>среде</a:t>
            </a:r>
            <a:r>
              <a:rPr lang="en-US" sz="3200" i="1" dirty="0">
                <a:solidFill>
                  <a:srgbClr val="000000"/>
                </a:solidFill>
              </a:rPr>
              <a:t> </a:t>
            </a:r>
            <a:r>
              <a:rPr lang="en-US" sz="3200" i="1" dirty="0" err="1">
                <a:solidFill>
                  <a:srgbClr val="000000"/>
                </a:solidFill>
              </a:rPr>
              <a:t>по</a:t>
            </a:r>
            <a:r>
              <a:rPr lang="en-US" sz="3200" i="1" dirty="0">
                <a:solidFill>
                  <a:srgbClr val="000000"/>
                </a:solidFill>
              </a:rPr>
              <a:t> </a:t>
            </a:r>
            <a:r>
              <a:rPr lang="en-US" sz="3200" i="1" dirty="0" err="1">
                <a:solidFill>
                  <a:srgbClr val="000000"/>
                </a:solidFill>
              </a:rPr>
              <a:t>нескольким</a:t>
            </a:r>
            <a:r>
              <a:rPr lang="en-US" sz="3200" i="1" dirty="0">
                <a:solidFill>
                  <a:srgbClr val="000000"/>
                </a:solidFill>
              </a:rPr>
              <a:t> </a:t>
            </a:r>
            <a:r>
              <a:rPr lang="en-US" sz="3200" i="1" dirty="0" err="1">
                <a:solidFill>
                  <a:srgbClr val="000000"/>
                </a:solidFill>
              </a:rPr>
              <a:t>ключевым</a:t>
            </a:r>
            <a:r>
              <a:rPr lang="en-US" sz="3200" i="1" dirty="0">
                <a:solidFill>
                  <a:srgbClr val="000000"/>
                </a:solidFill>
              </a:rPr>
              <a:t> </a:t>
            </a:r>
            <a:r>
              <a:rPr lang="en-US" sz="3200" i="1" dirty="0" err="1">
                <a:solidFill>
                  <a:srgbClr val="000000"/>
                </a:solidFill>
              </a:rPr>
              <a:t>причинам</a:t>
            </a:r>
            <a:r>
              <a:rPr lang="en-US" sz="3200" i="1" dirty="0">
                <a:solidFill>
                  <a:srgbClr val="000000"/>
                </a:solidFill>
              </a:rPr>
              <a:t>:</a:t>
            </a:r>
          </a:p>
          <a:p>
            <a:pPr>
              <a:lnSpc>
                <a:spcPts val="4343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</a:endParaRPr>
          </a:p>
          <a:p>
            <a:pPr marL="539749" lvl="1" indent="-269875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</a:rPr>
              <a:t>Удовлетворение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растущей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потребности</a:t>
            </a:r>
            <a:r>
              <a:rPr lang="en-US" sz="2800" dirty="0">
                <a:solidFill>
                  <a:srgbClr val="000000"/>
                </a:solidFill>
              </a:rPr>
              <a:t>: С </a:t>
            </a:r>
            <a:r>
              <a:rPr lang="en-US" sz="2800" dirty="0" err="1">
                <a:solidFill>
                  <a:srgbClr val="000000"/>
                </a:solidFill>
              </a:rPr>
              <a:t>увеличением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числа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мобильных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устройств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среди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студентов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существует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растущая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потребность</a:t>
            </a:r>
            <a:r>
              <a:rPr lang="en-US" sz="2800" dirty="0">
                <a:solidFill>
                  <a:srgbClr val="000000"/>
                </a:solidFill>
              </a:rPr>
              <a:t> в </a:t>
            </a:r>
            <a:r>
              <a:rPr lang="en-US" sz="2800" dirty="0" err="1">
                <a:solidFill>
                  <a:srgbClr val="000000"/>
                </a:solidFill>
              </a:rPr>
              <a:t>постоянной</a:t>
            </a:r>
            <a:r>
              <a:rPr lang="en-US" sz="2800" dirty="0">
                <a:solidFill>
                  <a:srgbClr val="000000"/>
                </a:solidFill>
              </a:rPr>
              <a:t> и </a:t>
            </a:r>
            <a:r>
              <a:rPr lang="en-US" sz="2800" dirty="0" err="1">
                <a:solidFill>
                  <a:srgbClr val="000000"/>
                </a:solidFill>
              </a:rPr>
              <a:t>удобной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зарядке</a:t>
            </a:r>
            <a:r>
              <a:rPr lang="en-US" sz="2800" dirty="0">
                <a:solidFill>
                  <a:srgbClr val="000000"/>
                </a:solidFill>
              </a:rPr>
              <a:t>. </a:t>
            </a:r>
            <a:r>
              <a:rPr lang="en-US" sz="2800" dirty="0" err="1">
                <a:solidFill>
                  <a:srgbClr val="000000"/>
                </a:solidFill>
              </a:rPr>
              <a:t>Проект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предоставляет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решение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этой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проблемы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удовлетворяя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растущий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спрос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на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мобильную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зарядку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  <a:endParaRPr lang="ru-RU" sz="2800" dirty="0">
              <a:solidFill>
                <a:srgbClr val="000000"/>
              </a:solidFill>
            </a:endParaRPr>
          </a:p>
          <a:p>
            <a:pPr marL="539749" lvl="1" indent="-269875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endParaRPr lang="en-US" sz="2800" dirty="0">
              <a:solidFill>
                <a:srgbClr val="000000"/>
              </a:solidFill>
            </a:endParaRPr>
          </a:p>
          <a:p>
            <a:pPr marL="539749" lvl="1" indent="-269875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</a:rPr>
              <a:t>Социальное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влияние</a:t>
            </a:r>
            <a:r>
              <a:rPr lang="en-US" sz="2800" b="1" dirty="0">
                <a:solidFill>
                  <a:srgbClr val="000000"/>
                </a:solidFill>
              </a:rPr>
              <a:t> и </a:t>
            </a:r>
            <a:r>
              <a:rPr lang="en-US" sz="2800" b="1" dirty="0" err="1">
                <a:solidFill>
                  <a:srgbClr val="000000"/>
                </a:solidFill>
              </a:rPr>
              <a:t>общественный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прогресс</a:t>
            </a:r>
            <a:r>
              <a:rPr lang="en-US" sz="2800" dirty="0">
                <a:solidFill>
                  <a:srgbClr val="000000"/>
                </a:solidFill>
              </a:rPr>
              <a:t>: </a:t>
            </a:r>
            <a:r>
              <a:rPr lang="en-US" sz="2800" dirty="0" err="1">
                <a:solidFill>
                  <a:srgbClr val="000000"/>
                </a:solidFill>
              </a:rPr>
              <a:t>Проект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способствует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созданию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социальн</a:t>
            </a:r>
            <a:r>
              <a:rPr lang="ru-RU" sz="2800" dirty="0">
                <a:solidFill>
                  <a:srgbClr val="000000"/>
                </a:solidFill>
              </a:rPr>
              <a:t>о-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ответственной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среды</a:t>
            </a:r>
            <a:r>
              <a:rPr lang="en-US" sz="2800" dirty="0">
                <a:solidFill>
                  <a:srgbClr val="000000"/>
                </a:solidFill>
              </a:rPr>
              <a:t>, в </a:t>
            </a:r>
            <a:r>
              <a:rPr lang="en-US" sz="2800" dirty="0" err="1">
                <a:solidFill>
                  <a:srgbClr val="000000"/>
                </a:solidFill>
              </a:rPr>
              <a:t>которой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студенты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ru-RU" sz="2800" dirty="0">
                <a:solidFill>
                  <a:srgbClr val="000000"/>
                </a:solidFill>
              </a:rPr>
              <a:t>с</a:t>
            </a:r>
            <a:r>
              <a:rPr lang="en-US" sz="2800" dirty="0" err="1">
                <a:solidFill>
                  <a:srgbClr val="000000"/>
                </a:solidFill>
              </a:rPr>
              <a:t>могут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воспользоваться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услугами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повербанков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что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влияет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на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их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академическую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успешность</a:t>
            </a:r>
            <a:r>
              <a:rPr lang="ru-RU" sz="2800" dirty="0">
                <a:solidFill>
                  <a:srgbClr val="000000"/>
                </a:solidFill>
              </a:rPr>
              <a:t>.</a:t>
            </a:r>
          </a:p>
          <a:p>
            <a:pPr marL="539749" lvl="1" indent="-269875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endParaRPr lang="en-US" sz="2800" dirty="0">
              <a:solidFill>
                <a:srgbClr val="000000"/>
              </a:solidFill>
            </a:endParaRPr>
          </a:p>
          <a:p>
            <a:pPr marL="539749" lvl="1" indent="-269875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</a:rPr>
              <a:t>Финансовая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устойчивость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проекта</a:t>
            </a:r>
            <a:r>
              <a:rPr lang="en-US" sz="2800" dirty="0">
                <a:solidFill>
                  <a:srgbClr val="000000"/>
                </a:solidFill>
              </a:rPr>
              <a:t>: </a:t>
            </a:r>
            <a:r>
              <a:rPr lang="en-US" sz="2800" dirty="0" err="1">
                <a:solidFill>
                  <a:srgbClr val="000000"/>
                </a:solidFill>
              </a:rPr>
              <a:t>Путем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правильного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управления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ресурсами</a:t>
            </a:r>
            <a:r>
              <a:rPr lang="en-US" sz="2800" dirty="0">
                <a:solidFill>
                  <a:srgbClr val="000000"/>
                </a:solidFill>
              </a:rPr>
              <a:t> и </a:t>
            </a:r>
            <a:r>
              <a:rPr lang="en-US" sz="2800" dirty="0" err="1">
                <a:solidFill>
                  <a:srgbClr val="000000"/>
                </a:solidFill>
              </a:rPr>
              <a:t>поддержкой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спроса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проект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обеспечивает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стабильные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финансовые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потоки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что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делает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его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устойчивым</a:t>
            </a:r>
            <a:r>
              <a:rPr lang="en-US" sz="2800" dirty="0">
                <a:solidFill>
                  <a:srgbClr val="000000"/>
                </a:solidFill>
              </a:rPr>
              <a:t> и </a:t>
            </a:r>
            <a:r>
              <a:rPr lang="en-US" sz="2800" dirty="0" err="1">
                <a:solidFill>
                  <a:srgbClr val="000000"/>
                </a:solidFill>
              </a:rPr>
              <a:t>устойчиво</a:t>
            </a:r>
            <a:r>
              <a:rPr lang="ru-RU" sz="2800" dirty="0">
                <a:solidFill>
                  <a:srgbClr val="000000"/>
                </a:solidFill>
              </a:rPr>
              <a:t>-</a:t>
            </a:r>
            <a:r>
              <a:rPr lang="en-US" sz="2800" dirty="0" err="1">
                <a:solidFill>
                  <a:srgbClr val="000000"/>
                </a:solidFill>
              </a:rPr>
              <a:t>прибыльным</a:t>
            </a:r>
            <a:r>
              <a:rPr lang="en-US" sz="2800" dirty="0">
                <a:solidFill>
                  <a:srgbClr val="000000"/>
                </a:solidFill>
              </a:rPr>
              <a:t> в </a:t>
            </a:r>
            <a:r>
              <a:rPr lang="en-US" sz="2800" dirty="0" err="1">
                <a:solidFill>
                  <a:srgbClr val="000000"/>
                </a:solidFill>
              </a:rPr>
              <a:t>долгосрочной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перспективе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</a:endParaRPr>
          </a:p>
          <a:p>
            <a:pPr>
              <a:lnSpc>
                <a:spcPts val="349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</a:endParaRPr>
          </a:p>
          <a:p>
            <a:pPr>
              <a:lnSpc>
                <a:spcPts val="363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</a:rPr>
              <a:t>В </a:t>
            </a:r>
            <a:r>
              <a:rPr lang="en-US" sz="2800" dirty="0" err="1">
                <a:solidFill>
                  <a:srgbClr val="000000"/>
                </a:solidFill>
              </a:rPr>
              <a:t>среднесрочной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перспективе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планируется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сделать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пункты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выдачи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автоматизированными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установить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подобные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автоматы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во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всех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вузах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Тюмени</a:t>
            </a:r>
            <a:r>
              <a:rPr lang="en-US" sz="2800" dirty="0">
                <a:solidFill>
                  <a:srgbClr val="000000"/>
                </a:solidFill>
              </a:rPr>
              <a:t>, а в </a:t>
            </a:r>
            <a:r>
              <a:rPr lang="en-US" sz="2800" dirty="0" err="1">
                <a:solidFill>
                  <a:srgbClr val="000000"/>
                </a:solidFill>
              </a:rPr>
              <a:t>дальнейшем</a:t>
            </a:r>
            <a:r>
              <a:rPr lang="en-US" sz="2800" dirty="0">
                <a:solidFill>
                  <a:srgbClr val="000000"/>
                </a:solidFill>
              </a:rPr>
              <a:t> и в </a:t>
            </a:r>
            <a:r>
              <a:rPr lang="en-US" sz="2800" dirty="0" err="1">
                <a:solidFill>
                  <a:srgbClr val="000000"/>
                </a:solidFill>
              </a:rPr>
              <a:t>других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городах</a:t>
            </a:r>
            <a:r>
              <a:rPr lang="en-US" sz="2800" dirty="0">
                <a:solidFill>
                  <a:srgbClr val="000000"/>
                </a:solidFill>
              </a:rPr>
              <a:t> (</a:t>
            </a:r>
            <a:r>
              <a:rPr lang="en-US" sz="2800" dirty="0" err="1">
                <a:solidFill>
                  <a:srgbClr val="000000"/>
                </a:solidFill>
              </a:rPr>
              <a:t>название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будет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видоизменяться</a:t>
            </a:r>
            <a:r>
              <a:rPr lang="ru-RU" sz="2800" dirty="0">
                <a:solidFill>
                  <a:srgbClr val="000000"/>
                </a:solidFill>
              </a:rPr>
              <a:t> под каждый ВУЗ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  <a:r>
              <a:rPr lang="ru-RU" sz="2800" dirty="0">
                <a:solidFill>
                  <a:srgbClr val="000000"/>
                </a:solidFill>
              </a:rPr>
              <a:t>.</a:t>
            </a:r>
            <a:endParaRPr lang="en-US" sz="2800" dirty="0">
              <a:solidFill>
                <a:srgbClr val="000000"/>
              </a:solidFill>
            </a:endParaRPr>
          </a:p>
          <a:p>
            <a:pPr>
              <a:lnSpc>
                <a:spcPts val="3499"/>
              </a:lnSpc>
              <a:spcBef>
                <a:spcPct val="0"/>
              </a:spcBef>
            </a:pPr>
            <a:endParaRPr lang="en-US" sz="2599" dirty="0">
              <a:solidFill>
                <a:srgbClr val="000000"/>
              </a:solidFill>
              <a:latin typeface="Arimo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991771" y="629668"/>
            <a:ext cx="5130139" cy="752177"/>
            <a:chOff x="0" y="0"/>
            <a:chExt cx="2193016" cy="3215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93016" cy="321538"/>
            </a:xfrm>
            <a:custGeom>
              <a:avLst/>
              <a:gdLst/>
              <a:ahLst/>
              <a:cxnLst/>
              <a:rect l="l" t="t" r="r" b="b"/>
              <a:pathLst>
                <a:path w="2193016" h="321538">
                  <a:moveTo>
                    <a:pt x="0" y="0"/>
                  </a:moveTo>
                  <a:lnTo>
                    <a:pt x="2193016" y="0"/>
                  </a:lnTo>
                  <a:lnTo>
                    <a:pt x="2193016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3CBAE8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193016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77229" y="371945"/>
            <a:ext cx="5114055" cy="752177"/>
            <a:chOff x="0" y="0"/>
            <a:chExt cx="2186140" cy="3215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6140" cy="321538"/>
            </a:xfrm>
            <a:custGeom>
              <a:avLst/>
              <a:gdLst/>
              <a:ahLst/>
              <a:cxnLst/>
              <a:rect l="l" t="t" r="r" b="b"/>
              <a:pathLst>
                <a:path w="2186140" h="321538">
                  <a:moveTo>
                    <a:pt x="0" y="0"/>
                  </a:moveTo>
                  <a:lnTo>
                    <a:pt x="2186140" y="0"/>
                  </a:lnTo>
                  <a:lnTo>
                    <a:pt x="2186140" y="321538"/>
                  </a:lnTo>
                  <a:lnTo>
                    <a:pt x="0" y="321538"/>
                  </a:lnTo>
                  <a:close/>
                </a:path>
              </a:pathLst>
            </a:custGeom>
            <a:solidFill>
              <a:srgbClr val="3CBAE8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186140" cy="3691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1324178">
            <a:off x="14096523" y="6333596"/>
            <a:ext cx="3911626" cy="2133614"/>
          </a:xfrm>
          <a:custGeom>
            <a:avLst/>
            <a:gdLst/>
            <a:ahLst/>
            <a:cxnLst/>
            <a:rect l="l" t="t" r="r" b="b"/>
            <a:pathLst>
              <a:path w="3911626" h="2133614">
                <a:moveTo>
                  <a:pt x="0" y="0"/>
                </a:moveTo>
                <a:lnTo>
                  <a:pt x="3911626" y="0"/>
                </a:lnTo>
                <a:lnTo>
                  <a:pt x="3911626" y="2133614"/>
                </a:lnTo>
                <a:lnTo>
                  <a:pt x="0" y="2133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0" name="TextBox 10"/>
          <p:cNvSpPr txBox="1"/>
          <p:nvPr/>
        </p:nvSpPr>
        <p:spPr>
          <a:xfrm>
            <a:off x="441467" y="437425"/>
            <a:ext cx="4985580" cy="61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3603">
                <a:solidFill>
                  <a:srgbClr val="121212"/>
                </a:solidFill>
                <a:latin typeface="Open Sans Bold"/>
              </a:rPr>
              <a:t>ЦЕЛЕСООБРАЗНОСТЬ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1743</Words>
  <Application>Microsoft Office PowerPoint</Application>
  <PresentationFormat>Произвольный</PresentationFormat>
  <Paragraphs>195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HK Grotesk</vt:lpstr>
      <vt:lpstr>Open Sans Bold</vt:lpstr>
      <vt:lpstr>Open Sans</vt:lpstr>
      <vt:lpstr>Arimo Bold</vt:lpstr>
      <vt:lpstr>Arial</vt:lpstr>
      <vt:lpstr>HK Grotesk Medium</vt:lpstr>
      <vt:lpstr>Arimo</vt:lpstr>
      <vt:lpstr>HK Grotesk Light</vt:lpstr>
      <vt:lpstr>Calibri</vt:lpstr>
      <vt:lpstr>HK Grotesk Bold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UTMN.POWER</dc:title>
  <cp:lastModifiedBy>Людмила Кырлан</cp:lastModifiedBy>
  <cp:revision>3</cp:revision>
  <dcterms:created xsi:type="dcterms:W3CDTF">2006-08-16T00:00:00Z</dcterms:created>
  <dcterms:modified xsi:type="dcterms:W3CDTF">2023-10-29T14:57:17Z</dcterms:modified>
  <dc:identifier>DAFyn94CHEU</dc:identifier>
</cp:coreProperties>
</file>