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0" r:id="rId2"/>
    <p:sldId id="281" r:id="rId3"/>
    <p:sldId id="28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269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9F00FF"/>
    <a:srgbClr val="FCAF17"/>
    <a:srgbClr val="B5D8E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5017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78" y="11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423374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7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497149"/>
            <a:ext cx="4831212" cy="6542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 algn="ctr"/>
            <a:r>
              <a:rPr lang="ru-RU" sz="4200" b="1" dirty="0" smtClean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Информационная </a:t>
            </a:r>
            <a:r>
              <a:rPr lang="ru-RU" sz="4200" b="1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система по работе с клиентами предприятий пищевой промышленности</a:t>
            </a:r>
          </a:p>
          <a:p>
            <a:pPr algn="just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algn="just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Проект подготовили:</a:t>
            </a:r>
          </a:p>
          <a:p>
            <a:pPr algn="just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Иванова Татьяна,</a:t>
            </a:r>
          </a:p>
          <a:p>
            <a:pPr algn="just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err="1" smtClean="0"/>
              <a:t>Салагубова</a:t>
            </a:r>
            <a:r>
              <a:rPr lang="ru-RU" sz="1900" dirty="0" smtClean="0"/>
              <a:t> Анастасия</a:t>
            </a:r>
            <a:r>
              <a:rPr sz="1900" dirty="0" smtClean="0"/>
              <a:t> </a:t>
            </a:r>
            <a:endParaRPr sz="58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algn="just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с</a:t>
            </a:r>
            <a:r>
              <a:rPr lang="ru-RU" sz="1900" dirty="0" smtClean="0"/>
              <a:t>туденты, 4 курс, специальность «Прикладная информатика»</a:t>
            </a:r>
          </a:p>
          <a:p>
            <a:pPr algn="just" defTabSz="877822">
              <a:lnSpc>
                <a:spcPct val="12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/>
          </a:p>
          <a:p>
            <a:pPr algn="just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Научный руководитель: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err="1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Уразаева</a:t>
            </a:r>
            <a:r>
              <a:rPr lang="ru-RU" sz="1900" dirty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lang="ru-RU" sz="1900" dirty="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Times New Roman"/>
              </a:rPr>
              <a:t>Татьяна </a:t>
            </a:r>
            <a:r>
              <a:rPr lang="ru-RU" sz="1900" dirty="0" smtClean="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Times New Roman"/>
              </a:rPr>
              <a:t>Альфредовна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Times New Roman"/>
              </a:rPr>
              <a:t>заведующая </a:t>
            </a:r>
            <a:r>
              <a:rPr lang="ru-RU" sz="1900" dirty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Times New Roman"/>
              </a:rPr>
              <a:t>кафедрой ИСЭ, </a:t>
            </a:r>
            <a:r>
              <a:rPr lang="ru-RU" sz="1900" dirty="0" smtClean="0">
                <a:solidFill>
                  <a:schemeClr val="tx1"/>
                </a:solidFill>
                <a:latin typeface="Gilroy-Light"/>
                <a:ea typeface="Gilroy-Light"/>
                <a:cs typeface="Gilroy-Light"/>
                <a:sym typeface="Times New Roman"/>
              </a:rPr>
              <a:t>к.э.н., доцент каф. ИСЭ</a:t>
            </a:r>
            <a:endParaRPr lang="ru-RU" sz="1900" dirty="0">
              <a:solidFill>
                <a:schemeClr val="tx1"/>
              </a:solidFill>
              <a:latin typeface="Gilroy-Light"/>
              <a:ea typeface="Gilroy-Light"/>
              <a:cs typeface="Gilroy-Light"/>
              <a:sym typeface="Times New Roman"/>
            </a:endParaRPr>
          </a:p>
          <a:p>
            <a:pPr algn="just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>
              <a:solidFill>
                <a:srgbClr val="8F00FF"/>
              </a:solidFill>
              <a:latin typeface="Gilroy-Light"/>
              <a:ea typeface="Gilroy-Light"/>
              <a:cs typeface="Gilroy-Light"/>
            </a:endParaRPr>
          </a:p>
          <a:p>
            <a:pPr algn="just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1" name="Прямоугольник 7"/>
          <p:cNvSpPr/>
          <p:nvPr/>
        </p:nvSpPr>
        <p:spPr>
          <a:xfrm>
            <a:off x="8818529" y="2345381"/>
            <a:ext cx="3406132" cy="4529334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6" name="Рисунок 15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9" y="2357478"/>
            <a:ext cx="3406182" cy="45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12701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Проблема</a:t>
            </a:r>
            <a:endParaRPr sz="4000" b="1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618751"/>
            <a:ext cx="7121814" cy="4893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Предприятия пищевой промышленности сталкиваются с такими проблемами как:</a:t>
            </a:r>
          </a:p>
          <a:p>
            <a:pPr marL="285750" lvl="8" indent="-285750" algn="just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Отсутствие свободного менеджера для оформления заявки клиента;</a:t>
            </a:r>
          </a:p>
          <a:p>
            <a:pPr marL="285750" lvl="8" indent="-285750" algn="just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Возможные потери и искажение </a:t>
            </a:r>
            <a:r>
              <a:rPr lang="ru-RU" sz="2400" dirty="0" smtClean="0"/>
              <a:t>данных клиента;</a:t>
            </a:r>
            <a:endParaRPr lang="ru-RU" sz="2400" dirty="0" smtClean="0"/>
          </a:p>
          <a:p>
            <a:pPr marL="285750" lvl="8" indent="-285750" algn="just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ym typeface="Gilroy-Light"/>
              </a:rPr>
              <a:t>В период большого спроса на товары, трудозатраты персонала значительно увеличиваются при обработке поступающих </a:t>
            </a:r>
            <a:r>
              <a:rPr lang="ru-RU" sz="2400" dirty="0" smtClean="0">
                <a:sym typeface="Gilroy-Light"/>
              </a:rPr>
              <a:t>заявок;</a:t>
            </a:r>
          </a:p>
          <a:p>
            <a:pPr marL="285750" lvl="8" indent="-285750" algn="just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sym typeface="Gilroy-Light"/>
              </a:rPr>
              <a:t>Анализ большого количества неупорядоченной информации для составления отчетности.</a:t>
            </a:r>
            <a:endParaRPr sz="24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4" r="16097"/>
          <a:stretch/>
        </p:blipFill>
        <p:spPr>
          <a:xfrm>
            <a:off x="7754935" y="1162843"/>
            <a:ext cx="4166771" cy="430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13041" y="1524316"/>
            <a:ext cx="4989789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 smtClean="0"/>
              <a:t>Стартап</a:t>
            </a:r>
            <a:r>
              <a:rPr lang="ru-RU" sz="2400" dirty="0"/>
              <a:t>-</a:t>
            </a:r>
            <a:r>
              <a:rPr lang="ru-RU" sz="2400" dirty="0" smtClean="0"/>
              <a:t>проект </a:t>
            </a:r>
            <a:r>
              <a:rPr lang="ru-RU" sz="2400" dirty="0"/>
              <a:t>направлен на решение проблем взаимодействия клиентов с </a:t>
            </a:r>
            <a:r>
              <a:rPr lang="ru-RU" sz="2400" dirty="0" smtClean="0"/>
              <a:t>компанией</a:t>
            </a:r>
            <a:r>
              <a:rPr lang="ru-RU" sz="2400" dirty="0" smtClean="0">
                <a:sym typeface="Gilroy-Light"/>
              </a:rPr>
              <a:t>, который </a:t>
            </a:r>
            <a:r>
              <a:rPr lang="ru-RU" sz="2400" dirty="0">
                <a:sym typeface="Gilroy-Light"/>
              </a:rPr>
              <a:t>позволит повысить уровень обслуживания клиентов, </a:t>
            </a:r>
            <a:r>
              <a:rPr lang="ru-RU" sz="2400" dirty="0" smtClean="0">
                <a:sym typeface="Gilroy-Light"/>
              </a:rPr>
              <a:t>оптимизирует </a:t>
            </a:r>
            <a:r>
              <a:rPr lang="ru-RU" sz="2400" dirty="0">
                <a:sym typeface="Gilroy-Light"/>
              </a:rPr>
              <a:t>процессы работы с клиентской базой данных и </a:t>
            </a:r>
            <a:r>
              <a:rPr lang="ru-RU" sz="2400" dirty="0" smtClean="0">
                <a:sym typeface="Gilroy-Light"/>
              </a:rPr>
              <a:t>увеличит </a:t>
            </a:r>
            <a:r>
              <a:rPr lang="ru-RU" sz="2400" dirty="0">
                <a:sym typeface="Gilroy-Light"/>
              </a:rPr>
              <a:t>эффективность продаж.</a:t>
            </a: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13041" y="816434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Решение</a:t>
            </a:r>
            <a:endParaRPr sz="40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362" y="1040591"/>
            <a:ext cx="6274638" cy="470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8118" y="1811494"/>
            <a:ext cx="1120891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Целью проекта является разработка CRM-системы для </a:t>
            </a:r>
            <a:r>
              <a:rPr lang="ru-RU" sz="2400" dirty="0" smtClean="0"/>
              <a:t>взаимодействия с клиентами в ООО </a:t>
            </a:r>
            <a:r>
              <a:rPr lang="ru-RU" sz="2400" dirty="0"/>
              <a:t>"Йошкар-Олинский Хладокомбинат". </a:t>
            </a: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8118" y="943446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Цель проекта</a:t>
            </a:r>
            <a:endParaRPr sz="4000" b="1" dirty="0"/>
          </a:p>
        </p:txBody>
      </p:sp>
      <p:sp>
        <p:nvSpPr>
          <p:cNvPr id="18" name="Прямоугольник">
            <a:extLst>
              <a:ext uri="{FF2B5EF4-FFF2-40B4-BE49-F238E27FC236}">
                <a16:creationId xmlns=""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18523" y="6358526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7"/>
          <p:cNvSpPr txBox="1"/>
          <p:nvPr/>
        </p:nvSpPr>
        <p:spPr>
          <a:xfrm>
            <a:off x="18533" y="6521411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7945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1660345"/>
            <a:ext cx="6772763" cy="4493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dirty="0"/>
              <a:t>CRM-система для взаимодействия с клиентами будет создана на основе кодов языков программирования </a:t>
            </a:r>
            <a:r>
              <a:rPr lang="ru-RU" sz="2200" dirty="0" err="1"/>
              <a:t>JavaScript</a:t>
            </a:r>
            <a:r>
              <a:rPr lang="ru-RU" sz="2200" dirty="0"/>
              <a:t> и PHP для отображения интерактивного содержимого на веб-странице, а также стандартного языка разметки HTML и языка стилей CSS. При </a:t>
            </a:r>
            <a:r>
              <a:rPr lang="ru-RU" sz="2200" dirty="0" smtClean="0"/>
              <a:t>создании </a:t>
            </a:r>
            <a:r>
              <a:rPr lang="ru-RU" sz="2200" dirty="0"/>
              <a:t>базы данных будет применяться веб-приложение </a:t>
            </a:r>
            <a:r>
              <a:rPr lang="ru-RU" sz="2200" dirty="0" err="1"/>
              <a:t>PHPMyAdmin</a:t>
            </a:r>
            <a:r>
              <a:rPr lang="ru-RU" sz="2200" dirty="0"/>
              <a:t> и СУБД </a:t>
            </a:r>
            <a:r>
              <a:rPr lang="ru-RU" sz="2200" dirty="0" err="1"/>
              <a:t>MySQL</a:t>
            </a:r>
            <a:r>
              <a:rPr lang="ru-RU" sz="2200" dirty="0"/>
              <a:t>. Для создания и отладки сайтов на локальном ПК под управлением ОС Windows будет использован локальный сервер и программная оболочка "</a:t>
            </a:r>
            <a:r>
              <a:rPr lang="ru-RU" sz="2200" dirty="0" err="1"/>
              <a:t>Denwer</a:t>
            </a:r>
            <a:r>
              <a:rPr lang="ru-RU" sz="2200" dirty="0"/>
              <a:t>", а для создания зарезервированного доменного имени для частного IP-адреса - "</a:t>
            </a:r>
            <a:r>
              <a:rPr lang="ru-RU" sz="2200" dirty="0" err="1"/>
              <a:t>localhost</a:t>
            </a:r>
            <a:r>
              <a:rPr lang="ru-RU" sz="2200" dirty="0"/>
              <a:t>"</a:t>
            </a:r>
            <a:endParaRPr sz="22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36745" y="943446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Технология</a:t>
            </a:r>
            <a:endParaRPr sz="4000" b="1" dirty="0"/>
          </a:p>
        </p:txBody>
      </p:sp>
      <p:pic>
        <p:nvPicPr>
          <p:cNvPr id="14" name="Picture 2" descr="PHP — Википедия">
            <a:extLst>
              <a:ext uri="{FF2B5EF4-FFF2-40B4-BE49-F238E27FC236}">
                <a16:creationId xmlns="" xmlns:a16="http://schemas.microsoft.com/office/drawing/2014/main" id="{53C9E7F2-6D3D-4386-8CAF-D44E90AE0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876" y="181645"/>
            <a:ext cx="2444837" cy="132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File:Sql data base with logo.png - Wikimedia Commons">
            <a:extLst>
              <a:ext uri="{FF2B5EF4-FFF2-40B4-BE49-F238E27FC236}">
                <a16:creationId xmlns="" xmlns:a16="http://schemas.microsoft.com/office/drawing/2014/main" id="{40286F07-5DF6-4047-B6C5-266F83076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448" y="1401060"/>
            <a:ext cx="2757080" cy="128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ss – Бесплатные иконки: бренды и логотипы">
            <a:extLst>
              <a:ext uri="{FF2B5EF4-FFF2-40B4-BE49-F238E27FC236}">
                <a16:creationId xmlns="" xmlns:a16="http://schemas.microsoft.com/office/drawing/2014/main" id="{1E1A6214-3B9D-4319-B831-7BDB34B50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895" y="4494307"/>
            <a:ext cx="1863572" cy="186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ML — Википедия">
            <a:extLst>
              <a:ext uri="{FF2B5EF4-FFF2-40B4-BE49-F238E27FC236}">
                <a16:creationId xmlns="" xmlns:a16="http://schemas.microsoft.com/office/drawing/2014/main" id="{DA3BD9C2-57E4-4247-A32D-210B50CCF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67" y="2975326"/>
            <a:ext cx="1863572" cy="186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FF3FE5B1-37F2-4335-96CC-9BE253A65B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6876" y="2043540"/>
            <a:ext cx="1863572" cy="1863572"/>
          </a:xfrm>
          <a:prstGeom prst="rect">
            <a:avLst/>
          </a:prstGeom>
        </p:spPr>
      </p:pic>
      <p:sp>
        <p:nvSpPr>
          <p:cNvPr id="20" name="Прямоугольник">
            <a:extLst>
              <a:ext uri="{FF2B5EF4-FFF2-40B4-BE49-F238E27FC236}">
                <a16:creationId xmlns="" xmlns:a16="http://schemas.microsoft.com/office/drawing/2014/main" id="{D5CA97BE-F13C-452B-AB08-E629876F7B54}"/>
              </a:ext>
            </a:extLst>
          </p:cNvPr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7"/>
          <p:cNvSpPr txBox="1"/>
          <p:nvPr/>
        </p:nvSpPr>
        <p:spPr>
          <a:xfrm>
            <a:off x="18533" y="6521411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 smtClean="0"/>
              <a:t>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6733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98427" y="1805196"/>
            <a:ext cx="4759656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dirty="0" smtClean="0"/>
              <a:t>Итоговый продукт - это сервис</a:t>
            </a:r>
            <a:r>
              <a:rPr lang="ru-RU" sz="2200" dirty="0"/>
              <a:t>, состоящий из </a:t>
            </a:r>
            <a:r>
              <a:rPr lang="ru-RU" sz="2200" dirty="0" err="1"/>
              <a:t>web</a:t>
            </a:r>
            <a:r>
              <a:rPr lang="ru-RU" sz="2200" dirty="0"/>
              <a:t>-сайта для взаимодействия с клиентами и управления продажами на предприятиях пищевой промышленности.</a:t>
            </a:r>
            <a:endParaRPr sz="22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98427" y="943446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Продукт</a:t>
            </a:r>
            <a:endParaRPr sz="4000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4B7F700-B7C8-45CB-AE1B-DB7DEC66CF18}"/>
              </a:ext>
            </a:extLst>
          </p:cNvPr>
          <p:cNvPicPr/>
          <p:nvPr/>
        </p:nvPicPr>
        <p:blipFill rotWithShape="1">
          <a:blip r:embed="rId2"/>
          <a:srcRect l="17199" r="17131"/>
          <a:stretch/>
        </p:blipFill>
        <p:spPr>
          <a:xfrm>
            <a:off x="5576047" y="980473"/>
            <a:ext cx="6302189" cy="4737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50120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30947" y="1638470"/>
            <a:ext cx="498978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В секторе рынка B2B потенциальными потребителями выступают: крупные, средние и малые предприятия пищевой промышленности России. </a:t>
            </a: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13041" y="831810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Целевой рынок</a:t>
            </a:r>
            <a:endParaRPr sz="4000" b="1" dirty="0"/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49" y="1360469"/>
            <a:ext cx="4460318" cy="443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943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856041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Конкуренты</a:t>
            </a:r>
            <a:endParaRPr sz="4000" b="1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="" xmlns:a16="http://schemas.microsoft.com/office/drawing/2014/main" id="{C8DC0131-7BDB-4F55-AD21-4CF6612FE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066876"/>
              </p:ext>
            </p:extLst>
          </p:nvPr>
        </p:nvGraphicFramePr>
        <p:xfrm>
          <a:off x="3449414" y="1363853"/>
          <a:ext cx="7751670" cy="48619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2169">
                  <a:extLst>
                    <a:ext uri="{9D8B030D-6E8A-4147-A177-3AD203B41FA5}">
                      <a16:colId xmlns="" xmlns:a16="http://schemas.microsoft.com/office/drawing/2014/main" val="515840248"/>
                    </a:ext>
                  </a:extLst>
                </a:gridCol>
                <a:gridCol w="1256114">
                  <a:extLst>
                    <a:ext uri="{9D8B030D-6E8A-4147-A177-3AD203B41FA5}">
                      <a16:colId xmlns="" xmlns:a16="http://schemas.microsoft.com/office/drawing/2014/main" val="2774255162"/>
                    </a:ext>
                  </a:extLst>
                </a:gridCol>
                <a:gridCol w="1255308">
                  <a:extLst>
                    <a:ext uri="{9D8B030D-6E8A-4147-A177-3AD203B41FA5}">
                      <a16:colId xmlns="" xmlns:a16="http://schemas.microsoft.com/office/drawing/2014/main" val="3553785603"/>
                    </a:ext>
                  </a:extLst>
                </a:gridCol>
                <a:gridCol w="1140971">
                  <a:extLst>
                    <a:ext uri="{9D8B030D-6E8A-4147-A177-3AD203B41FA5}">
                      <a16:colId xmlns="" xmlns:a16="http://schemas.microsoft.com/office/drawing/2014/main" val="3190800142"/>
                    </a:ext>
                  </a:extLst>
                </a:gridCol>
                <a:gridCol w="1143385">
                  <a:extLst>
                    <a:ext uri="{9D8B030D-6E8A-4147-A177-3AD203B41FA5}">
                      <a16:colId xmlns="" xmlns:a16="http://schemas.microsoft.com/office/drawing/2014/main" val="3010428516"/>
                    </a:ext>
                  </a:extLst>
                </a:gridCol>
                <a:gridCol w="1133723">
                  <a:extLst>
                    <a:ext uri="{9D8B030D-6E8A-4147-A177-3AD203B41FA5}">
                      <a16:colId xmlns="" xmlns:a16="http://schemas.microsoft.com/office/drawing/2014/main" val="1818288547"/>
                    </a:ext>
                  </a:extLst>
                </a:gridCol>
              </a:tblGrid>
              <a:tr h="50328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-система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Salesforce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Битрикс24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Zoho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CRM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NetHunt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CRM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Oracle CRM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84003918"/>
                  </a:ext>
                </a:extLst>
              </a:tr>
              <a:tr h="50328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Облачная платформа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1581401466"/>
                  </a:ext>
                </a:extLst>
              </a:tr>
              <a:tr h="7709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Интеграция с другими системами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458475039"/>
                  </a:ext>
                </a:extLst>
              </a:tr>
              <a:tr h="50328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Обширный функционал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1604789875"/>
                  </a:ext>
                </a:extLst>
              </a:tr>
              <a:tr h="50328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Мобильность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936698337"/>
                  </a:ext>
                </a:extLst>
              </a:tr>
              <a:tr h="5248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и обслуживание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1212670965"/>
                  </a:ext>
                </a:extLst>
              </a:tr>
              <a:tr h="5248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Гибкость и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настраиваемость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1326996929"/>
                  </a:ext>
                </a:extLst>
              </a:tr>
              <a:tr h="50328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Масштабируемость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3319047728"/>
                  </a:ext>
                </a:extLst>
              </a:tr>
              <a:tr h="5248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за год в рублях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297 804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134 280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156 789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123 879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234 566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23" marR="66923" marT="0" marB="0" anchor="ctr"/>
                </a:tc>
                <a:extLst>
                  <a:ext uri="{0D108BD9-81ED-4DB2-BD59-A6C34878D82A}">
                    <a16:rowId xmlns="" xmlns:a16="http://schemas.microsoft.com/office/drawing/2014/main" val="782256452"/>
                  </a:ext>
                </a:extLst>
              </a:tr>
            </a:tbl>
          </a:graphicData>
        </a:graphic>
      </p:graphicFrame>
      <p:grpSp>
        <p:nvGrpSpPr>
          <p:cNvPr id="13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5545817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1502300"/>
            <a:ext cx="11352612" cy="440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В целях создания ценности и получения прибыли для ООО "Йошкар-Олинский Хладокомбинат", в разработанной CRM- системе предусмотрены механизмы продажи товаров и услуг. А именно: формы с подробным описанием номенклатурных позиций и формы для осуществления заказов, включая выбор товара, способа доставки и оплаты. Чтобы выстроить отношения между клиентами и сотрудниками организации, в системе предусмотрено хранение личных данных о покупателях, в связи с чем сотрудники могут беспрепятственно связываться с нужным клиентом для разрешения спорных вопросов. Для обратного взаимодействия, на </a:t>
            </a:r>
            <a:r>
              <a:rPr lang="ru-RU" sz="2000" dirty="0" err="1"/>
              <a:t>web</a:t>
            </a:r>
            <a:r>
              <a:rPr lang="ru-RU" sz="2000" dirty="0"/>
              <a:t>-сайте будет размещен в разделе "Контакты" номер телефона горячей линии компании для покупателей в целях их консультирования. Каналами продвижения системы могут быть: </a:t>
            </a:r>
            <a:r>
              <a:rPr lang="ru-RU" sz="2000" dirty="0" err="1"/>
              <a:t>медийная</a:t>
            </a:r>
            <a:r>
              <a:rPr lang="ru-RU" sz="2000" dirty="0"/>
              <a:t> реклама в социальных сетях и </a:t>
            </a:r>
            <a:r>
              <a:rPr lang="ru-RU" sz="2000" dirty="0" err="1"/>
              <a:t>Email</a:t>
            </a:r>
            <a:r>
              <a:rPr lang="ru-RU" sz="2000" dirty="0"/>
              <a:t>-маркетинг, включающий процесс отправки писем на электронную почту клиентов о новых товарах, акциях и скидках. Средствами привлечения ресурсов будут являться: участие в тендерах на разработку информационных систем, а также сотрудничество с партнерами для предоставления клиентам интегрированные решения.</a:t>
            </a:r>
            <a:endParaRPr sz="20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13041" y="797819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Бизнес-модель</a:t>
            </a:r>
            <a:endParaRPr sz="4000" b="1" dirty="0"/>
          </a:p>
        </p:txBody>
      </p:sp>
      <p:sp>
        <p:nvSpPr>
          <p:cNvPr id="14" name="Прямоугольник">
            <a:extLst>
              <a:ext uri="{FF2B5EF4-FFF2-40B4-BE49-F238E27FC236}">
                <a16:creationId xmlns=""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18523" y="6358526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7"/>
          <p:cNvSpPr txBox="1"/>
          <p:nvPr/>
        </p:nvSpPr>
        <p:spPr>
          <a:xfrm>
            <a:off x="18533" y="6512394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9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49844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1651328"/>
            <a:ext cx="1032010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В ходе работы над </a:t>
            </a:r>
            <a:r>
              <a:rPr lang="ru-RU" sz="2400" dirty="0" err="1" smtClean="0"/>
              <a:t>стартап</a:t>
            </a:r>
            <a:r>
              <a:rPr lang="ru-RU" sz="2400" dirty="0"/>
              <a:t>-</a:t>
            </a:r>
            <a:r>
              <a:rPr lang="ru-RU" sz="2400" dirty="0" smtClean="0"/>
              <a:t>проектом </a:t>
            </a:r>
            <a:r>
              <a:rPr lang="ru-RU" sz="2400" dirty="0"/>
              <a:t>была разработана бизнес-идея и концепция самого проекта. Проект </a:t>
            </a:r>
            <a:r>
              <a:rPr lang="ru-RU" sz="2400" dirty="0" smtClean="0"/>
              <a:t>подан </a:t>
            </a:r>
            <a:r>
              <a:rPr lang="ru-RU" sz="2400" dirty="0"/>
              <a:t>на акселерационную программу «</a:t>
            </a:r>
            <a:r>
              <a:rPr lang="ru-RU" sz="2400" dirty="0" err="1"/>
              <a:t>ВолгаTECH</a:t>
            </a:r>
            <a:r>
              <a:rPr lang="ru-RU" sz="2400" dirty="0"/>
              <a:t>».</a:t>
            </a: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789578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Текущий статус проекта</a:t>
            </a:r>
            <a:endParaRPr sz="4000" b="1" dirty="0"/>
          </a:p>
        </p:txBody>
      </p:sp>
    </p:spTree>
    <p:extLst>
      <p:ext uri="{BB962C8B-B14F-4D97-AF65-F5344CB8AC3E}">
        <p14:creationId xmlns:p14="http://schemas.microsoft.com/office/powerpoint/2010/main" val="37162253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23740" y="1687839"/>
            <a:ext cx="10320105" cy="265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 algn="just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Разработка бизнес –плана проекта;</a:t>
            </a:r>
          </a:p>
          <a:p>
            <a:pPr marL="342900" indent="-342900" algn="just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Определение перечня показателей, которые необходимо учитывать при создании и</a:t>
            </a:r>
            <a:r>
              <a:rPr lang="ru-RU" sz="24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ExtraBold"/>
              </a:rPr>
              <a:t>нформационной системы по работе с клиентами предприятий пищевой промышленности;</a:t>
            </a:r>
            <a:endParaRPr lang="ru-RU" sz="240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marL="342900" indent="-342900" algn="just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Разработка алгоритмов работы системы;</a:t>
            </a:r>
          </a:p>
          <a:p>
            <a:pPr marL="342900" indent="-342900" algn="just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Определение источников получения первичной информации;</a:t>
            </a:r>
          </a:p>
          <a:p>
            <a:pPr marL="342900" indent="-342900" algn="just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Осуществление разработки системы;</a:t>
            </a:r>
          </a:p>
          <a:p>
            <a:pPr marL="342900" indent="-342900" algn="just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Отладка и тестирование на </a:t>
            </a:r>
            <a:r>
              <a:rPr lang="ru-RU" sz="24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предприятии.</a:t>
            </a:r>
            <a:endParaRPr lang="ru-RU" sz="240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881060"/>
            <a:ext cx="9632101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План реализации проекта (Этапы)</a:t>
            </a:r>
            <a:endParaRPr sz="4000" b="1" dirty="0"/>
          </a:p>
        </p:txBody>
      </p:sp>
      <p:sp>
        <p:nvSpPr>
          <p:cNvPr id="13" name="Прямоугольник">
            <a:extLst>
              <a:ext uri="{FF2B5EF4-FFF2-40B4-BE49-F238E27FC236}">
                <a16:creationId xmlns="" xmlns:a16="http://schemas.microsoft.com/office/drawing/2014/main" id="{D5CA97BE-F13C-452B-AB08-E629876F7B54}"/>
              </a:ext>
            </a:extLst>
          </p:cNvPr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7"/>
          <p:cNvSpPr txBox="1"/>
          <p:nvPr/>
        </p:nvSpPr>
        <p:spPr>
          <a:xfrm>
            <a:off x="18533" y="6512394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 smtClean="0"/>
              <a:t>11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35867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59690" y="2674580"/>
            <a:ext cx="10320105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Иванова Татьяна, студентка ФГБОУ ВО «ПГТУ»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Салагубова Анастасия – лидер команды, </a:t>
            </a:r>
            <a:r>
              <a:rPr lang="ru-RU" sz="2000" dirty="0"/>
              <a:t>студентка ФГБОУ ВО «ПГТУ</a:t>
            </a:r>
            <a:r>
              <a:rPr lang="ru-RU" sz="2000" dirty="0" smtClean="0"/>
              <a:t>»</a:t>
            </a:r>
            <a:endParaRPr lang="ru-RU" sz="20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89" y="1924667"/>
            <a:ext cx="7530573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Команда проекта</a:t>
            </a:r>
            <a:endParaRPr sz="40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BB3C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363610" y="741039"/>
            <a:ext cx="1994518" cy="26576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FBB3C1">
                <a:tint val="45000"/>
                <a:satMod val="400000"/>
              </a:srgbClr>
            </a:duotone>
          </a:blip>
          <a:srcRect t="1542"/>
          <a:stretch/>
        </p:blipFill>
        <p:spPr>
          <a:xfrm>
            <a:off x="7035460" y="3398656"/>
            <a:ext cx="2328150" cy="2662813"/>
          </a:xfrm>
          <a:prstGeom prst="rect">
            <a:avLst/>
          </a:prstGeom>
        </p:spPr>
      </p:pic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8015831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1365916"/>
            <a:ext cx="10320105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Стоимость разработки </a:t>
            </a:r>
            <a:r>
              <a:rPr lang="en-US" sz="2000" dirty="0" smtClean="0"/>
              <a:t>CRM</a:t>
            </a:r>
            <a:r>
              <a:rPr lang="ru-RU" sz="2000" dirty="0" smtClean="0"/>
              <a:t>-системы:</a:t>
            </a:r>
            <a:endParaRPr lang="ru-RU" sz="20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758801"/>
            <a:ext cx="7530573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Финансовые показатели</a:t>
            </a:r>
            <a:endParaRPr sz="4000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8858E94-18E5-40CF-9D85-71AF127DA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174"/>
          <a:stretch/>
        </p:blipFill>
        <p:spPr>
          <a:xfrm>
            <a:off x="673166" y="1824481"/>
            <a:ext cx="3719263" cy="12493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88858E94-18E5-40CF-9D85-71AF127DA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686"/>
          <a:stretch/>
        </p:blipFill>
        <p:spPr>
          <a:xfrm>
            <a:off x="4392429" y="1824481"/>
            <a:ext cx="2158632" cy="125039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BE5E584A-0D87-40CE-B169-67246F77D9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54" r="3080"/>
          <a:stretch/>
        </p:blipFill>
        <p:spPr>
          <a:xfrm>
            <a:off x="5863630" y="3124905"/>
            <a:ext cx="5215559" cy="353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210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59690" y="2674580"/>
            <a:ext cx="1032010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ym typeface="Gilroy-Light"/>
              </a:rPr>
              <a:t>Предлагаем Вам инвестировать в CRM-систему для повышения эффективности работы, увеличения продаж и улучшения управления отношениями с клиентами. </a:t>
            </a:r>
            <a:r>
              <a:rPr lang="ru-RU" sz="2400" dirty="0" smtClean="0">
                <a:sym typeface="Gilroy-Light"/>
              </a:rPr>
              <a:t>Вложив </a:t>
            </a:r>
            <a:r>
              <a:rPr lang="ru-RU" sz="2400" dirty="0">
                <a:sym typeface="Gilroy-Light"/>
              </a:rPr>
              <a:t>средства в нашу CRM-систему, Вы сможете укрепить свои позиции на рынке и получить стабильный доход.</a:t>
            </a:r>
            <a:endParaRPr lang="ru-RU"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89" y="1924667"/>
            <a:ext cx="7530573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Предложение инвестору</a:t>
            </a:r>
            <a:endParaRPr sz="4000" b="1" dirty="0"/>
          </a:p>
        </p:txBody>
      </p:sp>
      <p:sp>
        <p:nvSpPr>
          <p:cNvPr id="14" name="Прямоугольник">
            <a:extLst>
              <a:ext uri="{FF2B5EF4-FFF2-40B4-BE49-F238E27FC236}">
                <a16:creationId xmlns=""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18523" y="6358526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7"/>
          <p:cNvSpPr txBox="1"/>
          <p:nvPr/>
        </p:nvSpPr>
        <p:spPr>
          <a:xfrm>
            <a:off x="18533" y="6512394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 smtClean="0"/>
              <a:t>14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23956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1407101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b="1" dirty="0"/>
              <a:t>СПАСИБО</a:t>
            </a:r>
            <a:r>
              <a:rPr b="1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 smtClean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Салагубова А.С.</a:t>
            </a:r>
            <a:endParaRPr lang="en-US" dirty="0" smtClean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Иванова Т.А.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assalagubova@mail.ru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tatiana.ivanova13@mail.ru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3388</TotalTime>
  <Words>666</Words>
  <Application>Microsoft Office PowerPoint</Application>
  <PresentationFormat>Широкоэкранный</PresentationFormat>
  <Paragraphs>121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Gilroy-Bold</vt:lpstr>
      <vt:lpstr>Gilroy-ExtraBold</vt:lpstr>
      <vt:lpstr>Gilroy-Light</vt:lpstr>
      <vt:lpstr>Helvetica Neue</vt:lpstr>
      <vt:lpstr>Arial</vt:lpstr>
      <vt:lpstr>Calibri</vt:lpstr>
      <vt:lpstr>Calibri 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1</cp:lastModifiedBy>
  <cp:revision>52</cp:revision>
  <dcterms:modified xsi:type="dcterms:W3CDTF">2023-10-24T22:16:09Z</dcterms:modified>
</cp:coreProperties>
</file>