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63" r:id="rId7"/>
    <p:sldId id="265" r:id="rId8"/>
    <p:sldId id="266" r:id="rId9"/>
    <p:sldId id="267" r:id="rId10"/>
    <p:sldId id="268" r:id="rId11"/>
    <p:sldId id="269" r:id="rId12"/>
    <p:sldId id="260" r:id="rId13"/>
    <p:sldId id="261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D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C9E2B-06C3-4063-9165-7D1651F1F7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4F46-2704-4C21-86E9-AB7C248138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655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C9E2B-06C3-4063-9165-7D1651F1F7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4F46-2704-4C21-86E9-AB7C248138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647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C9E2B-06C3-4063-9165-7D1651F1F7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4F46-2704-4C21-86E9-AB7C248138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119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C9E2B-06C3-4063-9165-7D1651F1F7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4F46-2704-4C21-86E9-AB7C248138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563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C9E2B-06C3-4063-9165-7D1651F1F7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4F46-2704-4C21-86E9-AB7C248138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885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C9E2B-06C3-4063-9165-7D1651F1F7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4F46-2704-4C21-86E9-AB7C248138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057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C9E2B-06C3-4063-9165-7D1651F1F7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4F46-2704-4C21-86E9-AB7C248138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720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C9E2B-06C3-4063-9165-7D1651F1F7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4F46-2704-4C21-86E9-AB7C248138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794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C9E2B-06C3-4063-9165-7D1651F1F7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4F46-2704-4C21-86E9-AB7C248138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535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C9E2B-06C3-4063-9165-7D1651F1F7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4F46-2704-4C21-86E9-AB7C248138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106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C9E2B-06C3-4063-9165-7D1651F1F7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4F46-2704-4C21-86E9-AB7C248138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382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C9E2B-06C3-4063-9165-7D1651F1F7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04F46-2704-4C21-86E9-AB7C248138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6250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92882" y="5319454"/>
            <a:ext cx="79513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T Travels Regular" panose="02000503030000020004" pitchFamily="2" charset="-52"/>
              </a:rPr>
              <a:t>Инициативная </a:t>
            </a:r>
            <a:r>
              <a:rPr lang="ru-RU" dirty="0" smtClean="0">
                <a:latin typeface="TT Travels Regular" panose="02000503030000020004" pitchFamily="2" charset="-52"/>
              </a:rPr>
              <a:t>разработка</a:t>
            </a:r>
          </a:p>
          <a:p>
            <a:pPr algn="ctr"/>
            <a:endParaRPr lang="ru-RU" dirty="0">
              <a:latin typeface="TT Travels Regular" panose="02000503030000020004" pitchFamily="2" charset="-52"/>
            </a:endParaRPr>
          </a:p>
          <a:p>
            <a:pPr algn="ctr"/>
            <a:r>
              <a:rPr lang="ru-RU" dirty="0" smtClean="0">
                <a:latin typeface="TT Travels Regular" panose="02000503030000020004" pitchFamily="2" charset="-52"/>
              </a:rPr>
              <a:t>Санкт-Петербургский Государственный Аграрный Университет</a:t>
            </a:r>
          </a:p>
          <a:p>
            <a:pPr algn="ctr"/>
            <a:r>
              <a:rPr lang="ru-RU" dirty="0" smtClean="0">
                <a:latin typeface="TT Travels Regular" panose="02000503030000020004" pitchFamily="2" charset="-52"/>
              </a:rPr>
              <a:t>Кафедра Технологии хранения и переработки с/х продукции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130" y="269407"/>
            <a:ext cx="5137741" cy="517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T Travels ExtraBold" panose="02000903040000020004" pitchFamily="2" charset="-52"/>
              </a:rPr>
              <a:t>Пользователь и его проблема</a:t>
            </a:r>
            <a:endParaRPr lang="ru-RU" dirty="0">
              <a:latin typeface="TT Travels ExtraBold" panose="02000903040000020004" pitchFamily="2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091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Человек ежедневно потребляет пищу, так как, наш </a:t>
            </a:r>
            <a:r>
              <a:rPr lang="ru-RU" sz="1800" dirty="0"/>
              <a:t>организм </a:t>
            </a:r>
            <a:r>
              <a:rPr lang="ru-RU" sz="1800" dirty="0" smtClean="0"/>
              <a:t>постоянно нуждается </a:t>
            </a:r>
            <a:r>
              <a:rPr lang="ru-RU" sz="1800" dirty="0"/>
              <a:t>в питательных веществах для правильного функционирования. </a:t>
            </a:r>
            <a:r>
              <a:rPr lang="ru-RU" sz="1800" dirty="0" smtClean="0"/>
              <a:t>Но, несмотря на разнообразие продовольствия, питание людей </a:t>
            </a:r>
            <a:r>
              <a:rPr lang="ru-RU" sz="1800" dirty="0"/>
              <a:t>характеризуется высокой калорийностью и дефицитом витаминов, микроэлементов, растительных волокон и других ценных компонентов </a:t>
            </a:r>
            <a:r>
              <a:rPr lang="ru-RU" sz="1800" dirty="0" smtClean="0"/>
              <a:t>пищи. </a:t>
            </a:r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Наш пользователь – среднестатистический человек, который хочет закрывать суточную потребность организма в важных питательных веществах, но хочет питаться вкусно и не сильно менять свой рацион, в том числе, отказываться от мучной продукции, поэтому ищет новые интересные продукты, в том числе и мучные кондитерские изделия, с более полноценным и полезным составом.</a:t>
            </a:r>
          </a:p>
        </p:txBody>
      </p:sp>
    </p:spTree>
    <p:extLst>
      <p:ext uri="{BB962C8B-B14F-4D97-AF65-F5344CB8AC3E}">
        <p14:creationId xmlns:p14="http://schemas.microsoft.com/office/powerpoint/2010/main" val="43000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Наше решение – разработка новых рецептур мучных кондитерских изделий и моделирование уже существующих, в частности печенья, с добавлением льняного жмыха.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Мы расширим ассортимент качественного печенья с более высокой пищевой и биологической ценностью. 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196" y="4257964"/>
            <a:ext cx="3362244" cy="336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77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Аналоги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6364"/>
            <a:ext cx="10515600" cy="4560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На рынке существует огромное количество видов печенья со льном, но вот наши преимущества:</a:t>
            </a:r>
          </a:p>
          <a:p>
            <a:pPr marL="0" indent="0">
              <a:buNone/>
            </a:pPr>
            <a:r>
              <a:rPr lang="ru-RU" sz="1800" dirty="0" smtClean="0"/>
              <a:t>1. В основном в состав печенья входят льняная мука и цельные семена льна, которые используются больше как украшение, а мы будем использовать именно льняной жмых, который будем добавлять непосредственно в состав, что улучшит его биологическую ценность перед аналогами.</a:t>
            </a:r>
          </a:p>
          <a:p>
            <a:pPr marL="0" indent="0">
              <a:buNone/>
            </a:pPr>
            <a:r>
              <a:rPr lang="ru-RU" sz="1800" dirty="0" smtClean="0"/>
              <a:t>2. А также, использование льняного жмыха хорошо с экологической точки зрения, так как мы будем применять ценный побочный продукт от переработки льняных семян в производственных целях, потому что будем использовать полноценный источник </a:t>
            </a:r>
            <a:r>
              <a:rPr lang="ru-RU" sz="1800" dirty="0"/>
              <a:t>полезных </a:t>
            </a:r>
            <a:r>
              <a:rPr lang="ru-RU" sz="1800" dirty="0" smtClean="0"/>
              <a:t>веществ как ингредиент мучного кондитерского продукта – печенья с более ценным и полезным составом.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0" t="5222" r="25353" b="4781"/>
          <a:stretch/>
        </p:blipFill>
        <p:spPr>
          <a:xfrm>
            <a:off x="6049819" y="4572000"/>
            <a:ext cx="1062181" cy="19131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637" y="4525320"/>
            <a:ext cx="1419027" cy="2270443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" t="7191" r="551" b="1935"/>
          <a:stretch/>
        </p:blipFill>
        <p:spPr bwMode="auto">
          <a:xfrm>
            <a:off x="9806179" y="5348858"/>
            <a:ext cx="1905000" cy="109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328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75AEFF19-9CF4-103B-9B33-F7283D254F53}"/>
              </a:ext>
            </a:extLst>
          </p:cNvPr>
          <p:cNvSpPr/>
          <p:nvPr/>
        </p:nvSpPr>
        <p:spPr>
          <a:xfrm>
            <a:off x="3499556" y="4667956"/>
            <a:ext cx="7854244" cy="1782000"/>
          </a:xfrm>
          <a:prstGeom prst="roundRect">
            <a:avLst/>
          </a:prstGeom>
          <a:solidFill>
            <a:srgbClr val="136A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Пользователи приобретают печенье с льняным жмыхом, которое покрывает часть их </a:t>
            </a:r>
            <a:r>
              <a:rPr lang="ru-RU" sz="2000" dirty="0" smtClean="0"/>
              <a:t>суточных потребностей. </a:t>
            </a:r>
            <a:r>
              <a:rPr lang="ru-RU" sz="2000" dirty="0"/>
              <a:t>Это позволяет снизить потребление дополнительных добавок, тем самым экономить время и </a:t>
            </a:r>
            <a:r>
              <a:rPr lang="ru-RU" sz="2000" dirty="0" smtClean="0"/>
              <a:t>деньги.</a:t>
            </a:r>
            <a:endParaRPr lang="ru-RU" sz="2000" b="1" dirty="0">
              <a:ln w="1905">
                <a:solidFill>
                  <a:schemeClr val="bg1">
                    <a:lumMod val="85000"/>
                    <a:lumOff val="15000"/>
                  </a:schemeClr>
                </a:solidFill>
              </a:ln>
            </a:endParaRP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8D03F1A9-5763-DE9F-A959-198B6976AD0E}"/>
              </a:ext>
            </a:extLst>
          </p:cNvPr>
          <p:cNvSpPr/>
          <p:nvPr/>
        </p:nvSpPr>
        <p:spPr>
          <a:xfrm>
            <a:off x="330200" y="2318458"/>
            <a:ext cx="7684911" cy="1652150"/>
          </a:xfrm>
          <a:prstGeom prst="roundRect">
            <a:avLst/>
          </a:prstGeom>
          <a:solidFill>
            <a:srgbClr val="136A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Пользователи покупают </a:t>
            </a:r>
            <a:r>
              <a:rPr lang="ru-RU" sz="2000" dirty="0" smtClean="0"/>
              <a:t>печенье </a:t>
            </a:r>
            <a:r>
              <a:rPr lang="ru-RU" sz="2000" dirty="0"/>
              <a:t>с быстрыми углеводами, получая только кратковременный приток энергии. Для восполнения потребностей в витаминах и клетчатке они дополнительно покупают витамины, </a:t>
            </a:r>
            <a:r>
              <a:rPr lang="ru-RU" sz="2000" dirty="0" err="1" smtClean="0"/>
              <a:t>БАДы</a:t>
            </a:r>
            <a:r>
              <a:rPr lang="ru-RU" sz="2000" dirty="0" smtClean="0"/>
              <a:t>.</a:t>
            </a:r>
            <a:endParaRPr lang="ru-RU" sz="2000" b="1" dirty="0">
              <a:ln w="1905">
                <a:solidFill>
                  <a:schemeClr val="bg1">
                    <a:lumMod val="85000"/>
                    <a:lumOff val="15000"/>
                  </a:schemeClr>
                </a:solidFill>
              </a:ln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36851" y="1563143"/>
            <a:ext cx="3259667" cy="39424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600" b="1" dirty="0"/>
              <a:t>AS IS - Текущая ситуация</a:t>
            </a:r>
            <a:r>
              <a:rPr lang="ru-RU" sz="2300" b="1" dirty="0"/>
              <a:t/>
            </a:r>
            <a:br>
              <a:rPr lang="ru-RU" sz="2300" b="1" dirty="0"/>
            </a:br>
            <a:r>
              <a:rPr lang="ru-RU" sz="2300" b="1" dirty="0"/>
              <a:t/>
            </a:r>
            <a:br>
              <a:rPr lang="ru-RU" sz="2300" b="1" dirty="0"/>
            </a:br>
            <a:r>
              <a:rPr lang="ru-RU" sz="2300" b="1" dirty="0"/>
              <a:t/>
            </a:r>
            <a:br>
              <a:rPr lang="ru-RU" sz="2300" b="1" dirty="0"/>
            </a:br>
            <a:endParaRPr lang="ru-RU" b="1" dirty="0"/>
          </a:p>
        </p:txBody>
      </p:sp>
      <p:sp>
        <p:nvSpPr>
          <p:cNvPr id="9" name="Объект 2">
            <a:extLst>
              <a:ext uri="{FF2B5EF4-FFF2-40B4-BE49-F238E27FC236}">
                <a16:creationId xmlns="" xmlns:a16="http://schemas.microsoft.com/office/drawing/2014/main" id="{82212C52-D08D-5A26-DF12-5318AF216ED7}"/>
              </a:ext>
            </a:extLst>
          </p:cNvPr>
          <p:cNvSpPr txBox="1">
            <a:spLocks/>
          </p:cNvSpPr>
          <p:nvPr/>
        </p:nvSpPr>
        <p:spPr>
          <a:xfrm>
            <a:off x="8015111" y="4040186"/>
            <a:ext cx="3338689" cy="50354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8600" b="1" dirty="0" err="1"/>
              <a:t>T</a:t>
            </a:r>
            <a:r>
              <a:rPr lang="en-US" sz="8600" b="1" dirty="0"/>
              <a:t>O BE</a:t>
            </a:r>
            <a:r>
              <a:rPr lang="ru-RU" sz="8600" b="1" dirty="0"/>
              <a:t> - Будущая ситуация</a:t>
            </a:r>
            <a:r>
              <a:rPr lang="ru-RU" sz="2300" b="1" dirty="0"/>
              <a:t/>
            </a:r>
            <a:br>
              <a:rPr lang="ru-RU" sz="2300" b="1" dirty="0"/>
            </a:br>
            <a:r>
              <a:rPr lang="ru-RU" sz="2300" b="1" dirty="0"/>
              <a:t/>
            </a:r>
            <a:br>
              <a:rPr lang="ru-RU" sz="2300" b="1" dirty="0"/>
            </a:br>
            <a:r>
              <a:rPr lang="ru-RU" sz="2300" b="1" dirty="0"/>
              <a:t/>
            </a:r>
            <a:br>
              <a:rPr lang="ru-RU" sz="2300" b="1" dirty="0"/>
            </a:br>
            <a:endParaRPr lang="ru-RU" b="1" dirty="0"/>
          </a:p>
        </p:txBody>
      </p:sp>
      <p:cxnSp>
        <p:nvCxnSpPr>
          <p:cNvPr id="13" name="Скругленная соединительная линия 12">
            <a:extLst>
              <a:ext uri="{FF2B5EF4-FFF2-40B4-BE49-F238E27FC236}">
                <a16:creationId xmlns="" xmlns:a16="http://schemas.microsoft.com/office/drawing/2014/main" id="{3AC757F3-E23F-0699-1BB5-0ADC82ED8EBF}"/>
              </a:ext>
            </a:extLst>
          </p:cNvPr>
          <p:cNvCxnSpPr>
            <a:cxnSpLocks/>
            <a:stCxn id="3" idx="3"/>
            <a:endCxn id="9" idx="0"/>
          </p:cNvCxnSpPr>
          <p:nvPr/>
        </p:nvCxnSpPr>
        <p:spPr>
          <a:xfrm>
            <a:off x="5996518" y="1760266"/>
            <a:ext cx="3687938" cy="2279920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dirty="0" smtClean="0">
                <a:latin typeface="TT Travels ExtraBold" panose="02000903040000020004" pitchFamily="2" charset="-52"/>
              </a:rPr>
              <a:t>Пользовательский сценарий</a:t>
            </a:r>
            <a:endParaRPr lang="ru-RU" dirty="0">
              <a:latin typeface="TT Travels ExtraBold" panose="02000903040000020004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4650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8316"/>
            <a:ext cx="10515600" cy="1325563"/>
          </a:xfrm>
        </p:spPr>
        <p:txBody>
          <a:bodyPr/>
          <a:lstStyle/>
          <a:p>
            <a:r>
              <a:rPr lang="ru-RU" dirty="0" smtClean="0"/>
              <a:t>О проекте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60606"/>
            <a:ext cx="10515600" cy="8991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На данном этапе наша команда рассматривает и пробует различные рецептуры печенья, чтобы улучшить их, привнести свои новые идеи и  функциональные решения. </a:t>
            </a:r>
            <a:endParaRPr lang="ru-RU" sz="1800" dirty="0"/>
          </a:p>
        </p:txBody>
      </p:sp>
      <p:pic>
        <p:nvPicPr>
          <p:cNvPr id="6" name="Picture 2" descr="https://sun9-14.userapi.com/impg/OXM2KRELolzsfuQXP4NSCiGez1Gc4dGs3nFauQ/mpLUuDfbQyg.jpg?size=1620x2160&amp;quality=95&amp;sign=1aba1cc46a8bdb0e7cc474fe03ccc3dc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60" y="2020807"/>
            <a:ext cx="3094843" cy="412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9778"/>
          <a:stretch/>
        </p:blipFill>
        <p:spPr>
          <a:xfrm rot="5400000">
            <a:off x="3403728" y="2368914"/>
            <a:ext cx="4126458" cy="34302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12303" t="20587" r="14141" b="26786"/>
          <a:stretch/>
        </p:blipFill>
        <p:spPr>
          <a:xfrm>
            <a:off x="7329639" y="2020806"/>
            <a:ext cx="2062480" cy="196749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14387" t="20141" r="21579" b="32915"/>
          <a:stretch/>
        </p:blipFill>
        <p:spPr>
          <a:xfrm>
            <a:off x="7329639" y="4131212"/>
            <a:ext cx="2062480" cy="20160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/>
          <a:srcRect l="29831" t="20889" r="22880" b="9186"/>
          <a:stretch/>
        </p:blipFill>
        <p:spPr>
          <a:xfrm>
            <a:off x="9539678" y="2020806"/>
            <a:ext cx="2092960" cy="412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65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пользовательского тестирования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Мы опросили пользователей большая часть в возрасте от 18 до 23 лет, которые учатся и работают. </a:t>
            </a:r>
          </a:p>
          <a:p>
            <a:pPr marL="0" indent="0">
              <a:buNone/>
            </a:pPr>
            <a:r>
              <a:rPr lang="ru-RU" sz="1800" dirty="0" smtClean="0"/>
              <a:t>В основном они питаются 3 раза в день, но к перекусам относятся положительно, и если покупают для него что-то, в основном то, что удобно взять с собой, а полезный состав, является не первостепенным критерием для выбора, так же большинство ответило, что считает полезные сладости недоступными и более дорогими для большинства обычных людей.</a:t>
            </a:r>
          </a:p>
          <a:p>
            <a:pPr marL="0" indent="0">
              <a:buNone/>
            </a:pPr>
            <a:r>
              <a:rPr lang="ru-RU" sz="1800" dirty="0" smtClean="0"/>
              <a:t>Так же по опросу нам стало известно, что о льняном жмыхе слышали немногие, а о его полезных свойствах не знает никто. Но, несмотря на это, большинству стало интересно узнать о льняном жмыхе и попробовать новые интересные продукты с этим ингредиентом.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9284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7880" y="2498725"/>
            <a:ext cx="10515600" cy="1325563"/>
          </a:xfrm>
        </p:spPr>
        <p:txBody>
          <a:bodyPr/>
          <a:lstStyle/>
          <a:p>
            <a:r>
              <a:rPr lang="ru-RU" dirty="0" smtClean="0"/>
              <a:t>Экономика проекта: предположения и вопросы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969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198438"/>
            <a:ext cx="10515600" cy="1325563"/>
          </a:xfrm>
        </p:spPr>
        <p:txBody>
          <a:bodyPr/>
          <a:lstStyle/>
          <a:p>
            <a:r>
              <a:rPr lang="ru-RU" dirty="0" smtClean="0"/>
              <a:t>Аналоги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1458166"/>
              </p:ext>
            </p:extLst>
          </p:nvPr>
        </p:nvGraphicFramePr>
        <p:xfrm>
          <a:off x="622300" y="1524001"/>
          <a:ext cx="10947399" cy="4596503"/>
        </p:xfrm>
        <a:graphic>
          <a:graphicData uri="http://schemas.openxmlformats.org/drawingml/2006/table">
            <a:tbl>
              <a:tblPr firstRow="1" firstCol="1" bandRow="1">
                <a:tableStyleId>{08FB837D-C827-4EFA-A057-4D05807E0F7C}</a:tableStyleId>
              </a:tblPr>
              <a:tblGrid>
                <a:gridCol w="1954645"/>
                <a:gridCol w="2129552"/>
                <a:gridCol w="2430808"/>
                <a:gridCol w="1933697"/>
                <a:gridCol w="2498697"/>
              </a:tblGrid>
              <a:tr h="711199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100" kern="1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smtClean="0">
                          <a:solidFill>
                            <a:schemeClr val="bg1"/>
                          </a:solidFill>
                          <a:effectLst/>
                        </a:rPr>
                        <a:t>Параметры</a:t>
                      </a:r>
                      <a:endParaRPr lang="ru-RU" sz="11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100" kern="1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smtClean="0">
                          <a:solidFill>
                            <a:schemeClr val="bg1"/>
                          </a:solidFill>
                          <a:effectLst/>
                        </a:rPr>
                        <a:t>Печенье </a:t>
                      </a:r>
                      <a:r>
                        <a:rPr lang="ru-RU" sz="1100" kern="100" dirty="0">
                          <a:solidFill>
                            <a:schemeClr val="bg1"/>
                          </a:solidFill>
                          <a:effectLst/>
                        </a:rPr>
                        <a:t>с льняным </a:t>
                      </a:r>
                      <a:r>
                        <a:rPr lang="ru-RU" sz="1100" kern="100" dirty="0" smtClean="0">
                          <a:solidFill>
                            <a:schemeClr val="bg1"/>
                          </a:solidFill>
                          <a:effectLst/>
                        </a:rPr>
                        <a:t>жмыхом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(наш</a:t>
                      </a:r>
                      <a:r>
                        <a:rPr lang="ru-RU" sz="1100" kern="1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 рецептура</a:t>
                      </a:r>
                      <a:r>
                        <a:rPr lang="ru-RU" sz="1100" kern="1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100" kern="1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smtClean="0">
                          <a:solidFill>
                            <a:schemeClr val="bg1"/>
                          </a:solidFill>
                          <a:effectLst/>
                        </a:rPr>
                        <a:t>Печенье-мюсли </a:t>
                      </a:r>
                      <a:r>
                        <a:rPr lang="ru-RU" sz="1100" kern="100" dirty="0">
                          <a:solidFill>
                            <a:schemeClr val="bg1"/>
                          </a:solidFill>
                          <a:effectLst/>
                        </a:rPr>
                        <a:t>с клюквой и изюмом (</a:t>
                      </a:r>
                      <a:r>
                        <a:rPr lang="ru-RU" sz="1100" kern="100" dirty="0" err="1">
                          <a:solidFill>
                            <a:schemeClr val="bg1"/>
                          </a:solidFill>
                          <a:effectLst/>
                        </a:rPr>
                        <a:t>Любятово</a:t>
                      </a:r>
                      <a:r>
                        <a:rPr lang="ru-RU" sz="1100" kern="10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ru-RU" sz="11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100" kern="1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smtClean="0">
                          <a:solidFill>
                            <a:schemeClr val="bg1"/>
                          </a:solidFill>
                          <a:effectLst/>
                        </a:rPr>
                        <a:t>Печенье </a:t>
                      </a:r>
                      <a:r>
                        <a:rPr lang="ru-RU" sz="1100" kern="100" dirty="0">
                          <a:solidFill>
                            <a:schemeClr val="bg1"/>
                          </a:solidFill>
                          <a:effectLst/>
                        </a:rPr>
                        <a:t>с льняной мукой (</a:t>
                      </a:r>
                      <a:r>
                        <a:rPr lang="ru-RU" sz="1100" kern="100" dirty="0" err="1">
                          <a:solidFill>
                            <a:schemeClr val="bg1"/>
                          </a:solidFill>
                          <a:effectLst/>
                        </a:rPr>
                        <a:t>Vitlen</a:t>
                      </a:r>
                      <a:r>
                        <a:rPr lang="ru-RU" sz="1100" kern="100" dirty="0">
                          <a:solidFill>
                            <a:schemeClr val="bg1"/>
                          </a:solidFill>
                          <a:effectLst/>
                        </a:rPr>
                        <a:t>) </a:t>
                      </a:r>
                      <a:endParaRPr lang="ru-RU" sz="11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100" kern="1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smtClean="0">
                          <a:solidFill>
                            <a:schemeClr val="bg1"/>
                          </a:solidFill>
                          <a:effectLst/>
                        </a:rPr>
                        <a:t>Печенье </a:t>
                      </a:r>
                      <a:r>
                        <a:rPr lang="ru-RU" sz="1100" kern="100" dirty="0">
                          <a:solidFill>
                            <a:schemeClr val="bg1"/>
                          </a:solidFill>
                          <a:effectLst/>
                        </a:rPr>
                        <a:t>традиционное без добавок (Юбилейное)</a:t>
                      </a:r>
                      <a:endParaRPr lang="ru-RU" sz="11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78049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Вкус 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Нежный, слегка ореховый, с легкой горчинкой от льняного жмыха. 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Сладкий с легкой кислинкой от клюквы, насыщенный вкус изюма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Нежный, чуть сладкий, с ореховыми нотками; может быть легкая горечь от льняной муки.</a:t>
                      </a:r>
                      <a:endParaRPr lang="ru-RU" sz="1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Сладкий, с легкой ноткой ванили</a:t>
                      </a:r>
                      <a:endParaRPr lang="ru-RU" sz="1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8166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Запах</a:t>
                      </a:r>
                      <a:endParaRPr lang="ru-RU" sz="1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smtClean="0">
                          <a:effectLst/>
                        </a:rPr>
                        <a:t>С </a:t>
                      </a:r>
                      <a:r>
                        <a:rPr lang="ru-RU" sz="1100" kern="100" dirty="0">
                          <a:effectLst/>
                        </a:rPr>
                        <a:t>легкими травяными и ореховыми оттенками.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smtClean="0">
                          <a:effectLst/>
                        </a:rPr>
                        <a:t>С </a:t>
                      </a:r>
                      <a:r>
                        <a:rPr lang="ru-RU" sz="1100" kern="100" dirty="0">
                          <a:effectLst/>
                        </a:rPr>
                        <a:t>заметными нотами ягод и овсянки, слегка сладкий.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smtClean="0">
                          <a:effectLst/>
                        </a:rPr>
                        <a:t>С </a:t>
                      </a:r>
                      <a:r>
                        <a:rPr lang="ru-RU" sz="1100" kern="100" dirty="0">
                          <a:effectLst/>
                        </a:rPr>
                        <a:t>легкими травяными и ореховыми оттенками.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Слегка мучной, с ванильными акцентами  </a:t>
                      </a:r>
                      <a:endParaRPr lang="ru-RU" sz="1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80912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Консистенция и внешний вид и форма</a:t>
                      </a:r>
                      <a:endParaRPr lang="ru-RU" sz="1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Хрустящая снаружи и мягкая внутри. Может быть немного зернистой из-за присутствия льняного </a:t>
                      </a:r>
                      <a:r>
                        <a:rPr lang="ru-RU" sz="1100" kern="100" dirty="0" smtClean="0">
                          <a:effectLst/>
                        </a:rPr>
                        <a:t>жмыха.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smtClean="0">
                          <a:effectLst/>
                        </a:rPr>
                        <a:t>Форма круглая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Хрустящая с мягкими кусочками клюквы и изюма, с зернистой текстурой.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Форма прямоугольная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Хрустящее снаружи, мягкое и рассыпчатое внутри.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Форма круглая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Хрустящая, но при этом нежная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Форма прямоугольная</a:t>
                      </a:r>
                      <a:endParaRPr lang="ru-RU" sz="1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3529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Содержание сахара</a:t>
                      </a:r>
                      <a:endParaRPr lang="ru-RU" sz="1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+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Сахарозаменитель </a:t>
                      </a:r>
                      <a:r>
                        <a:rPr lang="ru-RU" sz="1100" kern="100" dirty="0" err="1">
                          <a:effectLst/>
                        </a:rPr>
                        <a:t>мальтит</a:t>
                      </a:r>
                      <a:r>
                        <a:rPr lang="ru-RU" sz="1100" kern="100" dirty="0">
                          <a:effectLst/>
                        </a:rPr>
                        <a:t> 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+</a:t>
                      </a:r>
                      <a:endParaRPr lang="ru-RU" sz="1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08725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Содержание незаменимых аминокислот</a:t>
                      </a:r>
                      <a:endParaRPr lang="ru-RU" sz="1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Лейцин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Лизин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Метионин            </a:t>
                      </a:r>
                      <a:endParaRPr lang="ru-RU" sz="1100" kern="100" dirty="0" smtClean="0">
                        <a:effectLst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err="1" smtClean="0">
                          <a:effectLst/>
                        </a:rPr>
                        <a:t>Фенилаланин</a:t>
                      </a:r>
                      <a:r>
                        <a:rPr lang="ru-RU" sz="1100" kern="100" dirty="0" smtClean="0">
                          <a:effectLst/>
                        </a:rPr>
                        <a:t>                      </a:t>
                      </a:r>
                      <a:r>
                        <a:rPr lang="ru-RU" sz="1100" kern="100" dirty="0" err="1">
                          <a:effectLst/>
                        </a:rPr>
                        <a:t>Треонин</a:t>
                      </a:r>
                      <a:r>
                        <a:rPr lang="ru-RU" sz="1100" kern="100" dirty="0">
                          <a:effectLst/>
                        </a:rPr>
                        <a:t>                     </a:t>
                      </a:r>
                      <a:endParaRPr lang="ru-RU" sz="1100" kern="100" dirty="0" smtClean="0">
                        <a:effectLst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smtClean="0">
                          <a:effectLst/>
                        </a:rPr>
                        <a:t>Триптофан                  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smtClean="0">
                          <a:effectLst/>
                        </a:rPr>
                        <a:t>Валин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Лейцин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Лизин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Метионин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err="1">
                          <a:effectLst/>
                        </a:rPr>
                        <a:t>Фенилаланин</a:t>
                      </a:r>
                      <a:endParaRPr lang="ru-RU" sz="1100" kern="100" dirty="0">
                        <a:effectLst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err="1">
                          <a:effectLst/>
                        </a:rPr>
                        <a:t>Треонин</a:t>
                      </a:r>
                      <a:endParaRPr lang="ru-RU" sz="1100" kern="100" dirty="0">
                        <a:effectLst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Триптофан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Валин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Лейцин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Лизин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Метионин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err="1">
                          <a:effectLst/>
                        </a:rPr>
                        <a:t>Фенилаланин</a:t>
                      </a:r>
                      <a:endParaRPr lang="ru-RU" sz="1100" kern="100" dirty="0">
                        <a:effectLst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err="1">
                          <a:effectLst/>
                        </a:rPr>
                        <a:t>Треонин</a:t>
                      </a:r>
                      <a:endParaRPr lang="ru-RU" sz="1100" kern="100" dirty="0">
                        <a:effectLst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Валин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Изолейцин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Триптофан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Лейцин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Изолейцин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Лизин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err="1">
                          <a:effectLst/>
                        </a:rPr>
                        <a:t>Треонин</a:t>
                      </a:r>
                      <a:r>
                        <a:rPr lang="ru-RU" sz="1100" kern="100" dirty="0">
                          <a:effectLst/>
                        </a:rPr>
                        <a:t> 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Метионин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err="1">
                          <a:effectLst/>
                        </a:rPr>
                        <a:t>Фенилаланин</a:t>
                      </a:r>
                      <a:endParaRPr lang="ru-RU" sz="1100" kern="100" dirty="0">
                        <a:effectLst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Триптофан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Валин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9618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Содержание микро- и макроэлементов</a:t>
                      </a:r>
                      <a:endParaRPr lang="ru-RU" sz="1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Микроэлементы: </a:t>
                      </a:r>
                      <a:r>
                        <a:rPr lang="en-US" sz="1100" kern="100">
                          <a:effectLst/>
                        </a:rPr>
                        <a:t>Fe</a:t>
                      </a:r>
                      <a:r>
                        <a:rPr lang="ru-RU" sz="1100" kern="100">
                          <a:effectLst/>
                        </a:rPr>
                        <a:t>, </a:t>
                      </a:r>
                      <a:r>
                        <a:rPr lang="en-US" sz="1100" kern="100">
                          <a:effectLst/>
                        </a:rPr>
                        <a:t>Zn</a:t>
                      </a:r>
                      <a:r>
                        <a:rPr lang="ru-RU" sz="1100" kern="100">
                          <a:effectLst/>
                        </a:rPr>
                        <a:t>,</a:t>
                      </a:r>
                      <a:r>
                        <a:rPr lang="en-US" sz="1100" kern="100">
                          <a:effectLst/>
                        </a:rPr>
                        <a:t> Cu</a:t>
                      </a:r>
                      <a:endParaRPr lang="ru-RU" sz="1100" kern="100">
                        <a:effectLst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Макроэлементы: </a:t>
                      </a:r>
                      <a:r>
                        <a:rPr lang="en-US" sz="1100" kern="100">
                          <a:effectLst/>
                        </a:rPr>
                        <a:t>Mg</a:t>
                      </a:r>
                      <a:r>
                        <a:rPr lang="ru-RU" sz="1100" kern="100">
                          <a:effectLst/>
                        </a:rPr>
                        <a:t>, </a:t>
                      </a:r>
                      <a:r>
                        <a:rPr lang="en-US" sz="1100" kern="100">
                          <a:effectLst/>
                        </a:rPr>
                        <a:t>Ca</a:t>
                      </a:r>
                      <a:r>
                        <a:rPr lang="ru-RU" sz="1100" kern="100">
                          <a:effectLst/>
                        </a:rPr>
                        <a:t>, </a:t>
                      </a:r>
                      <a:r>
                        <a:rPr lang="en-US" sz="1100" kern="100">
                          <a:effectLst/>
                        </a:rPr>
                        <a:t>K</a:t>
                      </a:r>
                      <a:r>
                        <a:rPr lang="ru-RU" sz="1100" kern="100">
                          <a:effectLst/>
                        </a:rPr>
                        <a:t>, </a:t>
                      </a:r>
                      <a:r>
                        <a:rPr lang="en-US" sz="1100" kern="100">
                          <a:effectLst/>
                        </a:rPr>
                        <a:t>Na</a:t>
                      </a:r>
                      <a:endParaRPr lang="ru-RU" sz="1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Микроэлементы: </a:t>
                      </a:r>
                      <a:r>
                        <a:rPr lang="en-US" sz="1100" kern="100">
                          <a:effectLst/>
                        </a:rPr>
                        <a:t>Fe</a:t>
                      </a:r>
                      <a:r>
                        <a:rPr lang="ru-RU" sz="1100" kern="100">
                          <a:effectLst/>
                        </a:rPr>
                        <a:t>, </a:t>
                      </a:r>
                      <a:r>
                        <a:rPr lang="en-US" sz="1100" kern="100">
                          <a:effectLst/>
                        </a:rPr>
                        <a:t>Zn</a:t>
                      </a:r>
                      <a:endParaRPr lang="ru-RU" sz="1100" kern="100">
                        <a:effectLst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Макроэлементы:  </a:t>
                      </a:r>
                      <a:r>
                        <a:rPr lang="en-US" sz="1100" kern="100">
                          <a:effectLst/>
                        </a:rPr>
                        <a:t>Mg</a:t>
                      </a:r>
                      <a:endParaRPr lang="ru-RU" sz="1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Микроэлементы: </a:t>
                      </a:r>
                      <a:r>
                        <a:rPr lang="en-US" sz="1100" kern="100">
                          <a:effectLst/>
                        </a:rPr>
                        <a:t>Fe</a:t>
                      </a:r>
                      <a:r>
                        <a:rPr lang="ru-RU" sz="1100" kern="100">
                          <a:effectLst/>
                        </a:rPr>
                        <a:t>, </a:t>
                      </a:r>
                      <a:r>
                        <a:rPr lang="en-US" sz="1100" kern="100">
                          <a:effectLst/>
                        </a:rPr>
                        <a:t>Zn</a:t>
                      </a:r>
                      <a:endParaRPr lang="ru-RU" sz="1100" kern="100">
                        <a:effectLst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>
                          <a:effectLst/>
                        </a:rPr>
                        <a:t>Макроэлементы: </a:t>
                      </a:r>
                      <a:r>
                        <a:rPr lang="en-US" sz="1100" kern="100">
                          <a:effectLst/>
                        </a:rPr>
                        <a:t>Ca</a:t>
                      </a:r>
                      <a:r>
                        <a:rPr lang="ru-RU" sz="1100" kern="100">
                          <a:effectLst/>
                        </a:rPr>
                        <a:t>, </a:t>
                      </a:r>
                      <a:r>
                        <a:rPr lang="en-US" sz="1100" kern="100">
                          <a:effectLst/>
                        </a:rPr>
                        <a:t>Mg</a:t>
                      </a:r>
                      <a:r>
                        <a:rPr lang="ru-RU" sz="1100" kern="100">
                          <a:effectLst/>
                        </a:rPr>
                        <a:t>, </a:t>
                      </a:r>
                      <a:r>
                        <a:rPr lang="en-US" sz="1100" kern="100">
                          <a:effectLst/>
                        </a:rPr>
                        <a:t>P</a:t>
                      </a:r>
                      <a:r>
                        <a:rPr lang="ru-RU" sz="1100" kern="100">
                          <a:effectLst/>
                        </a:rPr>
                        <a:t>, </a:t>
                      </a:r>
                      <a:r>
                        <a:rPr lang="en-US" sz="1100" kern="100">
                          <a:effectLst/>
                        </a:rPr>
                        <a:t>K</a:t>
                      </a:r>
                      <a:r>
                        <a:rPr lang="ru-RU" sz="1100" kern="100">
                          <a:effectLst/>
                        </a:rPr>
                        <a:t>                 </a:t>
                      </a:r>
                      <a:endParaRPr lang="ru-RU" sz="1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</a:rPr>
                        <a:t>Микроэлементы: </a:t>
                      </a:r>
                      <a:r>
                        <a:rPr lang="en-US" sz="1100" kern="100" dirty="0">
                          <a:effectLst/>
                        </a:rPr>
                        <a:t>Fe</a:t>
                      </a:r>
                      <a:r>
                        <a:rPr lang="ru-RU" sz="1100" kern="100" dirty="0">
                          <a:effectLst/>
                        </a:rPr>
                        <a:t>, </a:t>
                      </a:r>
                      <a:r>
                        <a:rPr lang="en-US" sz="1100" kern="100" dirty="0">
                          <a:effectLst/>
                        </a:rPr>
                        <a:t>Zn</a:t>
                      </a:r>
                      <a:r>
                        <a:rPr lang="ru-RU" sz="1100" kern="100" dirty="0">
                          <a:effectLst/>
                        </a:rPr>
                        <a:t>, </a:t>
                      </a:r>
                      <a:r>
                        <a:rPr lang="en-US" sz="1100" kern="100" dirty="0">
                          <a:effectLst/>
                        </a:rPr>
                        <a:t>Cu</a:t>
                      </a:r>
                      <a:r>
                        <a:rPr lang="ru-RU" sz="1100" kern="100" dirty="0">
                          <a:effectLst/>
                        </a:rPr>
                        <a:t>, </a:t>
                      </a:r>
                      <a:r>
                        <a:rPr lang="en-US" sz="1100" kern="100" dirty="0" err="1">
                          <a:effectLst/>
                        </a:rPr>
                        <a:t>Mn</a:t>
                      </a:r>
                      <a:r>
                        <a:rPr lang="ru-RU" sz="1100" kern="100" dirty="0">
                          <a:effectLst/>
                        </a:rPr>
                        <a:t>, </a:t>
                      </a:r>
                      <a:r>
                        <a:rPr lang="en-US" sz="1100" kern="100" dirty="0">
                          <a:effectLst/>
                        </a:rPr>
                        <a:t>Se</a:t>
                      </a:r>
                      <a:r>
                        <a:rPr lang="ru-RU" sz="1100" kern="100" dirty="0">
                          <a:effectLst/>
                        </a:rPr>
                        <a:t>                           Макроэлементы: </a:t>
                      </a:r>
                      <a:r>
                        <a:rPr lang="en-US" sz="1100" kern="100" dirty="0">
                          <a:effectLst/>
                        </a:rPr>
                        <a:t>Ca</a:t>
                      </a:r>
                      <a:r>
                        <a:rPr lang="ru-RU" sz="1100" kern="100" dirty="0">
                          <a:effectLst/>
                        </a:rPr>
                        <a:t>, </a:t>
                      </a:r>
                      <a:r>
                        <a:rPr lang="en-US" sz="1100" kern="100" dirty="0">
                          <a:effectLst/>
                        </a:rPr>
                        <a:t>Mg</a:t>
                      </a:r>
                      <a:r>
                        <a:rPr lang="ru-RU" sz="1100" kern="100" dirty="0">
                          <a:effectLst/>
                        </a:rPr>
                        <a:t>, </a:t>
                      </a:r>
                      <a:r>
                        <a:rPr lang="en-US" sz="1100" kern="100" dirty="0">
                          <a:effectLst/>
                        </a:rPr>
                        <a:t>Na</a:t>
                      </a:r>
                      <a:r>
                        <a:rPr lang="ru-RU" sz="1100" kern="100" dirty="0">
                          <a:effectLst/>
                        </a:rPr>
                        <a:t>, </a:t>
                      </a:r>
                      <a:r>
                        <a:rPr lang="en-US" sz="1100" kern="100" dirty="0">
                          <a:effectLst/>
                        </a:rPr>
                        <a:t>K</a:t>
                      </a:r>
                      <a:endParaRPr lang="ru-RU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576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98905"/>
            <a:ext cx="10515600" cy="33153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Наш продукт </a:t>
            </a:r>
            <a:r>
              <a:rPr lang="ru-RU" sz="1800" dirty="0"/>
              <a:t>ориентирован на российский рынок продуктов с повышенной биологической ценностью. В 2023 году объем рынка здоровых и функциональных продуктов в России составлял более 300 млрд руб., и прогнозируется его дальнейший рост на 5-7% в год. Позиционируясь как продукт с высоким содержанием </a:t>
            </a:r>
            <a:r>
              <a:rPr lang="ru-RU" sz="1800" dirty="0" smtClean="0"/>
              <a:t>пищевых </a:t>
            </a:r>
            <a:r>
              <a:rPr lang="ru-RU" sz="1800" dirty="0" err="1" smtClean="0"/>
              <a:t>волокн</a:t>
            </a:r>
            <a:r>
              <a:rPr lang="ru-RU" sz="1800" dirty="0" smtClean="0"/>
              <a:t>, омега-3, микро- и макро-элементов и полноценных белков, </a:t>
            </a:r>
            <a:r>
              <a:rPr lang="ru-RU" sz="1800" dirty="0"/>
              <a:t>наш продукт ориентирован на целевую аудиторию, состоящую из потребителей, активно ищущих продукты, помогающие поддерживать здоровье.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Наш проект может претендовать на 1-2% этого рынка в первые годы производства, учитывая высокий спрос на здоровые альтернативы мучных изделий. В случае успешного продвижения продукт может занять нишу до </a:t>
            </a:r>
            <a:r>
              <a:rPr lang="ru-RU" sz="1800" dirty="0" smtClean="0"/>
              <a:t>3% </a:t>
            </a:r>
            <a:r>
              <a:rPr lang="ru-RU" sz="1800" dirty="0"/>
              <a:t>рынка здорового питания.</a:t>
            </a:r>
          </a:p>
        </p:txBody>
      </p:sp>
    </p:spTree>
    <p:extLst>
      <p:ext uri="{BB962C8B-B14F-4D97-AF65-F5344CB8AC3E}">
        <p14:creationId xmlns:p14="http://schemas.microsoft.com/office/powerpoint/2010/main" val="195192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издержек и </a:t>
            </a:r>
            <a:br>
              <a:rPr lang="ru-RU" dirty="0" smtClean="0"/>
            </a:br>
            <a:r>
              <a:rPr lang="ru-RU" dirty="0" smtClean="0"/>
              <a:t>бизнес-модель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891982" cy="4686011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1. </a:t>
            </a:r>
            <a:r>
              <a:rPr lang="ru-RU" sz="1800" dirty="0"/>
              <a:t> Кто </a:t>
            </a:r>
            <a:r>
              <a:rPr lang="ru-RU" sz="1800" dirty="0" smtClean="0"/>
              <a:t>наши </a:t>
            </a:r>
            <a:r>
              <a:rPr lang="ru-RU" sz="1800" dirty="0"/>
              <a:t>клиенты? 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Крупные производства мучных кондитерских изделий, которые хотели бы расширить свой ассортимент интересными рецептами продуктов.</a:t>
            </a:r>
          </a:p>
          <a:p>
            <a:r>
              <a:rPr lang="ru-RU" sz="1800" dirty="0" smtClean="0"/>
              <a:t>2</a:t>
            </a:r>
            <a:r>
              <a:rPr lang="ru-RU" sz="1800" dirty="0"/>
              <a:t>. На чем именно и как проект будет зарабатывать? 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На продаже патентного плана и получение отчислений;</a:t>
            </a:r>
          </a:p>
          <a:p>
            <a:pPr marL="0" indent="0">
              <a:buNone/>
            </a:pPr>
            <a:r>
              <a:rPr lang="ru-RU" sz="1800" dirty="0" smtClean="0"/>
              <a:t>Возможен вариант продажи лицензии на производство продукта по нашей рецептуре на определенный срок.</a:t>
            </a:r>
          </a:p>
          <a:p>
            <a:r>
              <a:rPr lang="ru-RU" sz="1800" dirty="0"/>
              <a:t>3. Структура издержек, из которой складывается себестоимость вашего </a:t>
            </a:r>
            <a:r>
              <a:rPr lang="ru-RU" sz="1800" dirty="0" smtClean="0"/>
              <a:t>решения</a:t>
            </a:r>
          </a:p>
          <a:p>
            <a:pPr marL="0" indent="0">
              <a:buNone/>
            </a:pPr>
            <a:r>
              <a:rPr lang="ru-RU" sz="1800" dirty="0" smtClean="0"/>
              <a:t>Затраты на работу технологов, на лабораторные исследования, на разработку готового продукта, упаковки, маркетинговых решений.</a:t>
            </a:r>
            <a:endParaRPr lang="ru-RU" sz="1800" dirty="0"/>
          </a:p>
          <a:p>
            <a:r>
              <a:rPr lang="ru-RU" sz="1800" dirty="0"/>
              <a:t>4. Как вы будете продавать свой продукт/услугу потребителям? </a:t>
            </a:r>
          </a:p>
          <a:p>
            <a:pPr marL="0" indent="0">
              <a:buNone/>
            </a:pPr>
            <a:r>
              <a:rPr lang="ru-RU" sz="1800" dirty="0"/>
              <a:t>Следуя тенденциям современного рынка, мы будем привлекать лозунгами о полезности продукта и </a:t>
            </a:r>
            <a:r>
              <a:rPr lang="ru-RU" sz="1800" dirty="0" err="1"/>
              <a:t>экологичности</a:t>
            </a:r>
            <a:r>
              <a:rPr lang="ru-RU" sz="1800" dirty="0"/>
              <a:t> упаковки; </a:t>
            </a:r>
            <a:r>
              <a:rPr lang="ru-RU" sz="1800" dirty="0" smtClean="0"/>
              <a:t>об интересности продукта на рынке обогащенных продуктах. Также можно представить свою разработку на </a:t>
            </a:r>
            <a:r>
              <a:rPr lang="ru-RU" sz="1800" dirty="0"/>
              <a:t>отраслевых </a:t>
            </a:r>
            <a:r>
              <a:rPr lang="ru-RU" sz="1800" dirty="0" smtClean="0"/>
              <a:t>выставках с дегустационными стойками.</a:t>
            </a: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419904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8879"/>
            <a:ext cx="10515600" cy="766208"/>
          </a:xfrm>
        </p:spPr>
        <p:txBody>
          <a:bodyPr/>
          <a:lstStyle/>
          <a:p>
            <a:pPr algn="ctr"/>
            <a:r>
              <a:rPr lang="ru-RU" dirty="0" smtClean="0"/>
              <a:t>Команда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87"/>
          <a:stretch/>
        </p:blipFill>
        <p:spPr>
          <a:xfrm>
            <a:off x="838200" y="905087"/>
            <a:ext cx="2206800" cy="2217943"/>
          </a:xfrm>
          <a:prstGeom prst="ellipse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" t="13821" r="2564" b="15091"/>
          <a:stretch/>
        </p:blipFill>
        <p:spPr>
          <a:xfrm>
            <a:off x="9163303" y="876287"/>
            <a:ext cx="2190497" cy="2217600"/>
          </a:xfrm>
          <a:prstGeom prst="ellipse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89282" y="3107233"/>
            <a:ext cx="1304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T Travels Medium" panose="02000803030000020004" pitchFamily="2" charset="-52"/>
              </a:rPr>
              <a:t>Технолог</a:t>
            </a:r>
            <a:endParaRPr lang="ru-RU" sz="1600" dirty="0">
              <a:latin typeface="TT Travels Medium" panose="02000803030000020004" pitchFamily="2" charset="-52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805509" y="3889238"/>
            <a:ext cx="2160000" cy="21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003303" y="3889238"/>
            <a:ext cx="2160000" cy="21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024152" y="905087"/>
            <a:ext cx="2160000" cy="21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233191" y="6011968"/>
            <a:ext cx="1304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T Travels Medium" panose="02000803030000020004" pitchFamily="2" charset="-52"/>
              </a:rPr>
              <a:t>Технолог</a:t>
            </a:r>
            <a:endParaRPr lang="ru-RU" sz="1600" dirty="0">
              <a:latin typeface="TT Travels Medium" panose="02000803030000020004" pitchFamily="2" charset="-5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03334" y="6011968"/>
            <a:ext cx="20433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T Travels Medium" panose="02000803030000020004" pitchFamily="2" charset="-52"/>
              </a:rPr>
              <a:t>Аналитик данных</a:t>
            </a:r>
            <a:endParaRPr lang="ru-RU" sz="1600" dirty="0">
              <a:latin typeface="TT Travels Medium" panose="02000803030000020004" pitchFamily="2" charset="-5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35278" y="3090641"/>
            <a:ext cx="2646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T Travels Medium" panose="02000803030000020004" pitchFamily="2" charset="-52"/>
              </a:rPr>
              <a:t>Креативный менеджер</a:t>
            </a:r>
            <a:endParaRPr lang="ru-RU" sz="1600" dirty="0">
              <a:latin typeface="TT Travels Medium" panose="02000803030000020004" pitchFamily="2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04968" y="3123826"/>
            <a:ext cx="1998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T Travels Medium" panose="02000803030000020004" pitchFamily="2" charset="-52"/>
              </a:rPr>
              <a:t>Лидер проекта</a:t>
            </a:r>
            <a:endParaRPr lang="ru-RU" sz="1600" dirty="0">
              <a:latin typeface="TT Travels Medium" panose="02000803030000020004" pitchFamily="2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9854" y="3381881"/>
            <a:ext cx="3223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T Travels Medium Italic" panose="02000803030000090004" pitchFamily="2" charset="-52"/>
              </a:rPr>
              <a:t>Василенко Элеонора</a:t>
            </a:r>
            <a:endParaRPr lang="ru-RU" dirty="0">
              <a:latin typeface="TT Travels Medium Italic" panose="02000803030000090004" pitchFamily="2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73763" y="6254209"/>
            <a:ext cx="3223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T Travels Medium Italic" panose="02000803030000090004" pitchFamily="2" charset="-52"/>
              </a:rPr>
              <a:t>Рыкова Диана</a:t>
            </a:r>
            <a:endParaRPr lang="ru-RU" dirty="0">
              <a:latin typeface="TT Travels Medium Italic" panose="02000803030000090004" pitchFamily="2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50429" y="6254209"/>
            <a:ext cx="1865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T Travels Medium Italic" panose="02000803030000090004" pitchFamily="2" charset="-52"/>
              </a:rPr>
              <a:t>Никулин Илья</a:t>
            </a:r>
            <a:endParaRPr lang="ru-RU" dirty="0">
              <a:latin typeface="TT Travels Medium Italic" panose="02000803030000090004" pitchFamily="2" charset="-5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93160" y="3376577"/>
            <a:ext cx="2021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T Travels Medium Italic" panose="02000803030000090004" pitchFamily="2" charset="-52"/>
              </a:rPr>
              <a:t>Егорова Дарья</a:t>
            </a:r>
            <a:endParaRPr lang="ru-RU" dirty="0">
              <a:latin typeface="TT Travels Medium Italic" panose="02000803030000090004" pitchFamily="2" charset="-5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44753" y="3379866"/>
            <a:ext cx="2427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T Travels Medium Italic" panose="02000803030000090004" pitchFamily="2" charset="-52"/>
              </a:rPr>
              <a:t>Липатова Наталья</a:t>
            </a:r>
            <a:endParaRPr lang="ru-RU" dirty="0">
              <a:latin typeface="TT Travels Medium Italic" panose="02000803030000090004" pitchFamily="2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351" y="890687"/>
            <a:ext cx="2217600" cy="2217600"/>
          </a:xfrm>
          <a:prstGeom prst="ellipse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3" b="18249"/>
          <a:stretch/>
        </p:blipFill>
        <p:spPr>
          <a:xfrm>
            <a:off x="2784365" y="3807678"/>
            <a:ext cx="2181144" cy="2285851"/>
          </a:xfrm>
          <a:prstGeom prst="ellipse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0" r="3391"/>
          <a:stretch/>
        </p:blipFill>
        <p:spPr>
          <a:xfrm>
            <a:off x="6933150" y="3891394"/>
            <a:ext cx="2300303" cy="216514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541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238" y="504151"/>
            <a:ext cx="3009524" cy="306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2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7">
      <a:dk1>
        <a:sysClr val="windowText" lastClr="000000"/>
      </a:dk1>
      <a:lt1>
        <a:sysClr val="window" lastClr="FFFFFF"/>
      </a:lt1>
      <a:dk2>
        <a:srgbClr val="0D488F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T Travels ExtraBold"/>
        <a:ea typeface=""/>
        <a:cs typeface=""/>
      </a:majorFont>
      <a:minorFont>
        <a:latin typeface="TT Travels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1579</TotalTime>
  <Words>794</Words>
  <Application>Microsoft Office PowerPoint</Application>
  <PresentationFormat>Широкоэкранный</PresentationFormat>
  <Paragraphs>127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Times New Roman</vt:lpstr>
      <vt:lpstr>TT Travels ExtraBold</vt:lpstr>
      <vt:lpstr>TT Travels Medium</vt:lpstr>
      <vt:lpstr>TT Travels Medium Italic</vt:lpstr>
      <vt:lpstr>TT Travels Regular</vt:lpstr>
      <vt:lpstr>Тема Office</vt:lpstr>
      <vt:lpstr>Презентация PowerPoint</vt:lpstr>
      <vt:lpstr>Пользователь и его проблема</vt:lpstr>
      <vt:lpstr>Решение</vt:lpstr>
      <vt:lpstr>Аналоги </vt:lpstr>
      <vt:lpstr>Пользовательский сценарий</vt:lpstr>
      <vt:lpstr>О проекте</vt:lpstr>
      <vt:lpstr>Результаты пользовательского тестирования</vt:lpstr>
      <vt:lpstr>Экономика проекта: предположения и вопросы</vt:lpstr>
      <vt:lpstr>Аналоги</vt:lpstr>
      <vt:lpstr>Рынок</vt:lpstr>
      <vt:lpstr>Структура издержек и  бизнес-модель</vt:lpstr>
      <vt:lpstr>Команда</vt:lpstr>
      <vt:lpstr>Презентация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LINSEED COOKIES</dc:title>
  <dc:creator>Учетная запись Майкрософт</dc:creator>
  <cp:lastModifiedBy>Учетная запись Майкрософт</cp:lastModifiedBy>
  <cp:revision>71</cp:revision>
  <dcterms:created xsi:type="dcterms:W3CDTF">2024-10-22T10:00:12Z</dcterms:created>
  <dcterms:modified xsi:type="dcterms:W3CDTF">2024-12-04T15:21:24Z</dcterms:modified>
</cp:coreProperties>
</file>