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79" r:id="rId6"/>
    <p:sldId id="269" r:id="rId7"/>
    <p:sldId id="278" r:id="rId8"/>
    <p:sldId id="261" r:id="rId9"/>
    <p:sldId id="280" r:id="rId10"/>
    <p:sldId id="284" r:id="rId11"/>
    <p:sldId id="262" r:id="rId12"/>
    <p:sldId id="263" r:id="rId13"/>
    <p:sldId id="285" r:id="rId14"/>
    <p:sldId id="281" r:id="rId15"/>
    <p:sldId id="265" r:id="rId16"/>
    <p:sldId id="282" r:id="rId17"/>
    <p:sldId id="283" r:id="rId18"/>
    <p:sldId id="264" r:id="rId19"/>
    <p:sldId id="267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Lexend Deca" panose="020B0604020202020204" charset="0"/>
      <p:regular r:id="rId26"/>
      <p:bold r:id="rId27"/>
    </p:embeddedFont>
    <p:embeddedFont>
      <p:font typeface="Open Sans" panose="020B0606030504020204" pitchFamily="34" charset="0"/>
      <p:regular r:id="rId28"/>
      <p:bold r:id="rId29"/>
      <p:italic r:id="rId30"/>
      <p:boldItalic r:id="rId31"/>
    </p:embeddedFont>
    <p:embeddedFont>
      <p:font typeface="Outfit" panose="020B0604020202020204" charset="0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8FA"/>
    <a:srgbClr val="F5F7F3"/>
    <a:srgbClr val="FAEDF4"/>
    <a:srgbClr val="224C8F"/>
    <a:srgbClr val="F2F5FA"/>
    <a:srgbClr val="F9F2FB"/>
    <a:srgbClr val="F4F9F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D887E4-8A77-4490-AEED-29B25516F0EE}">
  <a:tblStyle styleId="{0FD887E4-8A77-4490-AEED-29B25516F0E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E3D920E-D1BB-45C7-BFC3-1C107A48E6F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6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600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2524e6e091f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2524e6e091f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251939e161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251939e161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251939e1618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251939e1618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251939e161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251939e161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7577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2524e6e091f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2524e6e091f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251939e161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251939e161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2615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251939e1618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251939e1618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2524e6e091f_0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2524e6e091f_0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087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2524e6e091f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2524e6e091f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8192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2524e6e091f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2524e6e091f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2524e6e091f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2524e6e091f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2524e6e091f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g2524e6e091f_0_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9235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2524e6e091f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2524e6e091f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1598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2524e6e091f_0_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2524e6e091f_0_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2524e6e091f_0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2524e6e091f_0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7747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2524e6e091f_0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2524e6e091f_0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00912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2524e6e091f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g2524e6e091f_0_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2524e6e091f_0_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2524e6e091f_0_4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10;p2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11" name="Google Shape;11;p2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2" name="Google Shape;12;p2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" name="Google Shape;13;p2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14" name="Google Shape;14;p2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15" name="Google Shape;15;p2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" name="Google Shape;18;p2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713225" y="539500"/>
            <a:ext cx="4695600" cy="229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713225" y="3995675"/>
            <a:ext cx="1927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" name="Google Shape;21;p2"/>
          <p:cNvSpPr>
            <a:spLocks noGrp="1"/>
          </p:cNvSpPr>
          <p:nvPr>
            <p:ph type="pic" idx="2"/>
          </p:nvPr>
        </p:nvSpPr>
        <p:spPr>
          <a:xfrm>
            <a:off x="5622125" y="1548200"/>
            <a:ext cx="2991900" cy="29919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22" name="Google Shape;22;p2"/>
          <p:cNvGrpSpPr/>
          <p:nvPr/>
        </p:nvGrpSpPr>
        <p:grpSpPr>
          <a:xfrm>
            <a:off x="8440707" y="562827"/>
            <a:ext cx="305400" cy="1477900"/>
            <a:chOff x="8406325" y="539500"/>
            <a:chExt cx="305400" cy="1477900"/>
          </a:xfrm>
        </p:grpSpPr>
        <p:grpSp>
          <p:nvGrpSpPr>
            <p:cNvPr id="23" name="Google Shape;23;p2"/>
            <p:cNvGrpSpPr/>
            <p:nvPr/>
          </p:nvGrpSpPr>
          <p:grpSpPr>
            <a:xfrm>
              <a:off x="8429725" y="539500"/>
              <a:ext cx="258604" cy="258604"/>
              <a:chOff x="763075" y="3429325"/>
              <a:chExt cx="258604" cy="258604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763075" y="3429325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64777" y="3429325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64777" y="3531027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966479" y="3429325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966479" y="3531027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966479" y="3632729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30;p2"/>
            <p:cNvGrpSpPr/>
            <p:nvPr/>
          </p:nvGrpSpPr>
          <p:grpSpPr>
            <a:xfrm>
              <a:off x="8406325" y="1712000"/>
              <a:ext cx="305400" cy="305400"/>
              <a:chOff x="3877500" y="2882075"/>
              <a:chExt cx="305400" cy="305400"/>
            </a:xfrm>
          </p:grpSpPr>
          <p:cxnSp>
            <p:nvCxnSpPr>
              <p:cNvPr id="31" name="Google Shape;31;p2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4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9" name="Google Shape;89;p4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90" name="Google Shape;90;p4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91" name="Google Shape;91;p4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92" name="Google Shape;92;p4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93" name="Google Shape;93;p4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94" name="Google Shape;94;p4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95;p4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96;p4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7" name="Google Shape;97;p4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Google Shape;98;p4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720750" y="1180600"/>
            <a:ext cx="7710000" cy="29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grpSp>
        <p:nvGrpSpPr>
          <p:cNvPr id="100" name="Google Shape;100;p4"/>
          <p:cNvGrpSpPr/>
          <p:nvPr/>
        </p:nvGrpSpPr>
        <p:grpSpPr>
          <a:xfrm flipH="1">
            <a:off x="395559" y="539532"/>
            <a:ext cx="258604" cy="258604"/>
            <a:chOff x="763075" y="3429325"/>
            <a:chExt cx="258604" cy="258604"/>
          </a:xfrm>
        </p:grpSpPr>
        <p:sp>
          <p:nvSpPr>
            <p:cNvPr id="101" name="Google Shape;101;p4"/>
            <p:cNvSpPr/>
            <p:nvPr/>
          </p:nvSpPr>
          <p:spPr>
            <a:xfrm>
              <a:off x="763075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864777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864777" y="3531027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966479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966479" y="3531027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966479" y="3632729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5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5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"/>
          <p:cNvSpPr txBox="1">
            <a:spLocks noGrp="1"/>
          </p:cNvSpPr>
          <p:nvPr>
            <p:ph type="subTitle" idx="1"/>
          </p:nvPr>
        </p:nvSpPr>
        <p:spPr>
          <a:xfrm>
            <a:off x="1236563" y="2166050"/>
            <a:ext cx="2939400" cy="5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11" name="Google Shape;111;p5"/>
          <p:cNvSpPr txBox="1">
            <a:spLocks noGrp="1"/>
          </p:cNvSpPr>
          <p:nvPr>
            <p:ph type="subTitle" idx="2"/>
          </p:nvPr>
        </p:nvSpPr>
        <p:spPr>
          <a:xfrm>
            <a:off x="1236563" y="2654999"/>
            <a:ext cx="2939400" cy="13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5"/>
          <p:cNvSpPr txBox="1">
            <a:spLocks noGrp="1"/>
          </p:cNvSpPr>
          <p:nvPr>
            <p:ph type="subTitle" idx="3"/>
          </p:nvPr>
        </p:nvSpPr>
        <p:spPr>
          <a:xfrm>
            <a:off x="4968638" y="2166050"/>
            <a:ext cx="2939400" cy="5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4"/>
          </p:nvPr>
        </p:nvSpPr>
        <p:spPr>
          <a:xfrm>
            <a:off x="4968638" y="2654999"/>
            <a:ext cx="2939400" cy="13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114" name="Google Shape;114;p5"/>
          <p:cNvGrpSpPr/>
          <p:nvPr/>
        </p:nvGrpSpPr>
        <p:grpSpPr>
          <a:xfrm>
            <a:off x="355750" y="1789600"/>
            <a:ext cx="305400" cy="305400"/>
            <a:chOff x="3877500" y="2882075"/>
            <a:chExt cx="305400" cy="305400"/>
          </a:xfrm>
        </p:grpSpPr>
        <p:cxnSp>
          <p:nvCxnSpPr>
            <p:cNvPr id="115" name="Google Shape;115;p5"/>
            <p:cNvCxnSpPr/>
            <p:nvPr/>
          </p:nvCxnSpPr>
          <p:spPr>
            <a:xfrm>
              <a:off x="4030200" y="2882075"/>
              <a:ext cx="0" cy="3054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116;p5"/>
            <p:cNvCxnSpPr/>
            <p:nvPr/>
          </p:nvCxnSpPr>
          <p:spPr>
            <a:xfrm>
              <a:off x="4030200" y="2882075"/>
              <a:ext cx="0" cy="3054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5"/>
            <p:cNvCxnSpPr/>
            <p:nvPr/>
          </p:nvCxnSpPr>
          <p:spPr>
            <a:xfrm>
              <a:off x="4030200" y="2882040"/>
              <a:ext cx="0" cy="30547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118;p5"/>
            <p:cNvCxnSpPr/>
            <p:nvPr/>
          </p:nvCxnSpPr>
          <p:spPr>
            <a:xfrm>
              <a:off x="4030200" y="2882040"/>
              <a:ext cx="0" cy="30547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9" name="Google Shape;119;p5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120" name="Google Shape;120;p5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21" name="Google Shape;121;p5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22" name="Google Shape;122;p5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123" name="Google Shape;123;p5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124" name="Google Shape;124;p5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" name="Google Shape;125;p5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" name="Google Shape;126;p5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27" name="Google Shape;127;p5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28" name="Google Shape;12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888481">
            <a:off x="7961175" y="4585175"/>
            <a:ext cx="1169252" cy="21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6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6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32" name="Google Shape;132;p6"/>
          <p:cNvGrpSpPr/>
          <p:nvPr/>
        </p:nvGrpSpPr>
        <p:grpSpPr>
          <a:xfrm>
            <a:off x="8430675" y="799000"/>
            <a:ext cx="305400" cy="305400"/>
            <a:chOff x="3877500" y="2882075"/>
            <a:chExt cx="305400" cy="305400"/>
          </a:xfrm>
        </p:grpSpPr>
        <p:cxnSp>
          <p:nvCxnSpPr>
            <p:cNvPr id="133" name="Google Shape;133;p6"/>
            <p:cNvCxnSpPr/>
            <p:nvPr/>
          </p:nvCxnSpPr>
          <p:spPr>
            <a:xfrm>
              <a:off x="4030200" y="2882075"/>
              <a:ext cx="0" cy="305400"/>
            </a:xfrm>
            <a:prstGeom prst="straightConnector1">
              <a:avLst/>
            </a:prstGeom>
            <a:noFill/>
            <a:ln w="9525" cap="flat" cmpd="sng">
              <a:solidFill>
                <a:srgbClr val="E4479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" name="Google Shape;134;p6"/>
            <p:cNvCxnSpPr/>
            <p:nvPr/>
          </p:nvCxnSpPr>
          <p:spPr>
            <a:xfrm>
              <a:off x="4030200" y="2882075"/>
              <a:ext cx="0" cy="305400"/>
            </a:xfrm>
            <a:prstGeom prst="straightConnector1">
              <a:avLst/>
            </a:prstGeom>
            <a:noFill/>
            <a:ln w="9525" cap="flat" cmpd="sng">
              <a:solidFill>
                <a:srgbClr val="E4479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" name="Google Shape;135;p6"/>
            <p:cNvCxnSpPr/>
            <p:nvPr/>
          </p:nvCxnSpPr>
          <p:spPr>
            <a:xfrm>
              <a:off x="4030200" y="2882040"/>
              <a:ext cx="0" cy="305470"/>
            </a:xfrm>
            <a:prstGeom prst="straightConnector1">
              <a:avLst/>
            </a:prstGeom>
            <a:noFill/>
            <a:ln w="9525" cap="flat" cmpd="sng">
              <a:solidFill>
                <a:srgbClr val="E4479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" name="Google Shape;136;p6"/>
            <p:cNvCxnSpPr/>
            <p:nvPr/>
          </p:nvCxnSpPr>
          <p:spPr>
            <a:xfrm>
              <a:off x="4030200" y="2882040"/>
              <a:ext cx="0" cy="305470"/>
            </a:xfrm>
            <a:prstGeom prst="straightConnector1">
              <a:avLst/>
            </a:prstGeom>
            <a:noFill/>
            <a:ln w="9525" cap="flat" cmpd="sng">
              <a:solidFill>
                <a:srgbClr val="E4479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7" name="Google Shape;137;p6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138" name="Google Shape;138;p6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39" name="Google Shape;139;p6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0" name="Google Shape;140;p6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141" name="Google Shape;141;p6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142" name="Google Shape;142;p6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6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6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45" name="Google Shape;145;p6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7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8" name="Google Shape;148;p7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149" name="Google Shape;149;p7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50" name="Google Shape;150;p7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" name="Google Shape;151;p7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152" name="Google Shape;152;p7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153" name="Google Shape;153;p7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" name="Google Shape;154;p7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" name="Google Shape;155;p7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56" name="Google Shape;156;p7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7" name="Google Shape;157;p7"/>
          <p:cNvSpPr txBox="1">
            <a:spLocks noGrp="1"/>
          </p:cNvSpPr>
          <p:nvPr>
            <p:ph type="title"/>
          </p:nvPr>
        </p:nvSpPr>
        <p:spPr>
          <a:xfrm>
            <a:off x="713225" y="1323600"/>
            <a:ext cx="28488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8" name="Google Shape;158;p7"/>
          <p:cNvSpPr txBox="1">
            <a:spLocks noGrp="1"/>
          </p:cNvSpPr>
          <p:nvPr>
            <p:ph type="body" idx="1"/>
          </p:nvPr>
        </p:nvSpPr>
        <p:spPr>
          <a:xfrm>
            <a:off x="713225" y="2079300"/>
            <a:ext cx="2848800" cy="17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9" name="Google Shape;159;p7"/>
          <p:cNvSpPr>
            <a:spLocks noGrp="1"/>
          </p:cNvSpPr>
          <p:nvPr>
            <p:ph type="pic" idx="2"/>
          </p:nvPr>
        </p:nvSpPr>
        <p:spPr>
          <a:xfrm>
            <a:off x="4824125" y="905325"/>
            <a:ext cx="3332700" cy="33327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60" name="Google Shape;160;p7"/>
          <p:cNvGrpSpPr/>
          <p:nvPr/>
        </p:nvGrpSpPr>
        <p:grpSpPr>
          <a:xfrm>
            <a:off x="449188" y="805675"/>
            <a:ext cx="8288438" cy="3976425"/>
            <a:chOff x="449188" y="805675"/>
            <a:chExt cx="8288438" cy="3976425"/>
          </a:xfrm>
        </p:grpSpPr>
        <p:grpSp>
          <p:nvGrpSpPr>
            <p:cNvPr id="161" name="Google Shape;161;p7"/>
            <p:cNvGrpSpPr/>
            <p:nvPr/>
          </p:nvGrpSpPr>
          <p:grpSpPr>
            <a:xfrm rot="10800000">
              <a:off x="449188" y="4289638"/>
              <a:ext cx="528075" cy="492463"/>
              <a:chOff x="7983988" y="747438"/>
              <a:chExt cx="528075" cy="492463"/>
            </a:xfrm>
          </p:grpSpPr>
          <p:sp>
            <p:nvSpPr>
              <p:cNvPr id="162" name="Google Shape;162;p7"/>
              <p:cNvSpPr/>
              <p:nvPr/>
            </p:nvSpPr>
            <p:spPr>
              <a:xfrm>
                <a:off x="8430763" y="747438"/>
                <a:ext cx="81300" cy="81300"/>
              </a:xfrm>
              <a:prstGeom prst="ellipse">
                <a:avLst/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7"/>
              <p:cNvSpPr/>
              <p:nvPr/>
            </p:nvSpPr>
            <p:spPr>
              <a:xfrm>
                <a:off x="8430763" y="953019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7"/>
              <p:cNvSpPr/>
              <p:nvPr/>
            </p:nvSpPr>
            <p:spPr>
              <a:xfrm>
                <a:off x="8430763" y="1158600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7"/>
              <p:cNvSpPr/>
              <p:nvPr/>
            </p:nvSpPr>
            <p:spPr>
              <a:xfrm>
                <a:off x="8207375" y="747438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7"/>
              <p:cNvSpPr/>
              <p:nvPr/>
            </p:nvSpPr>
            <p:spPr>
              <a:xfrm>
                <a:off x="7983988" y="747438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7"/>
              <p:cNvSpPr/>
              <p:nvPr/>
            </p:nvSpPr>
            <p:spPr>
              <a:xfrm>
                <a:off x="8207363" y="953025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8" name="Google Shape;168;p7"/>
            <p:cNvGrpSpPr/>
            <p:nvPr/>
          </p:nvGrpSpPr>
          <p:grpSpPr>
            <a:xfrm>
              <a:off x="8432225" y="805675"/>
              <a:ext cx="305400" cy="305400"/>
              <a:chOff x="3877500" y="2882075"/>
              <a:chExt cx="305400" cy="305400"/>
            </a:xfrm>
          </p:grpSpPr>
          <p:cxnSp>
            <p:nvCxnSpPr>
              <p:cNvPr id="169" name="Google Shape;169;p7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" name="Google Shape;170;p7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" name="Google Shape;171;p7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" name="Google Shape;172;p7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73" name="Google Shape;173;p7"/>
          <p:cNvGrpSpPr/>
          <p:nvPr/>
        </p:nvGrpSpPr>
        <p:grpSpPr>
          <a:xfrm>
            <a:off x="8314833" y="2863946"/>
            <a:ext cx="1071064" cy="1071064"/>
            <a:chOff x="3260800" y="2469225"/>
            <a:chExt cx="475500" cy="475500"/>
          </a:xfrm>
        </p:grpSpPr>
        <p:cxnSp>
          <p:nvCxnSpPr>
            <p:cNvPr id="174" name="Google Shape;174;p7"/>
            <p:cNvCxnSpPr/>
            <p:nvPr/>
          </p:nvCxnSpPr>
          <p:spPr>
            <a:xfrm>
              <a:off x="3500900" y="2469225"/>
              <a:ext cx="0" cy="475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" name="Google Shape;175;p7"/>
            <p:cNvCxnSpPr/>
            <p:nvPr/>
          </p:nvCxnSpPr>
          <p:spPr>
            <a:xfrm>
              <a:off x="3428792" y="2486650"/>
              <a:ext cx="0" cy="442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" name="Google Shape;176;p7"/>
            <p:cNvCxnSpPr/>
            <p:nvPr/>
          </p:nvCxnSpPr>
          <p:spPr>
            <a:xfrm>
              <a:off x="3356683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" name="Google Shape;177;p7"/>
            <p:cNvCxnSpPr/>
            <p:nvPr/>
          </p:nvCxnSpPr>
          <p:spPr>
            <a:xfrm>
              <a:off x="3284575" y="2608675"/>
              <a:ext cx="0" cy="18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" name="Google Shape;178;p7"/>
            <p:cNvCxnSpPr/>
            <p:nvPr/>
          </p:nvCxnSpPr>
          <p:spPr>
            <a:xfrm>
              <a:off x="3573008" y="2480300"/>
              <a:ext cx="0" cy="45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" name="Google Shape;179;p7"/>
            <p:cNvCxnSpPr/>
            <p:nvPr/>
          </p:nvCxnSpPr>
          <p:spPr>
            <a:xfrm>
              <a:off x="3645117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" name="Google Shape;180;p7"/>
            <p:cNvCxnSpPr/>
            <p:nvPr/>
          </p:nvCxnSpPr>
          <p:spPr>
            <a:xfrm>
              <a:off x="3717225" y="2622950"/>
              <a:ext cx="0" cy="166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1" name="Google Shape;181;p7"/>
            <p:cNvCxnSpPr/>
            <p:nvPr/>
          </p:nvCxnSpPr>
          <p:spPr>
            <a:xfrm>
              <a:off x="3385150" y="2500900"/>
              <a:ext cx="22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7"/>
            <p:cNvCxnSpPr/>
            <p:nvPr/>
          </p:nvCxnSpPr>
          <p:spPr>
            <a:xfrm>
              <a:off x="3330435" y="2570104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7"/>
            <p:cNvCxnSpPr/>
            <p:nvPr/>
          </p:nvCxnSpPr>
          <p:spPr>
            <a:xfrm>
              <a:off x="3282975" y="2639308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7"/>
            <p:cNvCxnSpPr/>
            <p:nvPr/>
          </p:nvCxnSpPr>
          <p:spPr>
            <a:xfrm>
              <a:off x="3260800" y="2708513"/>
              <a:ext cx="475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7"/>
            <p:cNvCxnSpPr/>
            <p:nvPr/>
          </p:nvCxnSpPr>
          <p:spPr>
            <a:xfrm>
              <a:off x="3281400" y="2777717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7"/>
            <p:cNvCxnSpPr/>
            <p:nvPr/>
          </p:nvCxnSpPr>
          <p:spPr>
            <a:xfrm>
              <a:off x="3330435" y="2846921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" name="Google Shape;187;p7"/>
            <p:cNvCxnSpPr/>
            <p:nvPr/>
          </p:nvCxnSpPr>
          <p:spPr>
            <a:xfrm>
              <a:off x="3416100" y="2916125"/>
              <a:ext cx="16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8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0" name="Google Shape;190;p8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191" name="Google Shape;191;p8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92" name="Google Shape;192;p8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93" name="Google Shape;193;p8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194" name="Google Shape;194;p8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195" name="Google Shape;195;p8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" name="Google Shape;196;p8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" name="Google Shape;197;p8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98" name="Google Shape;198;p8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99" name="Google Shape;199;p8"/>
          <p:cNvSpPr txBox="1">
            <a:spLocks noGrp="1"/>
          </p:cNvSpPr>
          <p:nvPr>
            <p:ph type="title"/>
          </p:nvPr>
        </p:nvSpPr>
        <p:spPr>
          <a:xfrm>
            <a:off x="2118550" y="1194875"/>
            <a:ext cx="4906800" cy="275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200" name="Google Shape;200;p8"/>
          <p:cNvGrpSpPr/>
          <p:nvPr/>
        </p:nvGrpSpPr>
        <p:grpSpPr>
          <a:xfrm>
            <a:off x="7672949" y="2520409"/>
            <a:ext cx="1801622" cy="1801622"/>
            <a:chOff x="3260800" y="2469225"/>
            <a:chExt cx="475500" cy="475500"/>
          </a:xfrm>
        </p:grpSpPr>
        <p:cxnSp>
          <p:nvCxnSpPr>
            <p:cNvPr id="201" name="Google Shape;201;p8"/>
            <p:cNvCxnSpPr/>
            <p:nvPr/>
          </p:nvCxnSpPr>
          <p:spPr>
            <a:xfrm>
              <a:off x="3500900" y="2469225"/>
              <a:ext cx="0" cy="475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2" name="Google Shape;202;p8"/>
            <p:cNvCxnSpPr/>
            <p:nvPr/>
          </p:nvCxnSpPr>
          <p:spPr>
            <a:xfrm>
              <a:off x="3428792" y="2486650"/>
              <a:ext cx="0" cy="442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3" name="Google Shape;203;p8"/>
            <p:cNvCxnSpPr/>
            <p:nvPr/>
          </p:nvCxnSpPr>
          <p:spPr>
            <a:xfrm>
              <a:off x="3356683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4" name="Google Shape;204;p8"/>
            <p:cNvCxnSpPr/>
            <p:nvPr/>
          </p:nvCxnSpPr>
          <p:spPr>
            <a:xfrm>
              <a:off x="3284575" y="2608675"/>
              <a:ext cx="0" cy="18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5" name="Google Shape;205;p8"/>
            <p:cNvCxnSpPr/>
            <p:nvPr/>
          </p:nvCxnSpPr>
          <p:spPr>
            <a:xfrm>
              <a:off x="3573008" y="2480300"/>
              <a:ext cx="0" cy="45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6" name="Google Shape;206;p8"/>
            <p:cNvCxnSpPr/>
            <p:nvPr/>
          </p:nvCxnSpPr>
          <p:spPr>
            <a:xfrm>
              <a:off x="3645117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" name="Google Shape;207;p8"/>
            <p:cNvCxnSpPr/>
            <p:nvPr/>
          </p:nvCxnSpPr>
          <p:spPr>
            <a:xfrm>
              <a:off x="3717225" y="2622950"/>
              <a:ext cx="0" cy="166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8" name="Google Shape;208;p8"/>
            <p:cNvCxnSpPr/>
            <p:nvPr/>
          </p:nvCxnSpPr>
          <p:spPr>
            <a:xfrm>
              <a:off x="3385150" y="2500900"/>
              <a:ext cx="22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" name="Google Shape;209;p8"/>
            <p:cNvCxnSpPr/>
            <p:nvPr/>
          </p:nvCxnSpPr>
          <p:spPr>
            <a:xfrm>
              <a:off x="3330435" y="2570104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0" name="Google Shape;210;p8"/>
            <p:cNvCxnSpPr/>
            <p:nvPr/>
          </p:nvCxnSpPr>
          <p:spPr>
            <a:xfrm>
              <a:off x="3282975" y="2639308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8"/>
            <p:cNvCxnSpPr/>
            <p:nvPr/>
          </p:nvCxnSpPr>
          <p:spPr>
            <a:xfrm>
              <a:off x="3260800" y="2708513"/>
              <a:ext cx="475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2" name="Google Shape;212;p8"/>
            <p:cNvCxnSpPr/>
            <p:nvPr/>
          </p:nvCxnSpPr>
          <p:spPr>
            <a:xfrm>
              <a:off x="3281400" y="2777717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3" name="Google Shape;213;p8"/>
            <p:cNvCxnSpPr/>
            <p:nvPr/>
          </p:nvCxnSpPr>
          <p:spPr>
            <a:xfrm>
              <a:off x="3330435" y="2846921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" name="Google Shape;214;p8"/>
            <p:cNvCxnSpPr/>
            <p:nvPr/>
          </p:nvCxnSpPr>
          <p:spPr>
            <a:xfrm>
              <a:off x="3416100" y="2916125"/>
              <a:ext cx="16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215" name="Google Shape;21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888481" flipH="1">
            <a:off x="-243675" y="1218975"/>
            <a:ext cx="1169252" cy="213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6" name="Google Shape;216;p8"/>
          <p:cNvGrpSpPr/>
          <p:nvPr/>
        </p:nvGrpSpPr>
        <p:grpSpPr>
          <a:xfrm>
            <a:off x="488000" y="805675"/>
            <a:ext cx="8173425" cy="3892904"/>
            <a:chOff x="488000" y="805675"/>
            <a:chExt cx="8173425" cy="3892904"/>
          </a:xfrm>
        </p:grpSpPr>
        <p:grpSp>
          <p:nvGrpSpPr>
            <p:cNvPr id="217" name="Google Shape;217;p8"/>
            <p:cNvGrpSpPr/>
            <p:nvPr/>
          </p:nvGrpSpPr>
          <p:grpSpPr>
            <a:xfrm>
              <a:off x="8356025" y="805675"/>
              <a:ext cx="305400" cy="305400"/>
              <a:chOff x="3877500" y="2882075"/>
              <a:chExt cx="305400" cy="305400"/>
            </a:xfrm>
          </p:grpSpPr>
          <p:cxnSp>
            <p:nvCxnSpPr>
              <p:cNvPr id="218" name="Google Shape;218;p8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" name="Google Shape;219;p8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" name="Google Shape;220;p8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1" name="Google Shape;221;p8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22" name="Google Shape;222;p8"/>
            <p:cNvGrpSpPr/>
            <p:nvPr/>
          </p:nvGrpSpPr>
          <p:grpSpPr>
            <a:xfrm>
              <a:off x="488000" y="4439975"/>
              <a:ext cx="258604" cy="258604"/>
              <a:chOff x="763075" y="3429325"/>
              <a:chExt cx="258604" cy="258604"/>
            </a:xfrm>
          </p:grpSpPr>
          <p:sp>
            <p:nvSpPr>
              <p:cNvPr id="223" name="Google Shape;223;p8"/>
              <p:cNvSpPr/>
              <p:nvPr/>
            </p:nvSpPr>
            <p:spPr>
              <a:xfrm>
                <a:off x="763075" y="3429325"/>
                <a:ext cx="55200" cy="55200"/>
              </a:xfrm>
              <a:prstGeom prst="ellipse">
                <a:avLst/>
              </a:prstGeom>
              <a:solidFill>
                <a:srgbClr val="224C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8"/>
              <p:cNvSpPr/>
              <p:nvPr/>
            </p:nvSpPr>
            <p:spPr>
              <a:xfrm>
                <a:off x="763075" y="3531027"/>
                <a:ext cx="55200" cy="55200"/>
              </a:xfrm>
              <a:prstGeom prst="ellipse">
                <a:avLst/>
              </a:prstGeom>
              <a:solidFill>
                <a:srgbClr val="224C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8"/>
              <p:cNvSpPr/>
              <p:nvPr/>
            </p:nvSpPr>
            <p:spPr>
              <a:xfrm>
                <a:off x="763075" y="3632729"/>
                <a:ext cx="55200" cy="55200"/>
              </a:xfrm>
              <a:prstGeom prst="ellipse">
                <a:avLst/>
              </a:prstGeom>
              <a:solidFill>
                <a:srgbClr val="224C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8"/>
              <p:cNvSpPr/>
              <p:nvPr/>
            </p:nvSpPr>
            <p:spPr>
              <a:xfrm>
                <a:off x="864777" y="3429325"/>
                <a:ext cx="55200" cy="55200"/>
              </a:xfrm>
              <a:prstGeom prst="ellipse">
                <a:avLst/>
              </a:prstGeom>
              <a:solidFill>
                <a:srgbClr val="224C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8"/>
              <p:cNvSpPr/>
              <p:nvPr/>
            </p:nvSpPr>
            <p:spPr>
              <a:xfrm>
                <a:off x="864777" y="3531027"/>
                <a:ext cx="55200" cy="55200"/>
              </a:xfrm>
              <a:prstGeom prst="ellipse">
                <a:avLst/>
              </a:prstGeom>
              <a:solidFill>
                <a:srgbClr val="224C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8"/>
              <p:cNvSpPr/>
              <p:nvPr/>
            </p:nvSpPr>
            <p:spPr>
              <a:xfrm>
                <a:off x="864777" y="3632729"/>
                <a:ext cx="55200" cy="55200"/>
              </a:xfrm>
              <a:prstGeom prst="ellipse">
                <a:avLst/>
              </a:prstGeom>
              <a:solidFill>
                <a:srgbClr val="224C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8"/>
              <p:cNvSpPr/>
              <p:nvPr/>
            </p:nvSpPr>
            <p:spPr>
              <a:xfrm>
                <a:off x="966479" y="3429325"/>
                <a:ext cx="55200" cy="55200"/>
              </a:xfrm>
              <a:prstGeom prst="ellipse">
                <a:avLst/>
              </a:prstGeom>
              <a:solidFill>
                <a:srgbClr val="224C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8"/>
              <p:cNvSpPr/>
              <p:nvPr/>
            </p:nvSpPr>
            <p:spPr>
              <a:xfrm>
                <a:off x="966479" y="3531027"/>
                <a:ext cx="55200" cy="55200"/>
              </a:xfrm>
              <a:prstGeom prst="ellipse">
                <a:avLst/>
              </a:prstGeom>
              <a:solidFill>
                <a:srgbClr val="224C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8"/>
              <p:cNvSpPr/>
              <p:nvPr/>
            </p:nvSpPr>
            <p:spPr>
              <a:xfrm>
                <a:off x="966479" y="3632729"/>
                <a:ext cx="55200" cy="55200"/>
              </a:xfrm>
              <a:prstGeom prst="ellipse">
                <a:avLst/>
              </a:prstGeom>
              <a:solidFill>
                <a:srgbClr val="224C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9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4" name="Google Shape;234;p9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235" name="Google Shape;235;p9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36" name="Google Shape;236;p9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37" name="Google Shape;237;p9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238" name="Google Shape;238;p9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239" name="Google Shape;239;p9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0" name="Google Shape;240;p9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1" name="Google Shape;241;p9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42" name="Google Shape;242;p9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43" name="Google Shape;243;p9"/>
          <p:cNvSpPr txBox="1">
            <a:spLocks noGrp="1"/>
          </p:cNvSpPr>
          <p:nvPr>
            <p:ph type="title"/>
          </p:nvPr>
        </p:nvSpPr>
        <p:spPr>
          <a:xfrm>
            <a:off x="2715525" y="1585338"/>
            <a:ext cx="3713100" cy="73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44" name="Google Shape;244;p9"/>
          <p:cNvSpPr txBox="1">
            <a:spLocks noGrp="1"/>
          </p:cNvSpPr>
          <p:nvPr>
            <p:ph type="subTitle" idx="1"/>
          </p:nvPr>
        </p:nvSpPr>
        <p:spPr>
          <a:xfrm>
            <a:off x="2715525" y="2323013"/>
            <a:ext cx="37131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grpSp>
        <p:nvGrpSpPr>
          <p:cNvPr id="245" name="Google Shape;245;p9"/>
          <p:cNvGrpSpPr/>
          <p:nvPr/>
        </p:nvGrpSpPr>
        <p:grpSpPr>
          <a:xfrm>
            <a:off x="480579" y="805675"/>
            <a:ext cx="8212238" cy="3976425"/>
            <a:chOff x="480579" y="805675"/>
            <a:chExt cx="8212238" cy="3976425"/>
          </a:xfrm>
        </p:grpSpPr>
        <p:grpSp>
          <p:nvGrpSpPr>
            <p:cNvPr id="246" name="Google Shape;246;p9"/>
            <p:cNvGrpSpPr/>
            <p:nvPr/>
          </p:nvGrpSpPr>
          <p:grpSpPr>
            <a:xfrm rot="10800000" flipH="1">
              <a:off x="8164742" y="4289638"/>
              <a:ext cx="528075" cy="492463"/>
              <a:chOff x="7983988" y="747438"/>
              <a:chExt cx="528075" cy="492463"/>
            </a:xfrm>
          </p:grpSpPr>
          <p:sp>
            <p:nvSpPr>
              <p:cNvPr id="247" name="Google Shape;247;p9"/>
              <p:cNvSpPr/>
              <p:nvPr/>
            </p:nvSpPr>
            <p:spPr>
              <a:xfrm>
                <a:off x="8430763" y="747438"/>
                <a:ext cx="81300" cy="81300"/>
              </a:xfrm>
              <a:prstGeom prst="ellipse">
                <a:avLst/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9"/>
              <p:cNvSpPr/>
              <p:nvPr/>
            </p:nvSpPr>
            <p:spPr>
              <a:xfrm>
                <a:off x="8430763" y="953019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9"/>
              <p:cNvSpPr/>
              <p:nvPr/>
            </p:nvSpPr>
            <p:spPr>
              <a:xfrm>
                <a:off x="8430763" y="1158600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9"/>
              <p:cNvSpPr/>
              <p:nvPr/>
            </p:nvSpPr>
            <p:spPr>
              <a:xfrm>
                <a:off x="8207375" y="747438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9"/>
              <p:cNvSpPr/>
              <p:nvPr/>
            </p:nvSpPr>
            <p:spPr>
              <a:xfrm>
                <a:off x="7983988" y="747438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9"/>
              <p:cNvSpPr/>
              <p:nvPr/>
            </p:nvSpPr>
            <p:spPr>
              <a:xfrm>
                <a:off x="8207363" y="953025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3" name="Google Shape;253;p9"/>
            <p:cNvGrpSpPr/>
            <p:nvPr/>
          </p:nvGrpSpPr>
          <p:grpSpPr>
            <a:xfrm flipH="1">
              <a:off x="480579" y="805675"/>
              <a:ext cx="305400" cy="305400"/>
              <a:chOff x="3877500" y="2882075"/>
              <a:chExt cx="305400" cy="305400"/>
            </a:xfrm>
          </p:grpSpPr>
          <p:cxnSp>
            <p:nvCxnSpPr>
              <p:cNvPr id="254" name="Google Shape;254;p9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5" name="Google Shape;255;p9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6" name="Google Shape;256;p9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7" name="Google Shape;257;p9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58" name="Google Shape;258;p9"/>
          <p:cNvGrpSpPr/>
          <p:nvPr/>
        </p:nvGrpSpPr>
        <p:grpSpPr>
          <a:xfrm flipH="1">
            <a:off x="-243893" y="2863946"/>
            <a:ext cx="1071064" cy="1071064"/>
            <a:chOff x="3260800" y="2469225"/>
            <a:chExt cx="475500" cy="475500"/>
          </a:xfrm>
        </p:grpSpPr>
        <p:cxnSp>
          <p:nvCxnSpPr>
            <p:cNvPr id="259" name="Google Shape;259;p9"/>
            <p:cNvCxnSpPr/>
            <p:nvPr/>
          </p:nvCxnSpPr>
          <p:spPr>
            <a:xfrm>
              <a:off x="3500900" y="2469225"/>
              <a:ext cx="0" cy="475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0" name="Google Shape;260;p9"/>
            <p:cNvCxnSpPr/>
            <p:nvPr/>
          </p:nvCxnSpPr>
          <p:spPr>
            <a:xfrm>
              <a:off x="3428792" y="2486650"/>
              <a:ext cx="0" cy="442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1" name="Google Shape;261;p9"/>
            <p:cNvCxnSpPr/>
            <p:nvPr/>
          </p:nvCxnSpPr>
          <p:spPr>
            <a:xfrm>
              <a:off x="3356683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2" name="Google Shape;262;p9"/>
            <p:cNvCxnSpPr/>
            <p:nvPr/>
          </p:nvCxnSpPr>
          <p:spPr>
            <a:xfrm>
              <a:off x="3284575" y="2608675"/>
              <a:ext cx="0" cy="18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3" name="Google Shape;263;p9"/>
            <p:cNvCxnSpPr/>
            <p:nvPr/>
          </p:nvCxnSpPr>
          <p:spPr>
            <a:xfrm>
              <a:off x="3573008" y="2480300"/>
              <a:ext cx="0" cy="45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4" name="Google Shape;264;p9"/>
            <p:cNvCxnSpPr/>
            <p:nvPr/>
          </p:nvCxnSpPr>
          <p:spPr>
            <a:xfrm>
              <a:off x="3645117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5" name="Google Shape;265;p9"/>
            <p:cNvCxnSpPr/>
            <p:nvPr/>
          </p:nvCxnSpPr>
          <p:spPr>
            <a:xfrm>
              <a:off x="3717225" y="2622950"/>
              <a:ext cx="0" cy="166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6" name="Google Shape;266;p9"/>
            <p:cNvCxnSpPr/>
            <p:nvPr/>
          </p:nvCxnSpPr>
          <p:spPr>
            <a:xfrm>
              <a:off x="3385150" y="2500900"/>
              <a:ext cx="22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7" name="Google Shape;267;p9"/>
            <p:cNvCxnSpPr/>
            <p:nvPr/>
          </p:nvCxnSpPr>
          <p:spPr>
            <a:xfrm>
              <a:off x="3330435" y="2570104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8" name="Google Shape;268;p9"/>
            <p:cNvCxnSpPr/>
            <p:nvPr/>
          </p:nvCxnSpPr>
          <p:spPr>
            <a:xfrm>
              <a:off x="3282975" y="2639308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9" name="Google Shape;269;p9"/>
            <p:cNvCxnSpPr/>
            <p:nvPr/>
          </p:nvCxnSpPr>
          <p:spPr>
            <a:xfrm>
              <a:off x="3260800" y="2708513"/>
              <a:ext cx="475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0" name="Google Shape;270;p9"/>
            <p:cNvCxnSpPr/>
            <p:nvPr/>
          </p:nvCxnSpPr>
          <p:spPr>
            <a:xfrm>
              <a:off x="3281400" y="2777717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1" name="Google Shape;271;p9"/>
            <p:cNvCxnSpPr/>
            <p:nvPr/>
          </p:nvCxnSpPr>
          <p:spPr>
            <a:xfrm>
              <a:off x="3330435" y="2846921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2" name="Google Shape;272;p9"/>
            <p:cNvCxnSpPr/>
            <p:nvPr/>
          </p:nvCxnSpPr>
          <p:spPr>
            <a:xfrm>
              <a:off x="3416100" y="2916125"/>
              <a:ext cx="16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"/>
          <p:cNvSpPr>
            <a:spLocks noGrp="1"/>
          </p:cNvSpPr>
          <p:nvPr>
            <p:ph type="pic" idx="2"/>
          </p:nvPr>
        </p:nvSpPr>
        <p:spPr>
          <a:xfrm>
            <a:off x="-7275" y="-2425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75" name="Google Shape;275;p10"/>
          <p:cNvSpPr txBox="1">
            <a:spLocks noGrp="1"/>
          </p:cNvSpPr>
          <p:nvPr>
            <p:ph type="body" idx="1"/>
          </p:nvPr>
        </p:nvSpPr>
        <p:spPr>
          <a:xfrm>
            <a:off x="713225" y="4003475"/>
            <a:ext cx="5998800" cy="6051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Outfit"/>
              <a:buNone/>
              <a:defRPr sz="3300" b="1">
                <a:latin typeface="Outfit"/>
                <a:ea typeface="Outfit"/>
                <a:cs typeface="Outfit"/>
                <a:sym typeface="Outfit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13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3" name="Google Shape;303;p13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304" name="Google Shape;304;p13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05" name="Google Shape;305;p13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06" name="Google Shape;306;p13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307" name="Google Shape;307;p13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308" name="Google Shape;308;p13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9" name="Google Shape;309;p13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" name="Google Shape;310;p13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11" name="Google Shape;311;p13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12" name="Google Shape;312;p13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exend Deca"/>
                <a:ea typeface="Lexend Deca"/>
                <a:cs typeface="Lexend Deca"/>
                <a:sym typeface="Lexend De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exend Deca"/>
                <a:ea typeface="Lexend Deca"/>
                <a:cs typeface="Lexend Deca"/>
                <a:sym typeface="Lexend De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exend Deca"/>
                <a:ea typeface="Lexend Deca"/>
                <a:cs typeface="Lexend Deca"/>
                <a:sym typeface="Lexend De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exend Deca"/>
                <a:ea typeface="Lexend Deca"/>
                <a:cs typeface="Lexend Deca"/>
                <a:sym typeface="Lexend De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exend Deca"/>
                <a:ea typeface="Lexend Deca"/>
                <a:cs typeface="Lexend Deca"/>
                <a:sym typeface="Lexend De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exend Deca"/>
                <a:ea typeface="Lexend Deca"/>
                <a:cs typeface="Lexend Deca"/>
                <a:sym typeface="Lexend De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exend Deca"/>
                <a:ea typeface="Lexend Deca"/>
                <a:cs typeface="Lexend Deca"/>
                <a:sym typeface="Lexend De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  <p:sp>
        <p:nvSpPr>
          <p:cNvPr id="313" name="Google Shape;313;p13"/>
          <p:cNvSpPr txBox="1">
            <a:spLocks noGrp="1"/>
          </p:cNvSpPr>
          <p:nvPr>
            <p:ph type="title" idx="2" hasCustomPrompt="1"/>
          </p:nvPr>
        </p:nvSpPr>
        <p:spPr>
          <a:xfrm>
            <a:off x="4733025" y="1295638"/>
            <a:ext cx="8613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14" name="Google Shape;314;p13"/>
          <p:cNvSpPr txBox="1">
            <a:spLocks noGrp="1"/>
          </p:cNvSpPr>
          <p:nvPr>
            <p:ph type="subTitle" idx="1"/>
          </p:nvPr>
        </p:nvSpPr>
        <p:spPr>
          <a:xfrm>
            <a:off x="5594325" y="1295638"/>
            <a:ext cx="25602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315" name="Google Shape;315;p13"/>
          <p:cNvSpPr txBox="1">
            <a:spLocks noGrp="1"/>
          </p:cNvSpPr>
          <p:nvPr>
            <p:ph type="title" idx="3" hasCustomPrompt="1"/>
          </p:nvPr>
        </p:nvSpPr>
        <p:spPr>
          <a:xfrm>
            <a:off x="4733025" y="2588288"/>
            <a:ext cx="8613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16" name="Google Shape;316;p13"/>
          <p:cNvSpPr txBox="1">
            <a:spLocks noGrp="1"/>
          </p:cNvSpPr>
          <p:nvPr>
            <p:ph type="subTitle" idx="4"/>
          </p:nvPr>
        </p:nvSpPr>
        <p:spPr>
          <a:xfrm>
            <a:off x="5594325" y="2588294"/>
            <a:ext cx="25602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317" name="Google Shape;317;p13"/>
          <p:cNvSpPr txBox="1">
            <a:spLocks noGrp="1"/>
          </p:cNvSpPr>
          <p:nvPr>
            <p:ph type="title" idx="5" hasCustomPrompt="1"/>
          </p:nvPr>
        </p:nvSpPr>
        <p:spPr>
          <a:xfrm>
            <a:off x="4733025" y="3880950"/>
            <a:ext cx="8613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18" name="Google Shape;318;p13"/>
          <p:cNvSpPr txBox="1">
            <a:spLocks noGrp="1"/>
          </p:cNvSpPr>
          <p:nvPr>
            <p:ph type="subTitle" idx="6"/>
          </p:nvPr>
        </p:nvSpPr>
        <p:spPr>
          <a:xfrm>
            <a:off x="5594325" y="3880950"/>
            <a:ext cx="25602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319" name="Google Shape;319;p13"/>
          <p:cNvSpPr txBox="1">
            <a:spLocks noGrp="1"/>
          </p:cNvSpPr>
          <p:nvPr>
            <p:ph type="title" idx="7" hasCustomPrompt="1"/>
          </p:nvPr>
        </p:nvSpPr>
        <p:spPr>
          <a:xfrm>
            <a:off x="989475" y="1295638"/>
            <a:ext cx="8613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20" name="Google Shape;320;p13"/>
          <p:cNvSpPr txBox="1">
            <a:spLocks noGrp="1"/>
          </p:cNvSpPr>
          <p:nvPr>
            <p:ph type="subTitle" idx="8"/>
          </p:nvPr>
        </p:nvSpPr>
        <p:spPr>
          <a:xfrm>
            <a:off x="1850775" y="1295638"/>
            <a:ext cx="25602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321" name="Google Shape;321;p13"/>
          <p:cNvSpPr txBox="1">
            <a:spLocks noGrp="1"/>
          </p:cNvSpPr>
          <p:nvPr>
            <p:ph type="title" idx="9" hasCustomPrompt="1"/>
          </p:nvPr>
        </p:nvSpPr>
        <p:spPr>
          <a:xfrm>
            <a:off x="989475" y="2588300"/>
            <a:ext cx="8613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22" name="Google Shape;322;p13"/>
          <p:cNvSpPr txBox="1">
            <a:spLocks noGrp="1"/>
          </p:cNvSpPr>
          <p:nvPr>
            <p:ph type="subTitle" idx="13"/>
          </p:nvPr>
        </p:nvSpPr>
        <p:spPr>
          <a:xfrm>
            <a:off x="1850775" y="2588300"/>
            <a:ext cx="25602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323" name="Google Shape;323;p13"/>
          <p:cNvSpPr txBox="1">
            <a:spLocks noGrp="1"/>
          </p:cNvSpPr>
          <p:nvPr>
            <p:ph type="title" idx="14" hasCustomPrompt="1"/>
          </p:nvPr>
        </p:nvSpPr>
        <p:spPr>
          <a:xfrm>
            <a:off x="989475" y="3880963"/>
            <a:ext cx="8613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24" name="Google Shape;324;p13"/>
          <p:cNvSpPr txBox="1">
            <a:spLocks noGrp="1"/>
          </p:cNvSpPr>
          <p:nvPr>
            <p:ph type="subTitle" idx="15"/>
          </p:nvPr>
        </p:nvSpPr>
        <p:spPr>
          <a:xfrm>
            <a:off x="1850775" y="3880963"/>
            <a:ext cx="25602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pic>
        <p:nvPicPr>
          <p:cNvPr id="325" name="Google Shape;32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54419">
            <a:off x="7438575" y="4759750"/>
            <a:ext cx="1169251" cy="213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6" name="Google Shape;326;p13"/>
          <p:cNvGrpSpPr/>
          <p:nvPr/>
        </p:nvGrpSpPr>
        <p:grpSpPr>
          <a:xfrm>
            <a:off x="8430675" y="2442425"/>
            <a:ext cx="258604" cy="258604"/>
            <a:chOff x="763075" y="3429325"/>
            <a:chExt cx="258604" cy="258604"/>
          </a:xfrm>
        </p:grpSpPr>
        <p:sp>
          <p:nvSpPr>
            <p:cNvPr id="327" name="Google Shape;327;p13"/>
            <p:cNvSpPr/>
            <p:nvPr/>
          </p:nvSpPr>
          <p:spPr>
            <a:xfrm>
              <a:off x="763075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3"/>
            <p:cNvSpPr/>
            <p:nvPr/>
          </p:nvSpPr>
          <p:spPr>
            <a:xfrm>
              <a:off x="763075" y="3531027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3"/>
            <p:cNvSpPr/>
            <p:nvPr/>
          </p:nvSpPr>
          <p:spPr>
            <a:xfrm>
              <a:off x="763075" y="3632729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3"/>
            <p:cNvSpPr/>
            <p:nvPr/>
          </p:nvSpPr>
          <p:spPr>
            <a:xfrm>
              <a:off x="864777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3"/>
            <p:cNvSpPr/>
            <p:nvPr/>
          </p:nvSpPr>
          <p:spPr>
            <a:xfrm>
              <a:off x="864777" y="3531027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3"/>
            <p:cNvSpPr/>
            <p:nvPr/>
          </p:nvSpPr>
          <p:spPr>
            <a:xfrm>
              <a:off x="864777" y="3632729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3"/>
            <p:cNvSpPr/>
            <p:nvPr/>
          </p:nvSpPr>
          <p:spPr>
            <a:xfrm>
              <a:off x="966479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3"/>
            <p:cNvSpPr/>
            <p:nvPr/>
          </p:nvSpPr>
          <p:spPr>
            <a:xfrm>
              <a:off x="966479" y="3531027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3"/>
            <p:cNvSpPr/>
            <p:nvPr/>
          </p:nvSpPr>
          <p:spPr>
            <a:xfrm>
              <a:off x="966479" y="3632729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" name="Google Shape;336;p13"/>
          <p:cNvGrpSpPr/>
          <p:nvPr/>
        </p:nvGrpSpPr>
        <p:grpSpPr>
          <a:xfrm>
            <a:off x="-667836" y="731373"/>
            <a:ext cx="1457360" cy="1457360"/>
            <a:chOff x="3260800" y="2469225"/>
            <a:chExt cx="475500" cy="475500"/>
          </a:xfrm>
        </p:grpSpPr>
        <p:cxnSp>
          <p:nvCxnSpPr>
            <p:cNvPr id="337" name="Google Shape;337;p13"/>
            <p:cNvCxnSpPr/>
            <p:nvPr/>
          </p:nvCxnSpPr>
          <p:spPr>
            <a:xfrm>
              <a:off x="3500900" y="2469225"/>
              <a:ext cx="0" cy="475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8" name="Google Shape;338;p13"/>
            <p:cNvCxnSpPr/>
            <p:nvPr/>
          </p:nvCxnSpPr>
          <p:spPr>
            <a:xfrm>
              <a:off x="3428792" y="2486650"/>
              <a:ext cx="0" cy="442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9" name="Google Shape;339;p13"/>
            <p:cNvCxnSpPr/>
            <p:nvPr/>
          </p:nvCxnSpPr>
          <p:spPr>
            <a:xfrm>
              <a:off x="3356683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0" name="Google Shape;340;p13"/>
            <p:cNvCxnSpPr/>
            <p:nvPr/>
          </p:nvCxnSpPr>
          <p:spPr>
            <a:xfrm>
              <a:off x="3284575" y="2608675"/>
              <a:ext cx="0" cy="18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1" name="Google Shape;341;p13"/>
            <p:cNvCxnSpPr/>
            <p:nvPr/>
          </p:nvCxnSpPr>
          <p:spPr>
            <a:xfrm>
              <a:off x="3573008" y="2480300"/>
              <a:ext cx="0" cy="45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2" name="Google Shape;342;p13"/>
            <p:cNvCxnSpPr/>
            <p:nvPr/>
          </p:nvCxnSpPr>
          <p:spPr>
            <a:xfrm>
              <a:off x="3645117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3" name="Google Shape;343;p13"/>
            <p:cNvCxnSpPr/>
            <p:nvPr/>
          </p:nvCxnSpPr>
          <p:spPr>
            <a:xfrm>
              <a:off x="3717225" y="2622950"/>
              <a:ext cx="0" cy="166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" name="Google Shape;344;p13"/>
            <p:cNvCxnSpPr/>
            <p:nvPr/>
          </p:nvCxnSpPr>
          <p:spPr>
            <a:xfrm>
              <a:off x="3385150" y="2500900"/>
              <a:ext cx="22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" name="Google Shape;345;p13"/>
            <p:cNvCxnSpPr/>
            <p:nvPr/>
          </p:nvCxnSpPr>
          <p:spPr>
            <a:xfrm>
              <a:off x="3330435" y="2570104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" name="Google Shape;346;p13"/>
            <p:cNvCxnSpPr/>
            <p:nvPr/>
          </p:nvCxnSpPr>
          <p:spPr>
            <a:xfrm>
              <a:off x="3282975" y="2639308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" name="Google Shape;347;p13"/>
            <p:cNvCxnSpPr/>
            <p:nvPr/>
          </p:nvCxnSpPr>
          <p:spPr>
            <a:xfrm>
              <a:off x="3260800" y="2708513"/>
              <a:ext cx="475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" name="Google Shape;348;p13"/>
            <p:cNvCxnSpPr/>
            <p:nvPr/>
          </p:nvCxnSpPr>
          <p:spPr>
            <a:xfrm>
              <a:off x="3281400" y="2777717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13"/>
            <p:cNvCxnSpPr/>
            <p:nvPr/>
          </p:nvCxnSpPr>
          <p:spPr>
            <a:xfrm>
              <a:off x="3330435" y="2846921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13"/>
            <p:cNvCxnSpPr/>
            <p:nvPr/>
          </p:nvCxnSpPr>
          <p:spPr>
            <a:xfrm>
              <a:off x="3416100" y="2916125"/>
              <a:ext cx="16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IG_NUMBER_1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14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3" name="Google Shape;353;p14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354" name="Google Shape;354;p14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55" name="Google Shape;355;p14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56" name="Google Shape;356;p14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357" name="Google Shape;357;p14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358" name="Google Shape;358;p14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9" name="Google Shape;359;p14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0" name="Google Shape;360;p14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61" name="Google Shape;361;p14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62" name="Google Shape;362;p14"/>
          <p:cNvSpPr txBox="1">
            <a:spLocks noGrp="1"/>
          </p:cNvSpPr>
          <p:nvPr>
            <p:ph type="title" hasCustomPrompt="1"/>
          </p:nvPr>
        </p:nvSpPr>
        <p:spPr>
          <a:xfrm>
            <a:off x="4572000" y="691900"/>
            <a:ext cx="3858900" cy="76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363" name="Google Shape;363;p14"/>
          <p:cNvSpPr txBox="1">
            <a:spLocks noGrp="1"/>
          </p:cNvSpPr>
          <p:nvPr>
            <p:ph type="subTitle" idx="1"/>
          </p:nvPr>
        </p:nvSpPr>
        <p:spPr>
          <a:xfrm>
            <a:off x="4572000" y="1383300"/>
            <a:ext cx="3858900" cy="4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14"/>
          <p:cNvSpPr txBox="1">
            <a:spLocks noGrp="1"/>
          </p:cNvSpPr>
          <p:nvPr>
            <p:ph type="title" idx="2" hasCustomPrompt="1"/>
          </p:nvPr>
        </p:nvSpPr>
        <p:spPr>
          <a:xfrm>
            <a:off x="4572000" y="1998800"/>
            <a:ext cx="3858900" cy="76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365" name="Google Shape;365;p14"/>
          <p:cNvSpPr txBox="1">
            <a:spLocks noGrp="1"/>
          </p:cNvSpPr>
          <p:nvPr>
            <p:ph type="subTitle" idx="3"/>
          </p:nvPr>
        </p:nvSpPr>
        <p:spPr>
          <a:xfrm>
            <a:off x="4572000" y="2690200"/>
            <a:ext cx="3858900" cy="4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4"/>
          <p:cNvSpPr txBox="1">
            <a:spLocks noGrp="1"/>
          </p:cNvSpPr>
          <p:nvPr>
            <p:ph type="title" idx="4" hasCustomPrompt="1"/>
          </p:nvPr>
        </p:nvSpPr>
        <p:spPr>
          <a:xfrm>
            <a:off x="4572000" y="3305700"/>
            <a:ext cx="3858900" cy="76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367" name="Google Shape;367;p14"/>
          <p:cNvSpPr txBox="1">
            <a:spLocks noGrp="1"/>
          </p:cNvSpPr>
          <p:nvPr>
            <p:ph type="subTitle" idx="5"/>
          </p:nvPr>
        </p:nvSpPr>
        <p:spPr>
          <a:xfrm>
            <a:off x="4572000" y="3997100"/>
            <a:ext cx="3858900" cy="4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14"/>
          <p:cNvSpPr>
            <a:spLocks noGrp="1"/>
          </p:cNvSpPr>
          <p:nvPr>
            <p:ph type="pic" idx="6"/>
          </p:nvPr>
        </p:nvSpPr>
        <p:spPr>
          <a:xfrm>
            <a:off x="1018575" y="1150500"/>
            <a:ext cx="2842500" cy="2842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369" name="Google Shape;369;p14"/>
          <p:cNvGrpSpPr/>
          <p:nvPr/>
        </p:nvGrpSpPr>
        <p:grpSpPr>
          <a:xfrm>
            <a:off x="460375" y="4455875"/>
            <a:ext cx="305400" cy="305400"/>
            <a:chOff x="3877500" y="2882075"/>
            <a:chExt cx="305400" cy="305400"/>
          </a:xfrm>
        </p:grpSpPr>
        <p:cxnSp>
          <p:nvCxnSpPr>
            <p:cNvPr id="370" name="Google Shape;370;p14"/>
            <p:cNvCxnSpPr/>
            <p:nvPr/>
          </p:nvCxnSpPr>
          <p:spPr>
            <a:xfrm>
              <a:off x="4030200" y="2882075"/>
              <a:ext cx="0" cy="3054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1" name="Google Shape;371;p14"/>
            <p:cNvCxnSpPr/>
            <p:nvPr/>
          </p:nvCxnSpPr>
          <p:spPr>
            <a:xfrm>
              <a:off x="4030200" y="2882075"/>
              <a:ext cx="0" cy="3054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2" name="Google Shape;372;p14"/>
            <p:cNvCxnSpPr/>
            <p:nvPr/>
          </p:nvCxnSpPr>
          <p:spPr>
            <a:xfrm>
              <a:off x="4030200" y="2882040"/>
              <a:ext cx="0" cy="30547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3" name="Google Shape;373;p14"/>
            <p:cNvCxnSpPr/>
            <p:nvPr/>
          </p:nvCxnSpPr>
          <p:spPr>
            <a:xfrm>
              <a:off x="4030200" y="2882040"/>
              <a:ext cx="0" cy="30547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 columns">
  <p:cSld name="TITLE_AND_TWO_COLUMNS_1"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16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1" name="Google Shape;391;p16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392" name="Google Shape;392;p16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93" name="Google Shape;393;p16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94" name="Google Shape;394;p16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395" name="Google Shape;395;p16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396" name="Google Shape;396;p16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16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16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99" name="Google Shape;399;p16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0" name="Google Shape;400;p16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16"/>
          <p:cNvSpPr txBox="1">
            <a:spLocks noGrp="1"/>
          </p:cNvSpPr>
          <p:nvPr>
            <p:ph type="subTitle" idx="1"/>
          </p:nvPr>
        </p:nvSpPr>
        <p:spPr>
          <a:xfrm>
            <a:off x="1627682" y="1231125"/>
            <a:ext cx="4059900" cy="5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402" name="Google Shape;402;p16"/>
          <p:cNvSpPr txBox="1">
            <a:spLocks noGrp="1"/>
          </p:cNvSpPr>
          <p:nvPr>
            <p:ph type="subTitle" idx="2"/>
          </p:nvPr>
        </p:nvSpPr>
        <p:spPr>
          <a:xfrm>
            <a:off x="1627699" y="1720075"/>
            <a:ext cx="40599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16"/>
          <p:cNvSpPr txBox="1">
            <a:spLocks noGrp="1"/>
          </p:cNvSpPr>
          <p:nvPr>
            <p:ph type="subTitle" idx="3"/>
          </p:nvPr>
        </p:nvSpPr>
        <p:spPr>
          <a:xfrm>
            <a:off x="3456405" y="2401025"/>
            <a:ext cx="4059900" cy="5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404" name="Google Shape;404;p16"/>
          <p:cNvSpPr txBox="1">
            <a:spLocks noGrp="1"/>
          </p:cNvSpPr>
          <p:nvPr>
            <p:ph type="subTitle" idx="4"/>
          </p:nvPr>
        </p:nvSpPr>
        <p:spPr>
          <a:xfrm>
            <a:off x="3456422" y="2889975"/>
            <a:ext cx="40599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16"/>
          <p:cNvSpPr txBox="1">
            <a:spLocks noGrp="1"/>
          </p:cNvSpPr>
          <p:nvPr>
            <p:ph type="subTitle" idx="5"/>
          </p:nvPr>
        </p:nvSpPr>
        <p:spPr>
          <a:xfrm>
            <a:off x="1627678" y="3570925"/>
            <a:ext cx="4059900" cy="5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406" name="Google Shape;406;p16"/>
          <p:cNvSpPr txBox="1">
            <a:spLocks noGrp="1"/>
          </p:cNvSpPr>
          <p:nvPr>
            <p:ph type="subTitle" idx="6"/>
          </p:nvPr>
        </p:nvSpPr>
        <p:spPr>
          <a:xfrm>
            <a:off x="1627695" y="4059875"/>
            <a:ext cx="40599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407" name="Google Shape;407;p16"/>
          <p:cNvGrpSpPr/>
          <p:nvPr/>
        </p:nvGrpSpPr>
        <p:grpSpPr>
          <a:xfrm>
            <a:off x="8129843" y="4043113"/>
            <a:ext cx="1104919" cy="1104919"/>
            <a:chOff x="3260800" y="2469225"/>
            <a:chExt cx="475500" cy="475500"/>
          </a:xfrm>
        </p:grpSpPr>
        <p:cxnSp>
          <p:nvCxnSpPr>
            <p:cNvPr id="408" name="Google Shape;408;p16"/>
            <p:cNvCxnSpPr/>
            <p:nvPr/>
          </p:nvCxnSpPr>
          <p:spPr>
            <a:xfrm>
              <a:off x="3500900" y="2469225"/>
              <a:ext cx="0" cy="475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9" name="Google Shape;409;p16"/>
            <p:cNvCxnSpPr/>
            <p:nvPr/>
          </p:nvCxnSpPr>
          <p:spPr>
            <a:xfrm>
              <a:off x="3428792" y="2486650"/>
              <a:ext cx="0" cy="442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0" name="Google Shape;410;p16"/>
            <p:cNvCxnSpPr/>
            <p:nvPr/>
          </p:nvCxnSpPr>
          <p:spPr>
            <a:xfrm>
              <a:off x="3356683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1" name="Google Shape;411;p16"/>
            <p:cNvCxnSpPr/>
            <p:nvPr/>
          </p:nvCxnSpPr>
          <p:spPr>
            <a:xfrm>
              <a:off x="3284575" y="2608675"/>
              <a:ext cx="0" cy="18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" name="Google Shape;412;p16"/>
            <p:cNvCxnSpPr/>
            <p:nvPr/>
          </p:nvCxnSpPr>
          <p:spPr>
            <a:xfrm>
              <a:off x="3573008" y="2480300"/>
              <a:ext cx="0" cy="45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" name="Google Shape;413;p16"/>
            <p:cNvCxnSpPr/>
            <p:nvPr/>
          </p:nvCxnSpPr>
          <p:spPr>
            <a:xfrm>
              <a:off x="3645117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4" name="Google Shape;414;p16"/>
            <p:cNvCxnSpPr/>
            <p:nvPr/>
          </p:nvCxnSpPr>
          <p:spPr>
            <a:xfrm>
              <a:off x="3717225" y="2622950"/>
              <a:ext cx="0" cy="166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" name="Google Shape;415;p16"/>
            <p:cNvCxnSpPr/>
            <p:nvPr/>
          </p:nvCxnSpPr>
          <p:spPr>
            <a:xfrm>
              <a:off x="3385150" y="2500900"/>
              <a:ext cx="22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" name="Google Shape;416;p16"/>
            <p:cNvCxnSpPr/>
            <p:nvPr/>
          </p:nvCxnSpPr>
          <p:spPr>
            <a:xfrm>
              <a:off x="3330435" y="2570104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" name="Google Shape;417;p16"/>
            <p:cNvCxnSpPr/>
            <p:nvPr/>
          </p:nvCxnSpPr>
          <p:spPr>
            <a:xfrm>
              <a:off x="3282975" y="2639308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8" name="Google Shape;418;p16"/>
            <p:cNvCxnSpPr/>
            <p:nvPr/>
          </p:nvCxnSpPr>
          <p:spPr>
            <a:xfrm>
              <a:off x="3260800" y="2708513"/>
              <a:ext cx="475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9" name="Google Shape;419;p16"/>
            <p:cNvCxnSpPr/>
            <p:nvPr/>
          </p:nvCxnSpPr>
          <p:spPr>
            <a:xfrm>
              <a:off x="3281400" y="2777717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" name="Google Shape;420;p16"/>
            <p:cNvCxnSpPr/>
            <p:nvPr/>
          </p:nvCxnSpPr>
          <p:spPr>
            <a:xfrm>
              <a:off x="3330435" y="2846921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" name="Google Shape;421;p16"/>
            <p:cNvCxnSpPr/>
            <p:nvPr/>
          </p:nvCxnSpPr>
          <p:spPr>
            <a:xfrm>
              <a:off x="3416100" y="2916125"/>
              <a:ext cx="16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22" name="Google Shape;422;p16"/>
          <p:cNvGrpSpPr/>
          <p:nvPr/>
        </p:nvGrpSpPr>
        <p:grpSpPr>
          <a:xfrm flipH="1">
            <a:off x="370475" y="548282"/>
            <a:ext cx="258604" cy="258604"/>
            <a:chOff x="763075" y="3429325"/>
            <a:chExt cx="258604" cy="258604"/>
          </a:xfrm>
        </p:grpSpPr>
        <p:sp>
          <p:nvSpPr>
            <p:cNvPr id="423" name="Google Shape;423;p16"/>
            <p:cNvSpPr/>
            <p:nvPr/>
          </p:nvSpPr>
          <p:spPr>
            <a:xfrm>
              <a:off x="763075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6"/>
            <p:cNvSpPr/>
            <p:nvPr/>
          </p:nvSpPr>
          <p:spPr>
            <a:xfrm>
              <a:off x="864777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6"/>
            <p:cNvSpPr/>
            <p:nvPr/>
          </p:nvSpPr>
          <p:spPr>
            <a:xfrm>
              <a:off x="864777" y="3531027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6"/>
            <p:cNvSpPr/>
            <p:nvPr/>
          </p:nvSpPr>
          <p:spPr>
            <a:xfrm>
              <a:off x="966479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6"/>
            <p:cNvSpPr/>
            <p:nvPr/>
          </p:nvSpPr>
          <p:spPr>
            <a:xfrm>
              <a:off x="966479" y="3531027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6"/>
            <p:cNvSpPr/>
            <p:nvPr/>
          </p:nvSpPr>
          <p:spPr>
            <a:xfrm>
              <a:off x="966479" y="3632729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_AND_TWO_COLUMNS_1_1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17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17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17"/>
          <p:cNvSpPr txBox="1">
            <a:spLocks noGrp="1"/>
          </p:cNvSpPr>
          <p:nvPr>
            <p:ph type="subTitle" idx="1"/>
          </p:nvPr>
        </p:nvSpPr>
        <p:spPr>
          <a:xfrm>
            <a:off x="713475" y="1316375"/>
            <a:ext cx="26787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433" name="Google Shape;433;p17"/>
          <p:cNvSpPr txBox="1">
            <a:spLocks noGrp="1"/>
          </p:cNvSpPr>
          <p:nvPr>
            <p:ph type="subTitle" idx="2"/>
          </p:nvPr>
        </p:nvSpPr>
        <p:spPr>
          <a:xfrm>
            <a:off x="713486" y="1688925"/>
            <a:ext cx="26787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7"/>
          <p:cNvSpPr txBox="1">
            <a:spLocks noGrp="1"/>
          </p:cNvSpPr>
          <p:nvPr>
            <p:ph type="subTitle" idx="3"/>
          </p:nvPr>
        </p:nvSpPr>
        <p:spPr>
          <a:xfrm>
            <a:off x="3462499" y="1316375"/>
            <a:ext cx="26787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435" name="Google Shape;435;p17"/>
          <p:cNvSpPr txBox="1">
            <a:spLocks noGrp="1"/>
          </p:cNvSpPr>
          <p:nvPr>
            <p:ph type="subTitle" idx="4"/>
          </p:nvPr>
        </p:nvSpPr>
        <p:spPr>
          <a:xfrm>
            <a:off x="3462510" y="1688925"/>
            <a:ext cx="26787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36" name="Google Shape;436;p17"/>
          <p:cNvSpPr txBox="1">
            <a:spLocks noGrp="1"/>
          </p:cNvSpPr>
          <p:nvPr>
            <p:ph type="subTitle" idx="5"/>
          </p:nvPr>
        </p:nvSpPr>
        <p:spPr>
          <a:xfrm>
            <a:off x="713475" y="2969025"/>
            <a:ext cx="26787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437" name="Google Shape;437;p17"/>
          <p:cNvSpPr txBox="1">
            <a:spLocks noGrp="1"/>
          </p:cNvSpPr>
          <p:nvPr>
            <p:ph type="subTitle" idx="6"/>
          </p:nvPr>
        </p:nvSpPr>
        <p:spPr>
          <a:xfrm>
            <a:off x="713496" y="3341525"/>
            <a:ext cx="26787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17"/>
          <p:cNvSpPr txBox="1">
            <a:spLocks noGrp="1"/>
          </p:cNvSpPr>
          <p:nvPr>
            <p:ph type="subTitle" idx="7"/>
          </p:nvPr>
        </p:nvSpPr>
        <p:spPr>
          <a:xfrm>
            <a:off x="3462499" y="2969025"/>
            <a:ext cx="26787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439" name="Google Shape;439;p17"/>
          <p:cNvSpPr txBox="1">
            <a:spLocks noGrp="1"/>
          </p:cNvSpPr>
          <p:nvPr>
            <p:ph type="subTitle" idx="8"/>
          </p:nvPr>
        </p:nvSpPr>
        <p:spPr>
          <a:xfrm>
            <a:off x="3462519" y="3341525"/>
            <a:ext cx="26787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440" name="Google Shape;440;p17"/>
          <p:cNvGrpSpPr/>
          <p:nvPr/>
        </p:nvGrpSpPr>
        <p:grpSpPr>
          <a:xfrm>
            <a:off x="8430675" y="1292150"/>
            <a:ext cx="258604" cy="258604"/>
            <a:chOff x="763075" y="3429325"/>
            <a:chExt cx="258604" cy="258604"/>
          </a:xfrm>
        </p:grpSpPr>
        <p:sp>
          <p:nvSpPr>
            <p:cNvPr id="441" name="Google Shape;441;p17"/>
            <p:cNvSpPr/>
            <p:nvPr/>
          </p:nvSpPr>
          <p:spPr>
            <a:xfrm>
              <a:off x="763075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7"/>
            <p:cNvSpPr/>
            <p:nvPr/>
          </p:nvSpPr>
          <p:spPr>
            <a:xfrm>
              <a:off x="763075" y="3531027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7"/>
            <p:cNvSpPr/>
            <p:nvPr/>
          </p:nvSpPr>
          <p:spPr>
            <a:xfrm>
              <a:off x="763075" y="3632729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7"/>
            <p:cNvSpPr/>
            <p:nvPr/>
          </p:nvSpPr>
          <p:spPr>
            <a:xfrm>
              <a:off x="864777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7"/>
            <p:cNvSpPr/>
            <p:nvPr/>
          </p:nvSpPr>
          <p:spPr>
            <a:xfrm>
              <a:off x="864777" y="3531027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7"/>
            <p:cNvSpPr/>
            <p:nvPr/>
          </p:nvSpPr>
          <p:spPr>
            <a:xfrm>
              <a:off x="864777" y="3632729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7"/>
            <p:cNvSpPr/>
            <p:nvPr/>
          </p:nvSpPr>
          <p:spPr>
            <a:xfrm>
              <a:off x="966479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7"/>
            <p:cNvSpPr/>
            <p:nvPr/>
          </p:nvSpPr>
          <p:spPr>
            <a:xfrm>
              <a:off x="966479" y="3531027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7"/>
            <p:cNvSpPr/>
            <p:nvPr/>
          </p:nvSpPr>
          <p:spPr>
            <a:xfrm>
              <a:off x="966479" y="3632729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0" name="Google Shape;450;p17"/>
          <p:cNvGrpSpPr/>
          <p:nvPr/>
        </p:nvGrpSpPr>
        <p:grpSpPr>
          <a:xfrm>
            <a:off x="7984852" y="2184388"/>
            <a:ext cx="1723973" cy="1723973"/>
            <a:chOff x="3260800" y="2469225"/>
            <a:chExt cx="475500" cy="475500"/>
          </a:xfrm>
        </p:grpSpPr>
        <p:cxnSp>
          <p:nvCxnSpPr>
            <p:cNvPr id="451" name="Google Shape;451;p17"/>
            <p:cNvCxnSpPr/>
            <p:nvPr/>
          </p:nvCxnSpPr>
          <p:spPr>
            <a:xfrm>
              <a:off x="3500900" y="2469225"/>
              <a:ext cx="0" cy="475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2" name="Google Shape;452;p17"/>
            <p:cNvCxnSpPr/>
            <p:nvPr/>
          </p:nvCxnSpPr>
          <p:spPr>
            <a:xfrm>
              <a:off x="3428792" y="2486650"/>
              <a:ext cx="0" cy="442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3" name="Google Shape;453;p17"/>
            <p:cNvCxnSpPr/>
            <p:nvPr/>
          </p:nvCxnSpPr>
          <p:spPr>
            <a:xfrm>
              <a:off x="3356683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4" name="Google Shape;454;p17"/>
            <p:cNvCxnSpPr/>
            <p:nvPr/>
          </p:nvCxnSpPr>
          <p:spPr>
            <a:xfrm>
              <a:off x="3284575" y="2608675"/>
              <a:ext cx="0" cy="18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5" name="Google Shape;455;p17"/>
            <p:cNvCxnSpPr/>
            <p:nvPr/>
          </p:nvCxnSpPr>
          <p:spPr>
            <a:xfrm>
              <a:off x="3573008" y="2480300"/>
              <a:ext cx="0" cy="45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6" name="Google Shape;456;p17"/>
            <p:cNvCxnSpPr/>
            <p:nvPr/>
          </p:nvCxnSpPr>
          <p:spPr>
            <a:xfrm>
              <a:off x="3645117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7" name="Google Shape;457;p17"/>
            <p:cNvCxnSpPr/>
            <p:nvPr/>
          </p:nvCxnSpPr>
          <p:spPr>
            <a:xfrm>
              <a:off x="3717225" y="2622950"/>
              <a:ext cx="0" cy="166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8" name="Google Shape;458;p17"/>
            <p:cNvCxnSpPr/>
            <p:nvPr/>
          </p:nvCxnSpPr>
          <p:spPr>
            <a:xfrm>
              <a:off x="3385150" y="2500900"/>
              <a:ext cx="22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9" name="Google Shape;459;p17"/>
            <p:cNvCxnSpPr/>
            <p:nvPr/>
          </p:nvCxnSpPr>
          <p:spPr>
            <a:xfrm>
              <a:off x="3330435" y="2570104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0" name="Google Shape;460;p17"/>
            <p:cNvCxnSpPr/>
            <p:nvPr/>
          </p:nvCxnSpPr>
          <p:spPr>
            <a:xfrm>
              <a:off x="3282975" y="2639308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1" name="Google Shape;461;p17"/>
            <p:cNvCxnSpPr/>
            <p:nvPr/>
          </p:nvCxnSpPr>
          <p:spPr>
            <a:xfrm>
              <a:off x="3260800" y="2708513"/>
              <a:ext cx="475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2" name="Google Shape;462;p17"/>
            <p:cNvCxnSpPr/>
            <p:nvPr/>
          </p:nvCxnSpPr>
          <p:spPr>
            <a:xfrm>
              <a:off x="3281400" y="2777717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3" name="Google Shape;463;p17"/>
            <p:cNvCxnSpPr/>
            <p:nvPr/>
          </p:nvCxnSpPr>
          <p:spPr>
            <a:xfrm>
              <a:off x="3330435" y="2846921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4" name="Google Shape;464;p17"/>
            <p:cNvCxnSpPr/>
            <p:nvPr/>
          </p:nvCxnSpPr>
          <p:spPr>
            <a:xfrm>
              <a:off x="3416100" y="2916125"/>
              <a:ext cx="16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65" name="Google Shape;465;p17"/>
          <p:cNvSpPr>
            <a:spLocks noGrp="1"/>
          </p:cNvSpPr>
          <p:nvPr>
            <p:ph type="pic" idx="9"/>
          </p:nvPr>
        </p:nvSpPr>
        <p:spPr>
          <a:xfrm>
            <a:off x="6385275" y="2317625"/>
            <a:ext cx="2304000" cy="230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466" name="Google Shape;466;p17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467" name="Google Shape;467;p17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68" name="Google Shape;468;p17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69" name="Google Shape;469;p17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470" name="Google Shape;470;p17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471" name="Google Shape;471;p17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2" name="Google Shape;472;p17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3" name="Google Shape;473;p17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74" name="Google Shape;474;p17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_AND_TWO_COLUMNS_1_2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18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7" name="Google Shape;477;p18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478" name="Google Shape;478;p18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79" name="Google Shape;479;p18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80" name="Google Shape;480;p18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481" name="Google Shape;481;p18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482" name="Google Shape;482;p18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" name="Google Shape;483;p18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" name="Google Shape;484;p18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85" name="Google Shape;485;p18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86" name="Google Shape;486;p18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87" name="Google Shape;487;p18"/>
          <p:cNvSpPr txBox="1">
            <a:spLocks noGrp="1"/>
          </p:cNvSpPr>
          <p:nvPr>
            <p:ph type="subTitle" idx="1"/>
          </p:nvPr>
        </p:nvSpPr>
        <p:spPr>
          <a:xfrm>
            <a:off x="1127702" y="1267100"/>
            <a:ext cx="21060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488" name="Google Shape;488;p18"/>
          <p:cNvSpPr txBox="1">
            <a:spLocks noGrp="1"/>
          </p:cNvSpPr>
          <p:nvPr>
            <p:ph type="subTitle" idx="2"/>
          </p:nvPr>
        </p:nvSpPr>
        <p:spPr>
          <a:xfrm>
            <a:off x="1127706" y="2036175"/>
            <a:ext cx="2106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89" name="Google Shape;489;p18"/>
          <p:cNvSpPr txBox="1">
            <a:spLocks noGrp="1"/>
          </p:cNvSpPr>
          <p:nvPr>
            <p:ph type="subTitle" idx="3"/>
          </p:nvPr>
        </p:nvSpPr>
        <p:spPr>
          <a:xfrm>
            <a:off x="3519003" y="1267100"/>
            <a:ext cx="21060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490" name="Google Shape;490;p18"/>
          <p:cNvSpPr txBox="1">
            <a:spLocks noGrp="1"/>
          </p:cNvSpPr>
          <p:nvPr>
            <p:ph type="subTitle" idx="4"/>
          </p:nvPr>
        </p:nvSpPr>
        <p:spPr>
          <a:xfrm>
            <a:off x="3519003" y="2036175"/>
            <a:ext cx="2106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18"/>
          <p:cNvSpPr txBox="1">
            <a:spLocks noGrp="1"/>
          </p:cNvSpPr>
          <p:nvPr>
            <p:ph type="subTitle" idx="5"/>
          </p:nvPr>
        </p:nvSpPr>
        <p:spPr>
          <a:xfrm>
            <a:off x="5910298" y="1267100"/>
            <a:ext cx="21060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492" name="Google Shape;492;p18"/>
          <p:cNvSpPr txBox="1">
            <a:spLocks noGrp="1"/>
          </p:cNvSpPr>
          <p:nvPr>
            <p:ph type="subTitle" idx="6"/>
          </p:nvPr>
        </p:nvSpPr>
        <p:spPr>
          <a:xfrm>
            <a:off x="5910299" y="2036175"/>
            <a:ext cx="2106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93" name="Google Shape;493;p18"/>
          <p:cNvSpPr txBox="1">
            <a:spLocks noGrp="1"/>
          </p:cNvSpPr>
          <p:nvPr>
            <p:ph type="subTitle" idx="7"/>
          </p:nvPr>
        </p:nvSpPr>
        <p:spPr>
          <a:xfrm>
            <a:off x="1127701" y="3042925"/>
            <a:ext cx="21060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494" name="Google Shape;494;p18"/>
          <p:cNvSpPr txBox="1">
            <a:spLocks noGrp="1"/>
          </p:cNvSpPr>
          <p:nvPr>
            <p:ph type="subTitle" idx="8"/>
          </p:nvPr>
        </p:nvSpPr>
        <p:spPr>
          <a:xfrm>
            <a:off x="1127706" y="3812050"/>
            <a:ext cx="2106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95" name="Google Shape;495;p18"/>
          <p:cNvSpPr txBox="1">
            <a:spLocks noGrp="1"/>
          </p:cNvSpPr>
          <p:nvPr>
            <p:ph type="subTitle" idx="9"/>
          </p:nvPr>
        </p:nvSpPr>
        <p:spPr>
          <a:xfrm>
            <a:off x="3519003" y="3042925"/>
            <a:ext cx="21060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496" name="Google Shape;496;p18"/>
          <p:cNvSpPr txBox="1">
            <a:spLocks noGrp="1"/>
          </p:cNvSpPr>
          <p:nvPr>
            <p:ph type="subTitle" idx="13"/>
          </p:nvPr>
        </p:nvSpPr>
        <p:spPr>
          <a:xfrm>
            <a:off x="3519003" y="3812050"/>
            <a:ext cx="2106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97" name="Google Shape;497;p18"/>
          <p:cNvSpPr txBox="1">
            <a:spLocks noGrp="1"/>
          </p:cNvSpPr>
          <p:nvPr>
            <p:ph type="subTitle" idx="14"/>
          </p:nvPr>
        </p:nvSpPr>
        <p:spPr>
          <a:xfrm>
            <a:off x="5910299" y="3042925"/>
            <a:ext cx="21060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498" name="Google Shape;498;p18"/>
          <p:cNvSpPr txBox="1">
            <a:spLocks noGrp="1"/>
          </p:cNvSpPr>
          <p:nvPr>
            <p:ph type="subTitle" idx="15"/>
          </p:nvPr>
        </p:nvSpPr>
        <p:spPr>
          <a:xfrm>
            <a:off x="5910299" y="3812050"/>
            <a:ext cx="2106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499" name="Google Shape;499;p18"/>
          <p:cNvGrpSpPr/>
          <p:nvPr/>
        </p:nvGrpSpPr>
        <p:grpSpPr>
          <a:xfrm>
            <a:off x="365350" y="2419050"/>
            <a:ext cx="8414200" cy="305400"/>
            <a:chOff x="365350" y="2419050"/>
            <a:chExt cx="8414200" cy="305400"/>
          </a:xfrm>
        </p:grpSpPr>
        <p:grpSp>
          <p:nvGrpSpPr>
            <p:cNvPr id="500" name="Google Shape;500;p18"/>
            <p:cNvGrpSpPr/>
            <p:nvPr/>
          </p:nvGrpSpPr>
          <p:grpSpPr>
            <a:xfrm>
              <a:off x="365350" y="2419050"/>
              <a:ext cx="305400" cy="305400"/>
              <a:chOff x="3877500" y="2882075"/>
              <a:chExt cx="305400" cy="305400"/>
            </a:xfrm>
          </p:grpSpPr>
          <p:cxnSp>
            <p:nvCxnSpPr>
              <p:cNvPr id="501" name="Google Shape;501;p18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2" name="Google Shape;502;p18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3" name="Google Shape;503;p18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4" name="Google Shape;504;p18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505" name="Google Shape;505;p18"/>
            <p:cNvGrpSpPr/>
            <p:nvPr/>
          </p:nvGrpSpPr>
          <p:grpSpPr>
            <a:xfrm>
              <a:off x="8474150" y="2419050"/>
              <a:ext cx="305400" cy="305400"/>
              <a:chOff x="3877500" y="2882075"/>
              <a:chExt cx="305400" cy="305400"/>
            </a:xfrm>
          </p:grpSpPr>
          <p:cxnSp>
            <p:nvCxnSpPr>
              <p:cNvPr id="506" name="Google Shape;506;p18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7" name="Google Shape;507;p18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8" name="Google Shape;508;p18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9" name="Google Shape;509;p18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pic>
        <p:nvPicPr>
          <p:cNvPr id="510" name="Google Shape;51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880297" flipH="1">
            <a:off x="-500950" y="828000"/>
            <a:ext cx="1169251" cy="21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p19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19"/>
          <p:cNvSpPr txBox="1">
            <a:spLocks noGrp="1"/>
          </p:cNvSpPr>
          <p:nvPr>
            <p:ph type="title"/>
          </p:nvPr>
        </p:nvSpPr>
        <p:spPr>
          <a:xfrm>
            <a:off x="4532825" y="674013"/>
            <a:ext cx="3744300" cy="110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14" name="Google Shape;514;p19"/>
          <p:cNvSpPr txBox="1">
            <a:spLocks noGrp="1"/>
          </p:cNvSpPr>
          <p:nvPr>
            <p:ph type="subTitle" idx="1"/>
          </p:nvPr>
        </p:nvSpPr>
        <p:spPr>
          <a:xfrm>
            <a:off x="4529275" y="1775788"/>
            <a:ext cx="3749100" cy="26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200"/>
              <a:buFont typeface="Open Sans"/>
              <a:buAutoNum type="arabicPeriod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00"/>
              <a:buFont typeface="Open Sans"/>
              <a:buAutoNum type="alphaLcPeriod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00"/>
              <a:buFont typeface="Open Sans"/>
              <a:buAutoNum type="romanLcPeriod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00"/>
              <a:buFont typeface="Open Sans"/>
              <a:buAutoNum type="arabicPeriod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00"/>
              <a:buFont typeface="Open Sans"/>
              <a:buAutoNum type="alphaLcPeriod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00"/>
              <a:buFont typeface="Open Sans"/>
              <a:buAutoNum type="romanLcPeriod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00"/>
              <a:buFont typeface="Open Sans"/>
              <a:buAutoNum type="arabicPeriod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00"/>
              <a:buFont typeface="Open Sans"/>
              <a:buAutoNum type="alphaLcPeriod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00"/>
              <a:buFont typeface="Open Sans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515" name="Google Shape;515;p19"/>
          <p:cNvGrpSpPr/>
          <p:nvPr/>
        </p:nvGrpSpPr>
        <p:grpSpPr>
          <a:xfrm>
            <a:off x="7469116" y="4536874"/>
            <a:ext cx="1071064" cy="1071064"/>
            <a:chOff x="3260800" y="2469225"/>
            <a:chExt cx="475500" cy="475500"/>
          </a:xfrm>
        </p:grpSpPr>
        <p:cxnSp>
          <p:nvCxnSpPr>
            <p:cNvPr id="516" name="Google Shape;516;p19"/>
            <p:cNvCxnSpPr/>
            <p:nvPr/>
          </p:nvCxnSpPr>
          <p:spPr>
            <a:xfrm>
              <a:off x="3500900" y="2469225"/>
              <a:ext cx="0" cy="475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7" name="Google Shape;517;p19"/>
            <p:cNvCxnSpPr/>
            <p:nvPr/>
          </p:nvCxnSpPr>
          <p:spPr>
            <a:xfrm>
              <a:off x="3428792" y="2486650"/>
              <a:ext cx="0" cy="442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8" name="Google Shape;518;p19"/>
            <p:cNvCxnSpPr/>
            <p:nvPr/>
          </p:nvCxnSpPr>
          <p:spPr>
            <a:xfrm>
              <a:off x="3356683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9" name="Google Shape;519;p19"/>
            <p:cNvCxnSpPr/>
            <p:nvPr/>
          </p:nvCxnSpPr>
          <p:spPr>
            <a:xfrm>
              <a:off x="3284575" y="2608675"/>
              <a:ext cx="0" cy="18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0" name="Google Shape;520;p19"/>
            <p:cNvCxnSpPr/>
            <p:nvPr/>
          </p:nvCxnSpPr>
          <p:spPr>
            <a:xfrm>
              <a:off x="3573008" y="2480300"/>
              <a:ext cx="0" cy="45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1" name="Google Shape;521;p19"/>
            <p:cNvCxnSpPr/>
            <p:nvPr/>
          </p:nvCxnSpPr>
          <p:spPr>
            <a:xfrm>
              <a:off x="3645117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2" name="Google Shape;522;p19"/>
            <p:cNvCxnSpPr/>
            <p:nvPr/>
          </p:nvCxnSpPr>
          <p:spPr>
            <a:xfrm>
              <a:off x="3717225" y="2622950"/>
              <a:ext cx="0" cy="166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3" name="Google Shape;523;p19"/>
            <p:cNvCxnSpPr/>
            <p:nvPr/>
          </p:nvCxnSpPr>
          <p:spPr>
            <a:xfrm>
              <a:off x="3385150" y="2500900"/>
              <a:ext cx="22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4" name="Google Shape;524;p19"/>
            <p:cNvCxnSpPr/>
            <p:nvPr/>
          </p:nvCxnSpPr>
          <p:spPr>
            <a:xfrm>
              <a:off x="3330435" y="2570104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5" name="Google Shape;525;p19"/>
            <p:cNvCxnSpPr/>
            <p:nvPr/>
          </p:nvCxnSpPr>
          <p:spPr>
            <a:xfrm>
              <a:off x="3282975" y="2639308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6" name="Google Shape;526;p19"/>
            <p:cNvCxnSpPr/>
            <p:nvPr/>
          </p:nvCxnSpPr>
          <p:spPr>
            <a:xfrm>
              <a:off x="3260800" y="2708513"/>
              <a:ext cx="475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7" name="Google Shape;527;p19"/>
            <p:cNvCxnSpPr/>
            <p:nvPr/>
          </p:nvCxnSpPr>
          <p:spPr>
            <a:xfrm>
              <a:off x="3281400" y="2777717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8" name="Google Shape;528;p19"/>
            <p:cNvCxnSpPr/>
            <p:nvPr/>
          </p:nvCxnSpPr>
          <p:spPr>
            <a:xfrm>
              <a:off x="3330435" y="2846921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9" name="Google Shape;529;p19"/>
            <p:cNvCxnSpPr/>
            <p:nvPr/>
          </p:nvCxnSpPr>
          <p:spPr>
            <a:xfrm>
              <a:off x="3416100" y="2916125"/>
              <a:ext cx="16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30" name="Google Shape;530;p19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531" name="Google Shape;531;p19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32" name="Google Shape;532;p19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33" name="Google Shape;533;p19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534" name="Google Shape;534;p19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535" name="Google Shape;535;p19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6" name="Google Shape;536;p19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" name="Google Shape;537;p19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38" name="Google Shape;538;p19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22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8" name="Google Shape;598;p22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599" name="Google Shape;599;p22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00" name="Google Shape;600;p22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01" name="Google Shape;601;p22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602" name="Google Shape;602;p22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603" name="Google Shape;603;p22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4" name="Google Shape;604;p22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5" name="Google Shape;605;p22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06" name="Google Shape;606;p22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07" name="Google Shape;607;p22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608" name="Google Shape;608;p22"/>
          <p:cNvGrpSpPr/>
          <p:nvPr/>
        </p:nvGrpSpPr>
        <p:grpSpPr>
          <a:xfrm>
            <a:off x="407813" y="842075"/>
            <a:ext cx="8254007" cy="3940053"/>
            <a:chOff x="407813" y="842075"/>
            <a:chExt cx="8254007" cy="3940053"/>
          </a:xfrm>
        </p:grpSpPr>
        <p:grpSp>
          <p:nvGrpSpPr>
            <p:cNvPr id="609" name="Google Shape;609;p22"/>
            <p:cNvGrpSpPr/>
            <p:nvPr/>
          </p:nvGrpSpPr>
          <p:grpSpPr>
            <a:xfrm rot="10800000" flipH="1">
              <a:off x="8184070" y="4336646"/>
              <a:ext cx="477749" cy="445482"/>
              <a:chOff x="7983988" y="747438"/>
              <a:chExt cx="528075" cy="492463"/>
            </a:xfrm>
          </p:grpSpPr>
          <p:sp>
            <p:nvSpPr>
              <p:cNvPr id="610" name="Google Shape;610;p22"/>
              <p:cNvSpPr/>
              <p:nvPr/>
            </p:nvSpPr>
            <p:spPr>
              <a:xfrm>
                <a:off x="8430763" y="747438"/>
                <a:ext cx="81300" cy="81300"/>
              </a:xfrm>
              <a:prstGeom prst="ellipse">
                <a:avLst/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22"/>
              <p:cNvSpPr/>
              <p:nvPr/>
            </p:nvSpPr>
            <p:spPr>
              <a:xfrm>
                <a:off x="8430763" y="953019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22"/>
              <p:cNvSpPr/>
              <p:nvPr/>
            </p:nvSpPr>
            <p:spPr>
              <a:xfrm>
                <a:off x="8430763" y="1158600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22"/>
              <p:cNvSpPr/>
              <p:nvPr/>
            </p:nvSpPr>
            <p:spPr>
              <a:xfrm>
                <a:off x="8207375" y="747438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22"/>
              <p:cNvSpPr/>
              <p:nvPr/>
            </p:nvSpPr>
            <p:spPr>
              <a:xfrm>
                <a:off x="7983988" y="747438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22"/>
              <p:cNvSpPr/>
              <p:nvPr/>
            </p:nvSpPr>
            <p:spPr>
              <a:xfrm>
                <a:off x="8207363" y="953025"/>
                <a:ext cx="81300" cy="81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6" name="Google Shape;616;p22"/>
            <p:cNvGrpSpPr/>
            <p:nvPr/>
          </p:nvGrpSpPr>
          <p:grpSpPr>
            <a:xfrm flipH="1">
              <a:off x="407813" y="842075"/>
              <a:ext cx="305400" cy="305400"/>
              <a:chOff x="3877500" y="2882075"/>
              <a:chExt cx="305400" cy="305400"/>
            </a:xfrm>
          </p:grpSpPr>
          <p:cxnSp>
            <p:nvCxnSpPr>
              <p:cNvPr id="617" name="Google Shape;617;p22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8" name="Google Shape;618;p22"/>
              <p:cNvCxnSpPr/>
              <p:nvPr/>
            </p:nvCxnSpPr>
            <p:spPr>
              <a:xfrm>
                <a:off x="4030200" y="2882075"/>
                <a:ext cx="0" cy="30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9" name="Google Shape;619;p22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0" name="Google Shape;620;p22"/>
              <p:cNvCxnSpPr/>
              <p:nvPr/>
            </p:nvCxnSpPr>
            <p:spPr>
              <a:xfrm>
                <a:off x="4030200" y="2882040"/>
                <a:ext cx="0" cy="30547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3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24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8" name="Google Shape;658;p24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659" name="Google Shape;659;p24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60" name="Google Shape;660;p24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61" name="Google Shape;661;p24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662" name="Google Shape;662;p24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663" name="Google Shape;663;p24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4" name="Google Shape;664;p24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5" name="Google Shape;665;p24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66" name="Google Shape;666;p24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67" name="Google Shape;667;p24"/>
          <p:cNvGrpSpPr/>
          <p:nvPr/>
        </p:nvGrpSpPr>
        <p:grpSpPr>
          <a:xfrm>
            <a:off x="8430775" y="4517725"/>
            <a:ext cx="305400" cy="305400"/>
            <a:chOff x="3877500" y="2882075"/>
            <a:chExt cx="305400" cy="305400"/>
          </a:xfrm>
        </p:grpSpPr>
        <p:cxnSp>
          <p:nvCxnSpPr>
            <p:cNvPr id="668" name="Google Shape;668;p24"/>
            <p:cNvCxnSpPr/>
            <p:nvPr/>
          </p:nvCxnSpPr>
          <p:spPr>
            <a:xfrm>
              <a:off x="4030200" y="2882075"/>
              <a:ext cx="0" cy="305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9" name="Google Shape;669;p24"/>
            <p:cNvCxnSpPr/>
            <p:nvPr/>
          </p:nvCxnSpPr>
          <p:spPr>
            <a:xfrm>
              <a:off x="4030200" y="2882075"/>
              <a:ext cx="0" cy="305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0" name="Google Shape;670;p24"/>
            <p:cNvCxnSpPr/>
            <p:nvPr/>
          </p:nvCxnSpPr>
          <p:spPr>
            <a:xfrm>
              <a:off x="4030200" y="2882040"/>
              <a:ext cx="0" cy="30547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1" name="Google Shape;671;p24"/>
            <p:cNvCxnSpPr/>
            <p:nvPr/>
          </p:nvCxnSpPr>
          <p:spPr>
            <a:xfrm>
              <a:off x="4030200" y="2882040"/>
              <a:ext cx="0" cy="30547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72" name="Google Shape;672;p24"/>
          <p:cNvGrpSpPr/>
          <p:nvPr/>
        </p:nvGrpSpPr>
        <p:grpSpPr>
          <a:xfrm>
            <a:off x="-654628" y="831616"/>
            <a:ext cx="1869809" cy="1869809"/>
            <a:chOff x="3260800" y="2469225"/>
            <a:chExt cx="475500" cy="475500"/>
          </a:xfrm>
        </p:grpSpPr>
        <p:cxnSp>
          <p:nvCxnSpPr>
            <p:cNvPr id="673" name="Google Shape;673;p24"/>
            <p:cNvCxnSpPr/>
            <p:nvPr/>
          </p:nvCxnSpPr>
          <p:spPr>
            <a:xfrm>
              <a:off x="3500900" y="2469225"/>
              <a:ext cx="0" cy="475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4" name="Google Shape;674;p24"/>
            <p:cNvCxnSpPr/>
            <p:nvPr/>
          </p:nvCxnSpPr>
          <p:spPr>
            <a:xfrm>
              <a:off x="3428792" y="2486650"/>
              <a:ext cx="0" cy="4422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5" name="Google Shape;675;p24"/>
            <p:cNvCxnSpPr/>
            <p:nvPr/>
          </p:nvCxnSpPr>
          <p:spPr>
            <a:xfrm>
              <a:off x="3356683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6" name="Google Shape;676;p24"/>
            <p:cNvCxnSpPr/>
            <p:nvPr/>
          </p:nvCxnSpPr>
          <p:spPr>
            <a:xfrm>
              <a:off x="3284575" y="2608675"/>
              <a:ext cx="0" cy="1887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7" name="Google Shape;677;p24"/>
            <p:cNvCxnSpPr/>
            <p:nvPr/>
          </p:nvCxnSpPr>
          <p:spPr>
            <a:xfrm>
              <a:off x="3573008" y="2480300"/>
              <a:ext cx="0" cy="4548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8" name="Google Shape;678;p24"/>
            <p:cNvCxnSpPr/>
            <p:nvPr/>
          </p:nvCxnSpPr>
          <p:spPr>
            <a:xfrm>
              <a:off x="3645117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9" name="Google Shape;679;p24"/>
            <p:cNvCxnSpPr/>
            <p:nvPr/>
          </p:nvCxnSpPr>
          <p:spPr>
            <a:xfrm>
              <a:off x="3717225" y="2622950"/>
              <a:ext cx="0" cy="166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0" name="Google Shape;680;p24"/>
            <p:cNvCxnSpPr/>
            <p:nvPr/>
          </p:nvCxnSpPr>
          <p:spPr>
            <a:xfrm>
              <a:off x="3385150" y="2500900"/>
              <a:ext cx="2268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1" name="Google Shape;681;p24"/>
            <p:cNvCxnSpPr/>
            <p:nvPr/>
          </p:nvCxnSpPr>
          <p:spPr>
            <a:xfrm>
              <a:off x="3330435" y="2570104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2" name="Google Shape;682;p24"/>
            <p:cNvCxnSpPr/>
            <p:nvPr/>
          </p:nvCxnSpPr>
          <p:spPr>
            <a:xfrm>
              <a:off x="3282975" y="2639308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3" name="Google Shape;683;p24"/>
            <p:cNvCxnSpPr/>
            <p:nvPr/>
          </p:nvCxnSpPr>
          <p:spPr>
            <a:xfrm>
              <a:off x="3260800" y="2708513"/>
              <a:ext cx="475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4" name="Google Shape;684;p24"/>
            <p:cNvCxnSpPr/>
            <p:nvPr/>
          </p:nvCxnSpPr>
          <p:spPr>
            <a:xfrm>
              <a:off x="3281400" y="2777717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5" name="Google Shape;685;p24"/>
            <p:cNvCxnSpPr/>
            <p:nvPr/>
          </p:nvCxnSpPr>
          <p:spPr>
            <a:xfrm>
              <a:off x="3330435" y="2846921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6" name="Google Shape;686;p24"/>
            <p:cNvCxnSpPr/>
            <p:nvPr/>
          </p:nvCxnSpPr>
          <p:spPr>
            <a:xfrm>
              <a:off x="3416100" y="2916125"/>
              <a:ext cx="1632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3_1"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Google Shape;688;p25"/>
          <p:cNvPicPr preferRelativeResize="0"/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9" name="Google Shape;689;p25"/>
          <p:cNvGrpSpPr/>
          <p:nvPr/>
        </p:nvGrpSpPr>
        <p:grpSpPr>
          <a:xfrm>
            <a:off x="286963" y="222125"/>
            <a:ext cx="8570075" cy="4699200"/>
            <a:chOff x="286750" y="222125"/>
            <a:chExt cx="8570075" cy="4699200"/>
          </a:xfrm>
        </p:grpSpPr>
        <p:sp>
          <p:nvSpPr>
            <p:cNvPr id="690" name="Google Shape;690;p25"/>
            <p:cNvSpPr/>
            <p:nvPr/>
          </p:nvSpPr>
          <p:spPr>
            <a:xfrm>
              <a:off x="287325" y="222125"/>
              <a:ext cx="8569500" cy="4699200"/>
            </a:xfrm>
            <a:prstGeom prst="roundRect">
              <a:avLst>
                <a:gd name="adj" fmla="val 2251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91" name="Google Shape;691;p25"/>
            <p:cNvCxnSpPr/>
            <p:nvPr/>
          </p:nvCxnSpPr>
          <p:spPr>
            <a:xfrm>
              <a:off x="286750" y="439250"/>
              <a:ext cx="8568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92" name="Google Shape;692;p25"/>
            <p:cNvGrpSpPr/>
            <p:nvPr/>
          </p:nvGrpSpPr>
          <p:grpSpPr>
            <a:xfrm>
              <a:off x="426100" y="289975"/>
              <a:ext cx="8291950" cy="82650"/>
              <a:chOff x="386525" y="289975"/>
              <a:chExt cx="8291950" cy="82650"/>
            </a:xfrm>
          </p:grpSpPr>
          <p:grpSp>
            <p:nvGrpSpPr>
              <p:cNvPr id="693" name="Google Shape;693;p25"/>
              <p:cNvGrpSpPr/>
              <p:nvPr/>
            </p:nvGrpSpPr>
            <p:grpSpPr>
              <a:xfrm>
                <a:off x="386525" y="291325"/>
                <a:ext cx="362225" cy="81300"/>
                <a:chOff x="386525" y="291325"/>
                <a:chExt cx="362225" cy="81300"/>
              </a:xfrm>
            </p:grpSpPr>
            <p:sp>
              <p:nvSpPr>
                <p:cNvPr id="694" name="Google Shape;694;p25"/>
                <p:cNvSpPr/>
                <p:nvPr/>
              </p:nvSpPr>
              <p:spPr>
                <a:xfrm>
                  <a:off x="386525" y="291325"/>
                  <a:ext cx="81300" cy="813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5" name="Google Shape;695;p25"/>
                <p:cNvSpPr/>
                <p:nvPr/>
              </p:nvSpPr>
              <p:spPr>
                <a:xfrm>
                  <a:off x="526988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6" name="Google Shape;696;p25"/>
                <p:cNvSpPr/>
                <p:nvPr/>
              </p:nvSpPr>
              <p:spPr>
                <a:xfrm>
                  <a:off x="667450" y="291325"/>
                  <a:ext cx="81300" cy="813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97" name="Google Shape;697;p25"/>
              <p:cNvSpPr/>
              <p:nvPr/>
            </p:nvSpPr>
            <p:spPr>
              <a:xfrm>
                <a:off x="6642675" y="289975"/>
                <a:ext cx="2035800" cy="81300"/>
              </a:xfrm>
              <a:prstGeom prst="roundRect">
                <a:avLst>
                  <a:gd name="adj" fmla="val 32042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98" name="Google Shape;698;p25"/>
          <p:cNvGrpSpPr/>
          <p:nvPr/>
        </p:nvGrpSpPr>
        <p:grpSpPr>
          <a:xfrm>
            <a:off x="-429572" y="881667"/>
            <a:ext cx="9477644" cy="3218209"/>
            <a:chOff x="-429572" y="881667"/>
            <a:chExt cx="9477644" cy="3218209"/>
          </a:xfrm>
        </p:grpSpPr>
        <p:grpSp>
          <p:nvGrpSpPr>
            <p:cNvPr id="699" name="Google Shape;699;p25"/>
            <p:cNvGrpSpPr/>
            <p:nvPr/>
          </p:nvGrpSpPr>
          <p:grpSpPr>
            <a:xfrm>
              <a:off x="-429572" y="2680176"/>
              <a:ext cx="1419700" cy="1419700"/>
              <a:chOff x="3260800" y="2469225"/>
              <a:chExt cx="475500" cy="475500"/>
            </a:xfrm>
          </p:grpSpPr>
          <p:cxnSp>
            <p:nvCxnSpPr>
              <p:cNvPr id="700" name="Google Shape;700;p25"/>
              <p:cNvCxnSpPr/>
              <p:nvPr/>
            </p:nvCxnSpPr>
            <p:spPr>
              <a:xfrm>
                <a:off x="3500900" y="2469225"/>
                <a:ext cx="0" cy="475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1" name="Google Shape;701;p25"/>
              <p:cNvCxnSpPr/>
              <p:nvPr/>
            </p:nvCxnSpPr>
            <p:spPr>
              <a:xfrm>
                <a:off x="3428792" y="2486650"/>
                <a:ext cx="0" cy="442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2" name="Google Shape;702;p25"/>
              <p:cNvCxnSpPr/>
              <p:nvPr/>
            </p:nvCxnSpPr>
            <p:spPr>
              <a:xfrm>
                <a:off x="3356683" y="2538860"/>
                <a:ext cx="0" cy="336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3" name="Google Shape;703;p25"/>
              <p:cNvCxnSpPr/>
              <p:nvPr/>
            </p:nvCxnSpPr>
            <p:spPr>
              <a:xfrm>
                <a:off x="3284575" y="2608675"/>
                <a:ext cx="0" cy="188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4" name="Google Shape;704;p25"/>
              <p:cNvCxnSpPr/>
              <p:nvPr/>
            </p:nvCxnSpPr>
            <p:spPr>
              <a:xfrm>
                <a:off x="3573008" y="2480300"/>
                <a:ext cx="0" cy="4548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5" name="Google Shape;705;p25"/>
              <p:cNvCxnSpPr/>
              <p:nvPr/>
            </p:nvCxnSpPr>
            <p:spPr>
              <a:xfrm>
                <a:off x="3645117" y="2538860"/>
                <a:ext cx="0" cy="336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6" name="Google Shape;706;p25"/>
              <p:cNvCxnSpPr/>
              <p:nvPr/>
            </p:nvCxnSpPr>
            <p:spPr>
              <a:xfrm>
                <a:off x="3717225" y="2622950"/>
                <a:ext cx="0" cy="16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7" name="Google Shape;707;p25"/>
              <p:cNvCxnSpPr/>
              <p:nvPr/>
            </p:nvCxnSpPr>
            <p:spPr>
              <a:xfrm>
                <a:off x="3385150" y="2500900"/>
                <a:ext cx="226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8" name="Google Shape;708;p25"/>
              <p:cNvCxnSpPr/>
              <p:nvPr/>
            </p:nvCxnSpPr>
            <p:spPr>
              <a:xfrm>
                <a:off x="3330435" y="2570104"/>
                <a:ext cx="336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9" name="Google Shape;709;p25"/>
              <p:cNvCxnSpPr/>
              <p:nvPr/>
            </p:nvCxnSpPr>
            <p:spPr>
              <a:xfrm>
                <a:off x="3282975" y="2639308"/>
                <a:ext cx="440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0" name="Google Shape;710;p25"/>
              <p:cNvCxnSpPr/>
              <p:nvPr/>
            </p:nvCxnSpPr>
            <p:spPr>
              <a:xfrm>
                <a:off x="3260800" y="2708513"/>
                <a:ext cx="475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1" name="Google Shape;711;p25"/>
              <p:cNvCxnSpPr/>
              <p:nvPr/>
            </p:nvCxnSpPr>
            <p:spPr>
              <a:xfrm>
                <a:off x="3281400" y="2777717"/>
                <a:ext cx="440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2" name="Google Shape;712;p25"/>
              <p:cNvCxnSpPr/>
              <p:nvPr/>
            </p:nvCxnSpPr>
            <p:spPr>
              <a:xfrm>
                <a:off x="3330435" y="2846921"/>
                <a:ext cx="336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3" name="Google Shape;713;p25"/>
              <p:cNvCxnSpPr/>
              <p:nvPr/>
            </p:nvCxnSpPr>
            <p:spPr>
              <a:xfrm>
                <a:off x="3416100" y="2916125"/>
                <a:ext cx="16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714" name="Google Shape;714;p25"/>
            <p:cNvGrpSpPr/>
            <p:nvPr/>
          </p:nvGrpSpPr>
          <p:grpSpPr>
            <a:xfrm>
              <a:off x="8041913" y="881667"/>
              <a:ext cx="1006158" cy="1006158"/>
              <a:chOff x="3260800" y="2469225"/>
              <a:chExt cx="475500" cy="475500"/>
            </a:xfrm>
          </p:grpSpPr>
          <p:cxnSp>
            <p:nvCxnSpPr>
              <p:cNvPr id="715" name="Google Shape;715;p25"/>
              <p:cNvCxnSpPr/>
              <p:nvPr/>
            </p:nvCxnSpPr>
            <p:spPr>
              <a:xfrm>
                <a:off x="3500900" y="2469225"/>
                <a:ext cx="0" cy="475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6" name="Google Shape;716;p25"/>
              <p:cNvCxnSpPr/>
              <p:nvPr/>
            </p:nvCxnSpPr>
            <p:spPr>
              <a:xfrm>
                <a:off x="3428792" y="2486650"/>
                <a:ext cx="0" cy="442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7" name="Google Shape;717;p25"/>
              <p:cNvCxnSpPr/>
              <p:nvPr/>
            </p:nvCxnSpPr>
            <p:spPr>
              <a:xfrm>
                <a:off x="3356683" y="2538860"/>
                <a:ext cx="0" cy="336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8" name="Google Shape;718;p25"/>
              <p:cNvCxnSpPr/>
              <p:nvPr/>
            </p:nvCxnSpPr>
            <p:spPr>
              <a:xfrm>
                <a:off x="3284575" y="2608675"/>
                <a:ext cx="0" cy="188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9" name="Google Shape;719;p25"/>
              <p:cNvCxnSpPr/>
              <p:nvPr/>
            </p:nvCxnSpPr>
            <p:spPr>
              <a:xfrm>
                <a:off x="3573008" y="2480300"/>
                <a:ext cx="0" cy="4548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0" name="Google Shape;720;p25"/>
              <p:cNvCxnSpPr/>
              <p:nvPr/>
            </p:nvCxnSpPr>
            <p:spPr>
              <a:xfrm>
                <a:off x="3645117" y="2538860"/>
                <a:ext cx="0" cy="336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1" name="Google Shape;721;p25"/>
              <p:cNvCxnSpPr/>
              <p:nvPr/>
            </p:nvCxnSpPr>
            <p:spPr>
              <a:xfrm>
                <a:off x="3717225" y="2622950"/>
                <a:ext cx="0" cy="16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2" name="Google Shape;722;p25"/>
              <p:cNvCxnSpPr/>
              <p:nvPr/>
            </p:nvCxnSpPr>
            <p:spPr>
              <a:xfrm>
                <a:off x="3385150" y="2500900"/>
                <a:ext cx="226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3" name="Google Shape;723;p25"/>
              <p:cNvCxnSpPr/>
              <p:nvPr/>
            </p:nvCxnSpPr>
            <p:spPr>
              <a:xfrm>
                <a:off x="3330435" y="2570104"/>
                <a:ext cx="336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4" name="Google Shape;724;p25"/>
              <p:cNvCxnSpPr/>
              <p:nvPr/>
            </p:nvCxnSpPr>
            <p:spPr>
              <a:xfrm>
                <a:off x="3282975" y="2639308"/>
                <a:ext cx="440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5" name="Google Shape;725;p25"/>
              <p:cNvCxnSpPr/>
              <p:nvPr/>
            </p:nvCxnSpPr>
            <p:spPr>
              <a:xfrm>
                <a:off x="3260800" y="2708513"/>
                <a:ext cx="475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6" name="Google Shape;726;p25"/>
              <p:cNvCxnSpPr/>
              <p:nvPr/>
            </p:nvCxnSpPr>
            <p:spPr>
              <a:xfrm>
                <a:off x="3281400" y="2777717"/>
                <a:ext cx="440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7" name="Google Shape;727;p25"/>
              <p:cNvCxnSpPr/>
              <p:nvPr/>
            </p:nvCxnSpPr>
            <p:spPr>
              <a:xfrm>
                <a:off x="3330435" y="2846921"/>
                <a:ext cx="336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8" name="Google Shape;728;p25"/>
              <p:cNvCxnSpPr/>
              <p:nvPr/>
            </p:nvCxnSpPr>
            <p:spPr>
              <a:xfrm>
                <a:off x="3416100" y="2916125"/>
                <a:ext cx="16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729" name="Google Shape;729;p25"/>
          <p:cNvGrpSpPr/>
          <p:nvPr/>
        </p:nvGrpSpPr>
        <p:grpSpPr>
          <a:xfrm>
            <a:off x="376200" y="539500"/>
            <a:ext cx="8356964" cy="4247804"/>
            <a:chOff x="376200" y="539500"/>
            <a:chExt cx="8356964" cy="4247804"/>
          </a:xfrm>
        </p:grpSpPr>
        <p:grpSp>
          <p:nvGrpSpPr>
            <p:cNvPr id="730" name="Google Shape;730;p25"/>
            <p:cNvGrpSpPr/>
            <p:nvPr/>
          </p:nvGrpSpPr>
          <p:grpSpPr>
            <a:xfrm>
              <a:off x="8474561" y="4528700"/>
              <a:ext cx="258604" cy="258604"/>
              <a:chOff x="763075" y="3429325"/>
              <a:chExt cx="258604" cy="258604"/>
            </a:xfrm>
          </p:grpSpPr>
          <p:sp>
            <p:nvSpPr>
              <p:cNvPr id="731" name="Google Shape;731;p25"/>
              <p:cNvSpPr/>
              <p:nvPr/>
            </p:nvSpPr>
            <p:spPr>
              <a:xfrm>
                <a:off x="763075" y="3429325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25"/>
              <p:cNvSpPr/>
              <p:nvPr/>
            </p:nvSpPr>
            <p:spPr>
              <a:xfrm>
                <a:off x="763075" y="3531027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25"/>
              <p:cNvSpPr/>
              <p:nvPr/>
            </p:nvSpPr>
            <p:spPr>
              <a:xfrm>
                <a:off x="763075" y="3632729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25"/>
              <p:cNvSpPr/>
              <p:nvPr/>
            </p:nvSpPr>
            <p:spPr>
              <a:xfrm>
                <a:off x="864777" y="3429325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25"/>
              <p:cNvSpPr/>
              <p:nvPr/>
            </p:nvSpPr>
            <p:spPr>
              <a:xfrm>
                <a:off x="864777" y="3531027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25"/>
              <p:cNvSpPr/>
              <p:nvPr/>
            </p:nvSpPr>
            <p:spPr>
              <a:xfrm>
                <a:off x="864777" y="3632729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25"/>
              <p:cNvSpPr/>
              <p:nvPr/>
            </p:nvSpPr>
            <p:spPr>
              <a:xfrm>
                <a:off x="966479" y="3429325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25"/>
              <p:cNvSpPr/>
              <p:nvPr/>
            </p:nvSpPr>
            <p:spPr>
              <a:xfrm>
                <a:off x="966479" y="3531027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25"/>
              <p:cNvSpPr/>
              <p:nvPr/>
            </p:nvSpPr>
            <p:spPr>
              <a:xfrm>
                <a:off x="966479" y="3632729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0" name="Google Shape;740;p25"/>
            <p:cNvGrpSpPr/>
            <p:nvPr/>
          </p:nvGrpSpPr>
          <p:grpSpPr>
            <a:xfrm flipH="1">
              <a:off x="376200" y="539500"/>
              <a:ext cx="258604" cy="258604"/>
              <a:chOff x="763075" y="3429325"/>
              <a:chExt cx="258604" cy="258604"/>
            </a:xfrm>
          </p:grpSpPr>
          <p:sp>
            <p:nvSpPr>
              <p:cNvPr id="741" name="Google Shape;741;p25"/>
              <p:cNvSpPr/>
              <p:nvPr/>
            </p:nvSpPr>
            <p:spPr>
              <a:xfrm>
                <a:off x="763075" y="3429325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25"/>
              <p:cNvSpPr/>
              <p:nvPr/>
            </p:nvSpPr>
            <p:spPr>
              <a:xfrm>
                <a:off x="864777" y="3429325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25"/>
              <p:cNvSpPr/>
              <p:nvPr/>
            </p:nvSpPr>
            <p:spPr>
              <a:xfrm>
                <a:off x="864777" y="3531027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25"/>
              <p:cNvSpPr/>
              <p:nvPr/>
            </p:nvSpPr>
            <p:spPr>
              <a:xfrm>
                <a:off x="966479" y="3429325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25"/>
              <p:cNvSpPr/>
              <p:nvPr/>
            </p:nvSpPr>
            <p:spPr>
              <a:xfrm>
                <a:off x="966479" y="3531027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25"/>
              <p:cNvSpPr/>
              <p:nvPr/>
            </p:nvSpPr>
            <p:spPr>
              <a:xfrm>
                <a:off x="966479" y="3632729"/>
                <a:ext cx="55200" cy="55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3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3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3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3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3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3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3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3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3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475" y="1237559"/>
            <a:ext cx="7717200" cy="33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exend Deca"/>
              <a:buChar char="●"/>
              <a:defRPr sz="12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○"/>
              <a:defRPr sz="12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■"/>
              <a:defRPr sz="12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●"/>
              <a:defRPr sz="12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○"/>
              <a:defRPr sz="12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■"/>
              <a:defRPr sz="12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●"/>
              <a:defRPr sz="12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○"/>
              <a:defRPr sz="12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■"/>
              <a:defRPr sz="12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0" r:id="rId11"/>
    <p:sldLayoutId id="2147483662" r:id="rId12"/>
    <p:sldLayoutId id="2147483663" r:id="rId13"/>
    <p:sldLayoutId id="2147483664" r:id="rId14"/>
    <p:sldLayoutId id="2147483665" r:id="rId15"/>
    <p:sldLayoutId id="2147483668" r:id="rId16"/>
    <p:sldLayoutId id="2147483670" r:id="rId17"/>
    <p:sldLayoutId id="2147483671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oogle Shape;75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81539">
            <a:off x="4877928" y="3573453"/>
            <a:ext cx="4253373" cy="1220714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29"/>
          <p:cNvSpPr txBox="1">
            <a:spLocks noGrp="1"/>
          </p:cNvSpPr>
          <p:nvPr>
            <p:ph type="ctrTitle"/>
          </p:nvPr>
        </p:nvSpPr>
        <p:spPr>
          <a:xfrm>
            <a:off x="713225" y="539500"/>
            <a:ext cx="4695600" cy="229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Матрешка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Приложение с интерактивной картой для навигации по</a:t>
            </a:r>
            <a:br>
              <a:rPr lang="ru-RU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университетскому пространству</a:t>
            </a:r>
            <a:br>
              <a:rPr lang="ru-RU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</a:br>
            <a:endParaRPr sz="1600" dirty="0">
              <a:solidFill>
                <a:schemeClr val="tx1"/>
              </a:solidFill>
            </a:endParaRPr>
          </a:p>
        </p:txBody>
      </p:sp>
      <p:grpSp>
        <p:nvGrpSpPr>
          <p:cNvPr id="760" name="Google Shape;760;p29"/>
          <p:cNvGrpSpPr/>
          <p:nvPr/>
        </p:nvGrpSpPr>
        <p:grpSpPr>
          <a:xfrm>
            <a:off x="5924070" y="995373"/>
            <a:ext cx="1457360" cy="1457360"/>
            <a:chOff x="3260800" y="2469225"/>
            <a:chExt cx="475500" cy="475500"/>
          </a:xfrm>
        </p:grpSpPr>
        <p:cxnSp>
          <p:nvCxnSpPr>
            <p:cNvPr id="761" name="Google Shape;761;p29"/>
            <p:cNvCxnSpPr/>
            <p:nvPr/>
          </p:nvCxnSpPr>
          <p:spPr>
            <a:xfrm>
              <a:off x="3500900" y="2469225"/>
              <a:ext cx="0" cy="475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2" name="Google Shape;762;p29"/>
            <p:cNvCxnSpPr/>
            <p:nvPr/>
          </p:nvCxnSpPr>
          <p:spPr>
            <a:xfrm>
              <a:off x="3428792" y="2486650"/>
              <a:ext cx="0" cy="442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3" name="Google Shape;763;p29"/>
            <p:cNvCxnSpPr/>
            <p:nvPr/>
          </p:nvCxnSpPr>
          <p:spPr>
            <a:xfrm>
              <a:off x="3356683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4" name="Google Shape;764;p29"/>
            <p:cNvCxnSpPr/>
            <p:nvPr/>
          </p:nvCxnSpPr>
          <p:spPr>
            <a:xfrm>
              <a:off x="3284575" y="2608675"/>
              <a:ext cx="0" cy="18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5" name="Google Shape;765;p29"/>
            <p:cNvCxnSpPr/>
            <p:nvPr/>
          </p:nvCxnSpPr>
          <p:spPr>
            <a:xfrm>
              <a:off x="3573008" y="2480300"/>
              <a:ext cx="0" cy="45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6" name="Google Shape;766;p29"/>
            <p:cNvCxnSpPr/>
            <p:nvPr/>
          </p:nvCxnSpPr>
          <p:spPr>
            <a:xfrm>
              <a:off x="3645117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7" name="Google Shape;767;p29"/>
            <p:cNvCxnSpPr/>
            <p:nvPr/>
          </p:nvCxnSpPr>
          <p:spPr>
            <a:xfrm>
              <a:off x="3717225" y="2622950"/>
              <a:ext cx="0" cy="166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8" name="Google Shape;768;p29"/>
            <p:cNvCxnSpPr/>
            <p:nvPr/>
          </p:nvCxnSpPr>
          <p:spPr>
            <a:xfrm>
              <a:off x="3385150" y="2500900"/>
              <a:ext cx="22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9" name="Google Shape;769;p29"/>
            <p:cNvCxnSpPr/>
            <p:nvPr/>
          </p:nvCxnSpPr>
          <p:spPr>
            <a:xfrm>
              <a:off x="3330435" y="2570104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0" name="Google Shape;770;p29"/>
            <p:cNvCxnSpPr/>
            <p:nvPr/>
          </p:nvCxnSpPr>
          <p:spPr>
            <a:xfrm>
              <a:off x="3282975" y="2639308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1" name="Google Shape;771;p29"/>
            <p:cNvCxnSpPr/>
            <p:nvPr/>
          </p:nvCxnSpPr>
          <p:spPr>
            <a:xfrm>
              <a:off x="3260800" y="2708513"/>
              <a:ext cx="475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2" name="Google Shape;772;p29"/>
            <p:cNvCxnSpPr/>
            <p:nvPr/>
          </p:nvCxnSpPr>
          <p:spPr>
            <a:xfrm>
              <a:off x="3281400" y="2777717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3" name="Google Shape;773;p29"/>
            <p:cNvCxnSpPr/>
            <p:nvPr/>
          </p:nvCxnSpPr>
          <p:spPr>
            <a:xfrm>
              <a:off x="3330435" y="2846921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4" name="Google Shape;774;p29"/>
            <p:cNvCxnSpPr/>
            <p:nvPr/>
          </p:nvCxnSpPr>
          <p:spPr>
            <a:xfrm>
              <a:off x="3416100" y="2916125"/>
              <a:ext cx="16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76" name="Google Shape;776;p29"/>
          <p:cNvGrpSpPr/>
          <p:nvPr/>
        </p:nvGrpSpPr>
        <p:grpSpPr>
          <a:xfrm>
            <a:off x="846827" y="3925206"/>
            <a:ext cx="258604" cy="258604"/>
            <a:chOff x="763075" y="3429325"/>
            <a:chExt cx="258604" cy="258604"/>
          </a:xfrm>
        </p:grpSpPr>
        <p:sp>
          <p:nvSpPr>
            <p:cNvPr id="777" name="Google Shape;777;p29"/>
            <p:cNvSpPr/>
            <p:nvPr/>
          </p:nvSpPr>
          <p:spPr>
            <a:xfrm>
              <a:off x="763075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9"/>
            <p:cNvSpPr/>
            <p:nvPr/>
          </p:nvSpPr>
          <p:spPr>
            <a:xfrm>
              <a:off x="763075" y="3531027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9"/>
            <p:cNvSpPr/>
            <p:nvPr/>
          </p:nvSpPr>
          <p:spPr>
            <a:xfrm>
              <a:off x="763075" y="3632729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9"/>
            <p:cNvSpPr/>
            <p:nvPr/>
          </p:nvSpPr>
          <p:spPr>
            <a:xfrm>
              <a:off x="864777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9"/>
            <p:cNvSpPr/>
            <p:nvPr/>
          </p:nvSpPr>
          <p:spPr>
            <a:xfrm>
              <a:off x="864777" y="3531027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9"/>
            <p:cNvSpPr/>
            <p:nvPr/>
          </p:nvSpPr>
          <p:spPr>
            <a:xfrm>
              <a:off x="864777" y="3632729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9"/>
            <p:cNvSpPr/>
            <p:nvPr/>
          </p:nvSpPr>
          <p:spPr>
            <a:xfrm>
              <a:off x="966479" y="3429325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9"/>
            <p:cNvSpPr/>
            <p:nvPr/>
          </p:nvSpPr>
          <p:spPr>
            <a:xfrm>
              <a:off x="966479" y="3531027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9"/>
            <p:cNvSpPr/>
            <p:nvPr/>
          </p:nvSpPr>
          <p:spPr>
            <a:xfrm>
              <a:off x="966479" y="3632729"/>
              <a:ext cx="55200" cy="55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текст, снимок экрана, программное обеспечение, Значок на компьютере&#10;&#10;Автоматически созданное описание">
            <a:extLst>
              <a:ext uri="{FF2B5EF4-FFF2-40B4-BE49-F238E27FC236}">
                <a16:creationId xmlns:a16="http://schemas.microsoft.com/office/drawing/2014/main" id="{9BD88B6D-A7FE-4C8B-5950-E3661C5CA67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4"/>
          <a:srcRect l="12500" r="12500"/>
          <a:stretch>
            <a:fillRect/>
          </a:stretch>
        </p:blipFill>
        <p:spPr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30"/>
          <p:cNvSpPr txBox="1">
            <a:spLocks noGrp="1"/>
          </p:cNvSpPr>
          <p:nvPr>
            <p:ph type="title"/>
          </p:nvPr>
        </p:nvSpPr>
        <p:spPr>
          <a:xfrm>
            <a:off x="713400" y="2982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Профиль команды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56206E-0AFC-65F0-B24D-957F47601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491209" y="477337"/>
            <a:ext cx="2161581" cy="2161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6CDC54-956A-4FC2-1D5B-EDB49E777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45262" y="1206500"/>
            <a:ext cx="1253278" cy="12128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736509-D0B9-45BD-7886-0A3E0AE1D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112026" y="1262926"/>
            <a:ext cx="1186712" cy="11564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B6ADE6-6A87-8A61-9A3A-0681707F16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709951" y="2947025"/>
            <a:ext cx="1386485" cy="13864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216AD2-9F53-6071-34EC-B41A79C867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935221" y="3164220"/>
            <a:ext cx="1186543" cy="118654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172049E-EC19-C2AF-C4F8-D48C43BD58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179938" y="3127423"/>
            <a:ext cx="1250662" cy="12187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AF8A470-1D95-6C92-21E8-8614684C2116}"/>
              </a:ext>
            </a:extLst>
          </p:cNvPr>
          <p:cNvSpPr txBox="1"/>
          <p:nvPr/>
        </p:nvSpPr>
        <p:spPr>
          <a:xfrm>
            <a:off x="3618080" y="2638918"/>
            <a:ext cx="1932294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Arial"/>
                <a:cs typeface="Arial"/>
              </a:rPr>
              <a:t>Никита Рыженков</a:t>
            </a:r>
            <a:endParaRPr lang="ru-RU" sz="1200" dirty="0"/>
          </a:p>
          <a:p>
            <a:pPr algn="ctr">
              <a:defRPr/>
            </a:pPr>
            <a:r>
              <a:rPr lang="ru-RU" sz="1100" dirty="0">
                <a:latin typeface="Arial"/>
                <a:cs typeface="Arial"/>
              </a:rPr>
              <a:t>Лидер, спикер</a:t>
            </a:r>
            <a:endParaRPr lang="ru-RU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819A52-7A69-5AB3-2D6F-661EDD8D1AA3}"/>
              </a:ext>
            </a:extLst>
          </p:cNvPr>
          <p:cNvSpPr txBox="1"/>
          <p:nvPr/>
        </p:nvSpPr>
        <p:spPr>
          <a:xfrm>
            <a:off x="545282" y="2419350"/>
            <a:ext cx="1794549" cy="423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>
                <a:latin typeface="Arial"/>
                <a:cs typeface="Arial"/>
              </a:rPr>
              <a:t>Елена Петренко</a:t>
            </a:r>
            <a:endParaRPr lang="ru-RU" sz="1100" dirty="0"/>
          </a:p>
          <a:p>
            <a:pPr algn="ctr">
              <a:defRPr/>
            </a:pPr>
            <a:r>
              <a:rPr lang="ru-UA" sz="1050" dirty="0">
                <a:latin typeface="Arial"/>
                <a:cs typeface="Arial"/>
              </a:rPr>
              <a:t>Спикер,</a:t>
            </a:r>
            <a:r>
              <a:rPr lang="ru-RU" sz="1050" dirty="0">
                <a:latin typeface="Arial"/>
                <a:cs typeface="Arial"/>
              </a:rPr>
              <a:t> </a:t>
            </a:r>
            <a:r>
              <a:rPr lang="ru-UA" sz="1050" dirty="0">
                <a:latin typeface="Arial"/>
                <a:cs typeface="Arial"/>
              </a:rPr>
              <a:t>аналитик</a:t>
            </a:r>
            <a:endParaRPr lang="ru-RU" sz="1100" dirty="0">
              <a:latin typeface="Arial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D2E362-715F-555E-3B30-ACDD9A3BC373}"/>
              </a:ext>
            </a:extLst>
          </p:cNvPr>
          <p:cNvSpPr txBox="1"/>
          <p:nvPr/>
        </p:nvSpPr>
        <p:spPr>
          <a:xfrm>
            <a:off x="6804168" y="2403961"/>
            <a:ext cx="1932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Arial"/>
                <a:cs typeface="Arial"/>
              </a:rPr>
              <a:t>Дарья </a:t>
            </a:r>
            <a:r>
              <a:rPr lang="ru-RU" sz="1200" b="1" dirty="0" err="1">
                <a:latin typeface="Arial"/>
                <a:cs typeface="Arial"/>
              </a:rPr>
              <a:t>Дубоделова</a:t>
            </a:r>
            <a:endParaRPr lang="ru-RU" sz="1200" dirty="0"/>
          </a:p>
          <a:p>
            <a:pPr algn="ctr">
              <a:defRPr/>
            </a:pPr>
            <a:r>
              <a:rPr lang="ru-UA" sz="1100" dirty="0"/>
              <a:t>Тестировщик</a:t>
            </a:r>
            <a:endParaRPr lang="ru-RU" sz="1200" dirty="0">
              <a:latin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334D8-D7C5-F8E3-33BF-7DA0D293C7E9}"/>
              </a:ext>
            </a:extLst>
          </p:cNvPr>
          <p:cNvSpPr txBox="1"/>
          <p:nvPr/>
        </p:nvSpPr>
        <p:spPr bwMode="auto">
          <a:xfrm>
            <a:off x="794768" y="4346210"/>
            <a:ext cx="1295547" cy="423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050" b="1" dirty="0">
                <a:latin typeface="Arial"/>
                <a:cs typeface="Arial"/>
              </a:rPr>
              <a:t>Артём </a:t>
            </a:r>
            <a:r>
              <a:rPr lang="ru-RU" sz="1050" b="1" dirty="0" err="1">
                <a:latin typeface="Arial"/>
                <a:cs typeface="Arial"/>
              </a:rPr>
              <a:t>Панюхин</a:t>
            </a:r>
            <a:endParaRPr sz="1050" dirty="0"/>
          </a:p>
          <a:p>
            <a:pPr algn="ctr">
              <a:defRPr/>
            </a:pPr>
            <a:r>
              <a:rPr lang="ru-RU" sz="1100" dirty="0">
                <a:latin typeface="Arial"/>
                <a:cs typeface="Arial"/>
              </a:rPr>
              <a:t>Б</a:t>
            </a:r>
            <a:r>
              <a:rPr lang="ru-UA" sz="1100" dirty="0" err="1">
                <a:latin typeface="Arial"/>
                <a:cs typeface="Arial"/>
              </a:rPr>
              <a:t>изнес</a:t>
            </a:r>
            <a:r>
              <a:rPr lang="ru-UA" sz="1100" dirty="0">
                <a:latin typeface="Arial"/>
                <a:cs typeface="Arial"/>
              </a:rPr>
              <a:t>-аналитик</a:t>
            </a:r>
            <a:endParaRPr lang="ru-RU" sz="1050" dirty="0">
              <a:latin typeface="Arial"/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46374A-4966-E176-9E5F-A7F707237A71}"/>
              </a:ext>
            </a:extLst>
          </p:cNvPr>
          <p:cNvSpPr txBox="1"/>
          <p:nvPr/>
        </p:nvSpPr>
        <p:spPr bwMode="auto">
          <a:xfrm>
            <a:off x="3978256" y="4373775"/>
            <a:ext cx="1186542" cy="423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050" b="1" dirty="0">
                <a:latin typeface="Arial"/>
                <a:cs typeface="Arial"/>
              </a:rPr>
              <a:t>София </a:t>
            </a:r>
            <a:r>
              <a:rPr lang="ru-RU" sz="1050" b="1" dirty="0" err="1">
                <a:latin typeface="Arial"/>
                <a:cs typeface="Arial"/>
              </a:rPr>
              <a:t>Мулько</a:t>
            </a:r>
            <a:endParaRPr sz="1050" dirty="0"/>
          </a:p>
          <a:p>
            <a:pPr algn="ctr">
              <a:defRPr/>
            </a:pPr>
            <a:r>
              <a:rPr lang="ru-UA" sz="1100" dirty="0"/>
              <a:t>Разработчик</a:t>
            </a:r>
            <a:endParaRPr lang="ru-RU" sz="1050" dirty="0">
              <a:latin typeface="Arial"/>
              <a:cs typeface="Arial"/>
            </a:endParaRPr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3038CF73-725E-A43D-BCB4-B117D87E0B6C}"/>
              </a:ext>
            </a:extLst>
          </p:cNvPr>
          <p:cNvSpPr txBox="1"/>
          <p:nvPr/>
        </p:nvSpPr>
        <p:spPr bwMode="auto">
          <a:xfrm>
            <a:off x="7112027" y="4373775"/>
            <a:ext cx="1478289" cy="423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050" b="1" dirty="0">
                <a:latin typeface="Arial"/>
                <a:cs typeface="Arial"/>
              </a:rPr>
              <a:t>Полина Максимова</a:t>
            </a:r>
            <a:endParaRPr sz="1050" dirty="0"/>
          </a:p>
          <a:p>
            <a:pPr algn="ctr">
              <a:defRPr/>
            </a:pPr>
            <a:r>
              <a:rPr lang="ru-RU" sz="1100" dirty="0">
                <a:latin typeface="Arial"/>
                <a:cs typeface="Arial"/>
              </a:rPr>
              <a:t>Дизайнер</a:t>
            </a:r>
            <a:endParaRPr lang="ru-RU" sz="10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31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Проблема</a:t>
            </a:r>
            <a:endParaRPr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67A9DA-50F0-72AB-64A2-A8E0705AA569}"/>
              </a:ext>
            </a:extLst>
          </p:cNvPr>
          <p:cNvSpPr txBox="1"/>
          <p:nvPr/>
        </p:nvSpPr>
        <p:spPr>
          <a:xfrm>
            <a:off x="927100" y="1270000"/>
            <a:ext cx="75035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dirty="0"/>
              <a:t>Неудобство и временные потери студентов при поиске и доступе к важным университетским местам, влияющим на их обучение и комфорт.</a:t>
            </a:r>
          </a:p>
          <a:p>
            <a:pPr>
              <a:defRPr/>
            </a:pPr>
            <a:endParaRPr lang="ru-RU" sz="1600" dirty="0"/>
          </a:p>
          <a:p>
            <a:pPr>
              <a:defRPr/>
            </a:pPr>
            <a:r>
              <a:rPr lang="ru-RU" sz="1600" dirty="0"/>
              <a:t>В настоящее время эту проблему решают следующими способами: Сейчас студенты могут использовать популярные навигационные карты, информацию от университета и группы в </a:t>
            </a:r>
            <a:r>
              <a:rPr lang="ru-RU" sz="1600" dirty="0" err="1"/>
              <a:t>Вконтакте</a:t>
            </a:r>
            <a:r>
              <a:rPr lang="ru-RU" sz="1600" dirty="0"/>
              <a:t> и Телеграме.</a:t>
            </a:r>
          </a:p>
          <a:p>
            <a:pPr>
              <a:defRPr/>
            </a:pPr>
            <a:endParaRPr lang="ru-RU" sz="1600" dirty="0"/>
          </a:p>
          <a:p>
            <a:pPr>
              <a:defRPr/>
            </a:pPr>
            <a:endParaRPr lang="ru-RU" sz="1600" dirty="0"/>
          </a:p>
          <a:p>
            <a:pPr>
              <a:defRPr/>
            </a:pPr>
            <a:r>
              <a:rPr lang="ru-RU" sz="1600" dirty="0"/>
              <a:t>Они неэффективны, потому что информация не всегда расположена удобно и является актуальной. Так же отсутствует некоторый функционал, который влияет на удобство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54421">
            <a:off x="4341980" y="3809041"/>
            <a:ext cx="2069988" cy="3776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7" name="Google Shape;827;p32"/>
          <p:cNvGrpSpPr/>
          <p:nvPr/>
        </p:nvGrpSpPr>
        <p:grpSpPr>
          <a:xfrm>
            <a:off x="4646719" y="754071"/>
            <a:ext cx="1071064" cy="1071064"/>
            <a:chOff x="3260800" y="2469225"/>
            <a:chExt cx="475500" cy="475500"/>
          </a:xfrm>
        </p:grpSpPr>
        <p:cxnSp>
          <p:nvCxnSpPr>
            <p:cNvPr id="828" name="Google Shape;828;p32"/>
            <p:cNvCxnSpPr/>
            <p:nvPr/>
          </p:nvCxnSpPr>
          <p:spPr>
            <a:xfrm>
              <a:off x="3500900" y="2469225"/>
              <a:ext cx="0" cy="475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9" name="Google Shape;829;p32"/>
            <p:cNvCxnSpPr/>
            <p:nvPr/>
          </p:nvCxnSpPr>
          <p:spPr>
            <a:xfrm>
              <a:off x="3428792" y="2486650"/>
              <a:ext cx="0" cy="442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0" name="Google Shape;830;p32"/>
            <p:cNvCxnSpPr/>
            <p:nvPr/>
          </p:nvCxnSpPr>
          <p:spPr>
            <a:xfrm>
              <a:off x="3356683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1" name="Google Shape;831;p32"/>
            <p:cNvCxnSpPr/>
            <p:nvPr/>
          </p:nvCxnSpPr>
          <p:spPr>
            <a:xfrm>
              <a:off x="3284575" y="2608675"/>
              <a:ext cx="0" cy="18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2" name="Google Shape;832;p32"/>
            <p:cNvCxnSpPr/>
            <p:nvPr/>
          </p:nvCxnSpPr>
          <p:spPr>
            <a:xfrm>
              <a:off x="3573008" y="2480300"/>
              <a:ext cx="0" cy="45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3" name="Google Shape;833;p32"/>
            <p:cNvCxnSpPr/>
            <p:nvPr/>
          </p:nvCxnSpPr>
          <p:spPr>
            <a:xfrm>
              <a:off x="3645117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4" name="Google Shape;834;p32"/>
            <p:cNvCxnSpPr/>
            <p:nvPr/>
          </p:nvCxnSpPr>
          <p:spPr>
            <a:xfrm>
              <a:off x="3717225" y="2622950"/>
              <a:ext cx="0" cy="166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5" name="Google Shape;835;p32"/>
            <p:cNvCxnSpPr/>
            <p:nvPr/>
          </p:nvCxnSpPr>
          <p:spPr>
            <a:xfrm>
              <a:off x="3385150" y="2500900"/>
              <a:ext cx="22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6" name="Google Shape;836;p32"/>
            <p:cNvCxnSpPr/>
            <p:nvPr/>
          </p:nvCxnSpPr>
          <p:spPr>
            <a:xfrm>
              <a:off x="3330435" y="2570104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7" name="Google Shape;837;p32"/>
            <p:cNvCxnSpPr/>
            <p:nvPr/>
          </p:nvCxnSpPr>
          <p:spPr>
            <a:xfrm>
              <a:off x="3282975" y="2639308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8" name="Google Shape;838;p32"/>
            <p:cNvCxnSpPr/>
            <p:nvPr/>
          </p:nvCxnSpPr>
          <p:spPr>
            <a:xfrm>
              <a:off x="3260800" y="2708513"/>
              <a:ext cx="475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9" name="Google Shape;839;p32"/>
            <p:cNvCxnSpPr/>
            <p:nvPr/>
          </p:nvCxnSpPr>
          <p:spPr>
            <a:xfrm>
              <a:off x="3281400" y="2777717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0" name="Google Shape;840;p32"/>
            <p:cNvCxnSpPr/>
            <p:nvPr/>
          </p:nvCxnSpPr>
          <p:spPr>
            <a:xfrm>
              <a:off x="3330435" y="2846921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1" name="Google Shape;841;p32"/>
            <p:cNvCxnSpPr/>
            <p:nvPr/>
          </p:nvCxnSpPr>
          <p:spPr>
            <a:xfrm>
              <a:off x="3416100" y="2916125"/>
              <a:ext cx="16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42" name="Google Shape;842;p32"/>
          <p:cNvSpPr txBox="1">
            <a:spLocks noGrp="1"/>
          </p:cNvSpPr>
          <p:nvPr>
            <p:ph type="title"/>
          </p:nvPr>
        </p:nvSpPr>
        <p:spPr>
          <a:xfrm>
            <a:off x="410538" y="344637"/>
            <a:ext cx="4185632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Целевая аудитория</a:t>
            </a:r>
            <a:endParaRPr sz="2800" dirty="0"/>
          </a:p>
        </p:txBody>
      </p:sp>
      <p:sp>
        <p:nvSpPr>
          <p:cNvPr id="843" name="Google Shape;843;p32"/>
          <p:cNvSpPr txBox="1">
            <a:spLocks noGrp="1"/>
          </p:cNvSpPr>
          <p:nvPr>
            <p:ph type="body" idx="1"/>
          </p:nvPr>
        </p:nvSpPr>
        <p:spPr>
          <a:xfrm>
            <a:off x="357438" y="1137182"/>
            <a:ext cx="3962431" cy="25370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>
              <a:buNone/>
              <a:defRPr/>
            </a:pPr>
            <a:r>
              <a:rPr lang="ru-RU" sz="1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Включает студентов первого курса </a:t>
            </a:r>
            <a:r>
              <a:rPr lang="ru-RU" sz="1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ТюмГу</a:t>
            </a:r>
            <a:r>
              <a:rPr lang="ru-RU" sz="1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которым нужна помощь в ориентации по университетскому пространству, ведь многим студентам тяжело ориентироваться в новом пространстве с малознакомыми людьми, приложение поможет им в поиске нужной аудитории или корпуса, места для отдыха или учебы, поможет найти подходящее место для перекуса. </a:t>
            </a:r>
            <a:endParaRPr lang="ru-RU" sz="1800" dirty="0"/>
          </a:p>
        </p:txBody>
      </p:sp>
      <p:pic>
        <p:nvPicPr>
          <p:cNvPr id="6" name="Рисунок 5" descr="Изображение выглядит как Человеческое лицо, одежда, человек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AAA9D443-4DC1-CC40-B8CE-77A9E0AAE35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4"/>
          <a:srcRect l="16683" r="16683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31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Предлагаемая идея</a:t>
            </a:r>
            <a:endParaRPr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67A9DA-50F0-72AB-64A2-A8E0705AA569}"/>
              </a:ext>
            </a:extLst>
          </p:cNvPr>
          <p:cNvSpPr txBox="1"/>
          <p:nvPr/>
        </p:nvSpPr>
        <p:spPr>
          <a:xfrm>
            <a:off x="1104900" y="1507520"/>
            <a:ext cx="6121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Создание мобильного приложения со списком организаций-партнеров, а также </a:t>
            </a:r>
            <a:r>
              <a:rPr lang="ru-RU" sz="16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кампусных</a:t>
            </a:r>
            <a:r>
              <a:rPr lang="ru-RU" sz="16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мест</a:t>
            </a:r>
          </a:p>
          <a:p>
            <a:pPr>
              <a:defRPr/>
            </a:pPr>
            <a:endParaRPr lang="ru-RU" sz="1600" dirty="0">
              <a:latin typeface="Liberation Sans"/>
              <a:ea typeface="Liberation Sans"/>
              <a:cs typeface="Liberation Sans"/>
            </a:endParaRPr>
          </a:p>
          <a:p>
            <a:pPr>
              <a:defRPr/>
            </a:pPr>
            <a:r>
              <a:rPr lang="ru-RU" sz="1600" dirty="0">
                <a:latin typeface="Liberation Sans"/>
                <a:ea typeface="Liberation Sans"/>
                <a:cs typeface="Liberation Sans"/>
              </a:rPr>
              <a:t>Например: б</a:t>
            </a:r>
            <a:r>
              <a:rPr lang="ru-RU" sz="16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иблиотеки, кофейни, коворкинги и спортивные объекты, чтобы студенты могли легко найти нужное место.</a:t>
            </a:r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1671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9" name="Google Shape;1039;p42"/>
          <p:cNvGrpSpPr/>
          <p:nvPr/>
        </p:nvGrpSpPr>
        <p:grpSpPr>
          <a:xfrm>
            <a:off x="867501" y="709411"/>
            <a:ext cx="1834973" cy="3724678"/>
            <a:chOff x="867501" y="709411"/>
            <a:chExt cx="1834973" cy="3724678"/>
          </a:xfrm>
        </p:grpSpPr>
        <p:sp>
          <p:nvSpPr>
            <p:cNvPr id="1040" name="Google Shape;1040;p42"/>
            <p:cNvSpPr/>
            <p:nvPr/>
          </p:nvSpPr>
          <p:spPr>
            <a:xfrm>
              <a:off x="867501" y="709411"/>
              <a:ext cx="1834973" cy="3724678"/>
            </a:xfrm>
            <a:custGeom>
              <a:avLst/>
              <a:gdLst/>
              <a:ahLst/>
              <a:cxnLst/>
              <a:rect l="l" t="t" r="r" b="b"/>
              <a:pathLst>
                <a:path w="93205" h="189190" extrusionOk="0">
                  <a:moveTo>
                    <a:pt x="2870" y="0"/>
                  </a:moveTo>
                  <a:cubicBezTo>
                    <a:pt x="1280" y="0"/>
                    <a:pt x="0" y="1280"/>
                    <a:pt x="0" y="2914"/>
                  </a:cubicBezTo>
                  <a:lnTo>
                    <a:pt x="0" y="186320"/>
                  </a:lnTo>
                  <a:cubicBezTo>
                    <a:pt x="0" y="187909"/>
                    <a:pt x="1280" y="189190"/>
                    <a:pt x="2870" y="189190"/>
                  </a:cubicBezTo>
                  <a:lnTo>
                    <a:pt x="90334" y="189190"/>
                  </a:lnTo>
                  <a:cubicBezTo>
                    <a:pt x="91924" y="189190"/>
                    <a:pt x="93204" y="187909"/>
                    <a:pt x="93204" y="186320"/>
                  </a:cubicBezTo>
                  <a:lnTo>
                    <a:pt x="93204" y="2914"/>
                  </a:lnTo>
                  <a:cubicBezTo>
                    <a:pt x="93204" y="1280"/>
                    <a:pt x="91924" y="0"/>
                    <a:pt x="9033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2"/>
            <p:cNvSpPr/>
            <p:nvPr/>
          </p:nvSpPr>
          <p:spPr>
            <a:xfrm>
              <a:off x="1555934" y="4184564"/>
              <a:ext cx="458108" cy="154724"/>
            </a:xfrm>
            <a:custGeom>
              <a:avLst/>
              <a:gdLst/>
              <a:ahLst/>
              <a:cxnLst/>
              <a:rect l="l" t="t" r="r" b="b"/>
              <a:pathLst>
                <a:path w="23269" h="7859" extrusionOk="0">
                  <a:moveTo>
                    <a:pt x="796" y="0"/>
                  </a:moveTo>
                  <a:cubicBezTo>
                    <a:pt x="354" y="0"/>
                    <a:pt x="1" y="353"/>
                    <a:pt x="1" y="751"/>
                  </a:cubicBezTo>
                  <a:lnTo>
                    <a:pt x="1" y="7064"/>
                  </a:lnTo>
                  <a:cubicBezTo>
                    <a:pt x="1" y="7506"/>
                    <a:pt x="354" y="7859"/>
                    <a:pt x="796" y="7859"/>
                  </a:cubicBezTo>
                  <a:lnTo>
                    <a:pt x="22474" y="7859"/>
                  </a:lnTo>
                  <a:cubicBezTo>
                    <a:pt x="22916" y="7859"/>
                    <a:pt x="23269" y="7506"/>
                    <a:pt x="23269" y="7064"/>
                  </a:cubicBezTo>
                  <a:lnTo>
                    <a:pt x="23269" y="751"/>
                  </a:lnTo>
                  <a:cubicBezTo>
                    <a:pt x="23269" y="353"/>
                    <a:pt x="22916" y="0"/>
                    <a:pt x="22474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3" name="Google Shape;1043;p42"/>
          <p:cNvSpPr txBox="1">
            <a:spLocks noGrp="1"/>
          </p:cNvSpPr>
          <p:nvPr>
            <p:ph type="title"/>
          </p:nvPr>
        </p:nvSpPr>
        <p:spPr>
          <a:xfrm>
            <a:off x="3632374" y="153163"/>
            <a:ext cx="3744300" cy="110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Продукт проекта</a:t>
            </a:r>
            <a:endParaRPr dirty="0"/>
          </a:p>
        </p:txBody>
      </p:sp>
      <p:sp>
        <p:nvSpPr>
          <p:cNvPr id="1044" name="Google Shape;1044;p42"/>
          <p:cNvSpPr txBox="1">
            <a:spLocks noGrp="1"/>
          </p:cNvSpPr>
          <p:nvPr>
            <p:ph type="subTitle" idx="1"/>
          </p:nvPr>
        </p:nvSpPr>
        <p:spPr>
          <a:xfrm>
            <a:off x="3635298" y="1255063"/>
            <a:ext cx="4643077" cy="34439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Предоставление автономной карты 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Запись (запись на участие, на вступление в студенческое объединение)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Построение маршрутов до нужных мест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Уведомления о мероприятиях</a:t>
            </a:r>
            <a:endParaRPr lang="ru-RU" sz="14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использования: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скачивание 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приложения -&gt; регистрация и авторизация -&gt; указание информации о себе и своих предпочтений в активности -&gt; использование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287877-78CE-6519-7BED-7742701C6E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074"/>
          <a:stretch/>
        </p:blipFill>
        <p:spPr bwMode="auto">
          <a:xfrm>
            <a:off x="870425" y="704114"/>
            <a:ext cx="1834973" cy="33856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31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Технологии используемые в решение</a:t>
            </a:r>
            <a:endParaRPr dirty="0"/>
          </a:p>
        </p:txBody>
      </p:sp>
      <p:sp>
        <p:nvSpPr>
          <p:cNvPr id="810" name="Google Shape;810;p31"/>
          <p:cNvSpPr txBox="1">
            <a:spLocks noGrp="1"/>
          </p:cNvSpPr>
          <p:nvPr>
            <p:ph type="title" idx="2"/>
          </p:nvPr>
        </p:nvSpPr>
        <p:spPr>
          <a:xfrm>
            <a:off x="4733025" y="1295638"/>
            <a:ext cx="861300" cy="7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811" name="Google Shape;811;p31"/>
          <p:cNvSpPr txBox="1">
            <a:spLocks noGrp="1"/>
          </p:cNvSpPr>
          <p:nvPr>
            <p:ph type="subTitle" idx="1"/>
          </p:nvPr>
        </p:nvSpPr>
        <p:spPr>
          <a:xfrm>
            <a:off x="5594325" y="1295638"/>
            <a:ext cx="2560200" cy="7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dirty="0"/>
              <a:t>Распознавание речи</a:t>
            </a:r>
            <a:endParaRPr sz="2000" b="0" dirty="0"/>
          </a:p>
        </p:txBody>
      </p:sp>
      <p:sp>
        <p:nvSpPr>
          <p:cNvPr id="812" name="Google Shape;812;p31"/>
          <p:cNvSpPr txBox="1">
            <a:spLocks noGrp="1"/>
          </p:cNvSpPr>
          <p:nvPr>
            <p:ph type="title" idx="3"/>
          </p:nvPr>
        </p:nvSpPr>
        <p:spPr>
          <a:xfrm>
            <a:off x="4733025" y="2588288"/>
            <a:ext cx="861300" cy="7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813" name="Google Shape;813;p31"/>
          <p:cNvSpPr txBox="1">
            <a:spLocks noGrp="1"/>
          </p:cNvSpPr>
          <p:nvPr>
            <p:ph type="subTitle" idx="4"/>
          </p:nvPr>
        </p:nvSpPr>
        <p:spPr>
          <a:xfrm>
            <a:off x="5594325" y="2588294"/>
            <a:ext cx="2560200" cy="7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dirty="0"/>
              <a:t>Искусственный интеллект</a:t>
            </a:r>
            <a:endParaRPr sz="2000" b="0" dirty="0"/>
          </a:p>
        </p:txBody>
      </p:sp>
      <p:sp>
        <p:nvSpPr>
          <p:cNvPr id="816" name="Google Shape;816;p31"/>
          <p:cNvSpPr txBox="1">
            <a:spLocks noGrp="1"/>
          </p:cNvSpPr>
          <p:nvPr>
            <p:ph type="title" idx="7"/>
          </p:nvPr>
        </p:nvSpPr>
        <p:spPr>
          <a:xfrm>
            <a:off x="989475" y="1295638"/>
            <a:ext cx="861300" cy="7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817" name="Google Shape;817;p31"/>
          <p:cNvSpPr txBox="1">
            <a:spLocks noGrp="1"/>
          </p:cNvSpPr>
          <p:nvPr>
            <p:ph type="subTitle" idx="8"/>
          </p:nvPr>
        </p:nvSpPr>
        <p:spPr>
          <a:xfrm>
            <a:off x="1850774" y="1295638"/>
            <a:ext cx="2721225" cy="10795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dirty="0"/>
              <a:t>Язык программирования</a:t>
            </a:r>
            <a:r>
              <a:rPr lang="en" sz="2000" b="0" dirty="0"/>
              <a:t> </a:t>
            </a:r>
            <a:endParaRPr sz="2000" b="0" dirty="0"/>
          </a:p>
        </p:txBody>
      </p:sp>
      <p:sp>
        <p:nvSpPr>
          <p:cNvPr id="818" name="Google Shape;818;p31"/>
          <p:cNvSpPr txBox="1">
            <a:spLocks noGrp="1"/>
          </p:cNvSpPr>
          <p:nvPr>
            <p:ph type="title" idx="9"/>
          </p:nvPr>
        </p:nvSpPr>
        <p:spPr>
          <a:xfrm>
            <a:off x="989475" y="2588300"/>
            <a:ext cx="861300" cy="7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819" name="Google Shape;819;p31"/>
          <p:cNvSpPr txBox="1">
            <a:spLocks noGrp="1"/>
          </p:cNvSpPr>
          <p:nvPr>
            <p:ph type="subTitle" idx="13"/>
          </p:nvPr>
        </p:nvSpPr>
        <p:spPr>
          <a:xfrm>
            <a:off x="1850775" y="2588300"/>
            <a:ext cx="2560200" cy="7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dirty="0"/>
              <a:t>Аналитика больших данных</a:t>
            </a:r>
            <a:endParaRPr lang="en-US" sz="2000" b="0" dirty="0"/>
          </a:p>
        </p:txBody>
      </p:sp>
      <p:sp>
        <p:nvSpPr>
          <p:cNvPr id="820" name="Google Shape;820;p31"/>
          <p:cNvSpPr txBox="1">
            <a:spLocks noGrp="1"/>
          </p:cNvSpPr>
          <p:nvPr>
            <p:ph type="title" idx="14"/>
          </p:nvPr>
        </p:nvSpPr>
        <p:spPr>
          <a:xfrm>
            <a:off x="3063601" y="3880963"/>
            <a:ext cx="861300" cy="7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821" name="Google Shape;821;p31"/>
          <p:cNvSpPr txBox="1">
            <a:spLocks noGrp="1"/>
          </p:cNvSpPr>
          <p:nvPr>
            <p:ph type="subTitle" idx="15"/>
          </p:nvPr>
        </p:nvSpPr>
        <p:spPr>
          <a:xfrm>
            <a:off x="3924901" y="3880963"/>
            <a:ext cx="2560200" cy="7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dirty="0"/>
              <a:t>Разработка кроссплатформенных приложений</a:t>
            </a:r>
          </a:p>
        </p:txBody>
      </p:sp>
    </p:spTree>
    <p:extLst>
      <p:ext uri="{BB962C8B-B14F-4D97-AF65-F5344CB8AC3E}">
        <p14:creationId xmlns:p14="http://schemas.microsoft.com/office/powerpoint/2010/main" val="393509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34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Технические параметры продукта</a:t>
            </a:r>
            <a:endParaRPr dirty="0"/>
          </a:p>
        </p:txBody>
      </p:sp>
      <p:sp>
        <p:nvSpPr>
          <p:cNvPr id="874" name="Google Shape;874;p34"/>
          <p:cNvSpPr txBox="1">
            <a:spLocks noGrp="1"/>
          </p:cNvSpPr>
          <p:nvPr>
            <p:ph type="subTitle" idx="2"/>
          </p:nvPr>
        </p:nvSpPr>
        <p:spPr>
          <a:xfrm>
            <a:off x="846270" y="1392750"/>
            <a:ext cx="1261310" cy="439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sz="1800" dirty="0"/>
              <a:t>Скорость</a:t>
            </a:r>
            <a:endParaRPr sz="1800" dirty="0"/>
          </a:p>
        </p:txBody>
      </p:sp>
      <p:sp>
        <p:nvSpPr>
          <p:cNvPr id="876" name="Google Shape;876;p34"/>
          <p:cNvSpPr txBox="1">
            <a:spLocks noGrp="1"/>
          </p:cNvSpPr>
          <p:nvPr>
            <p:ph type="subTitle" idx="4"/>
          </p:nvPr>
        </p:nvSpPr>
        <p:spPr>
          <a:xfrm>
            <a:off x="3149678" y="1392750"/>
            <a:ext cx="2522578" cy="6680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sz="1800" dirty="0"/>
              <a:t>Производительность</a:t>
            </a:r>
            <a:endParaRPr sz="1800" dirty="0"/>
          </a:p>
        </p:txBody>
      </p:sp>
      <p:sp>
        <p:nvSpPr>
          <p:cNvPr id="7" name="Google Shape;876;p34">
            <a:extLst>
              <a:ext uri="{FF2B5EF4-FFF2-40B4-BE49-F238E27FC236}">
                <a16:creationId xmlns:a16="http://schemas.microsoft.com/office/drawing/2014/main" id="{7B12F1EE-7A44-1B8E-1654-CCF3F896FAF9}"/>
              </a:ext>
            </a:extLst>
          </p:cNvPr>
          <p:cNvSpPr txBox="1">
            <a:spLocks/>
          </p:cNvSpPr>
          <p:nvPr/>
        </p:nvSpPr>
        <p:spPr>
          <a:xfrm>
            <a:off x="6037843" y="1392750"/>
            <a:ext cx="2816226" cy="668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indent="0" algn="ctr"/>
            <a:r>
              <a:rPr lang="ru-UA" sz="1800" dirty="0"/>
              <a:t>Точность определения геолокации</a:t>
            </a:r>
          </a:p>
        </p:txBody>
      </p:sp>
      <p:pic>
        <p:nvPicPr>
          <p:cNvPr id="15" name="Рисунок 14" descr="Изображение выглядит как Графика, круг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DFE1887A-4CD7-658F-3D8D-18ED1D3BF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475" y="2234181"/>
            <a:ext cx="1222917" cy="1222917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круг, Графика, графическая встав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4EC65E6-F74F-DCDE-F554-AF8200C32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754" y="2396984"/>
            <a:ext cx="950403" cy="950403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Шрифт, Графика, графический дизайн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C824F99-56D7-7A90-A110-793F01F860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1584" y="2234181"/>
            <a:ext cx="1113206" cy="1113206"/>
          </a:xfrm>
          <a:prstGeom prst="rect">
            <a:avLst/>
          </a:prstGeom>
        </p:spPr>
      </p:pic>
      <p:sp>
        <p:nvSpPr>
          <p:cNvPr id="20" name="Google Shape;874;p34">
            <a:extLst>
              <a:ext uri="{FF2B5EF4-FFF2-40B4-BE49-F238E27FC236}">
                <a16:creationId xmlns:a16="http://schemas.microsoft.com/office/drawing/2014/main" id="{5081A153-559C-014C-DDE9-98F0D6103A56}"/>
              </a:ext>
            </a:extLst>
          </p:cNvPr>
          <p:cNvSpPr txBox="1">
            <a:spLocks/>
          </p:cNvSpPr>
          <p:nvPr/>
        </p:nvSpPr>
        <p:spPr>
          <a:xfrm>
            <a:off x="477895" y="3935936"/>
            <a:ext cx="5343566" cy="668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None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indent="0"/>
            <a:endParaRPr lang="ru-RU" sz="1800" dirty="0"/>
          </a:p>
          <a:p>
            <a:pPr marL="0" indent="0"/>
            <a:r>
              <a:rPr lang="ru-RU" sz="1800" dirty="0"/>
              <a:t>Уровень готовности технологии: TRL № 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44B849D-D4C9-8351-A91F-73534DC916AD}"/>
              </a:ext>
            </a:extLst>
          </p:cNvPr>
          <p:cNvSpPr/>
          <p:nvPr/>
        </p:nvSpPr>
        <p:spPr>
          <a:xfrm>
            <a:off x="27880" y="-84463"/>
            <a:ext cx="9116120" cy="5325536"/>
          </a:xfrm>
          <a:prstGeom prst="rect">
            <a:avLst/>
          </a:prstGeom>
          <a:solidFill>
            <a:srgbClr val="F5F7F3"/>
          </a:solidFill>
          <a:ln>
            <a:solidFill>
              <a:srgbClr val="F7F8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3" name="Google Shape;1033;p41"/>
          <p:cNvSpPr txBox="1">
            <a:spLocks noGrp="1"/>
          </p:cNvSpPr>
          <p:nvPr>
            <p:ph type="title"/>
          </p:nvPr>
        </p:nvSpPr>
        <p:spPr>
          <a:xfrm>
            <a:off x="2475292" y="-173673"/>
            <a:ext cx="4851059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sz="2400" dirty="0"/>
              <a:t>Конкурентный анализ</a:t>
            </a:r>
            <a:endParaRPr sz="24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F1457E5-086C-89C2-CD30-26697C894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517113"/>
              </p:ext>
            </p:extLst>
          </p:nvPr>
        </p:nvGraphicFramePr>
        <p:xfrm>
          <a:off x="27880" y="312235"/>
          <a:ext cx="9088240" cy="4773143"/>
        </p:xfrm>
        <a:graphic>
          <a:graphicData uri="http://schemas.openxmlformats.org/drawingml/2006/table">
            <a:tbl>
              <a:tblPr firstRow="1" bandRow="1">
                <a:tableStyleId>{0FD887E4-8A77-4490-AEED-29B25516F0EE}</a:tableStyleId>
              </a:tblPr>
              <a:tblGrid>
                <a:gridCol w="1298320">
                  <a:extLst>
                    <a:ext uri="{9D8B030D-6E8A-4147-A177-3AD203B41FA5}">
                      <a16:colId xmlns:a16="http://schemas.microsoft.com/office/drawing/2014/main" val="410139358"/>
                    </a:ext>
                  </a:extLst>
                </a:gridCol>
                <a:gridCol w="1298320">
                  <a:extLst>
                    <a:ext uri="{9D8B030D-6E8A-4147-A177-3AD203B41FA5}">
                      <a16:colId xmlns:a16="http://schemas.microsoft.com/office/drawing/2014/main" val="3676397644"/>
                    </a:ext>
                  </a:extLst>
                </a:gridCol>
                <a:gridCol w="1298320">
                  <a:extLst>
                    <a:ext uri="{9D8B030D-6E8A-4147-A177-3AD203B41FA5}">
                      <a16:colId xmlns:a16="http://schemas.microsoft.com/office/drawing/2014/main" val="910866926"/>
                    </a:ext>
                  </a:extLst>
                </a:gridCol>
                <a:gridCol w="1298320">
                  <a:extLst>
                    <a:ext uri="{9D8B030D-6E8A-4147-A177-3AD203B41FA5}">
                      <a16:colId xmlns:a16="http://schemas.microsoft.com/office/drawing/2014/main" val="1043592786"/>
                    </a:ext>
                  </a:extLst>
                </a:gridCol>
                <a:gridCol w="1298320">
                  <a:extLst>
                    <a:ext uri="{9D8B030D-6E8A-4147-A177-3AD203B41FA5}">
                      <a16:colId xmlns:a16="http://schemas.microsoft.com/office/drawing/2014/main" val="2241098493"/>
                    </a:ext>
                  </a:extLst>
                </a:gridCol>
                <a:gridCol w="1298320">
                  <a:extLst>
                    <a:ext uri="{9D8B030D-6E8A-4147-A177-3AD203B41FA5}">
                      <a16:colId xmlns:a16="http://schemas.microsoft.com/office/drawing/2014/main" val="1556206821"/>
                    </a:ext>
                  </a:extLst>
                </a:gridCol>
                <a:gridCol w="1298320">
                  <a:extLst>
                    <a:ext uri="{9D8B030D-6E8A-4147-A177-3AD203B41FA5}">
                      <a16:colId xmlns:a16="http://schemas.microsoft.com/office/drawing/2014/main" val="3057086606"/>
                    </a:ext>
                  </a:extLst>
                </a:gridCol>
              </a:tblGrid>
              <a:tr h="7496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</a:t>
                      </a:r>
                      <a:endParaRPr sz="10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Наш проект</a:t>
                      </a:r>
                      <a:endParaRPr sz="10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«Матрёшка»</a:t>
                      </a:r>
                      <a:endParaRPr sz="10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2Гис</a:t>
                      </a:r>
                      <a:endParaRPr sz="10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Социальные сети</a:t>
                      </a:r>
                      <a:endParaRPr sz="1000" b="0" i="0" u="none" strike="noStrike" cap="none" spc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0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(группы)</a:t>
                      </a:r>
                      <a:endParaRPr sz="1000" b="0" i="0" u="none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Liberation Sans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0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«Абитуриент </a:t>
                      </a:r>
                      <a:r>
                        <a:rPr lang="ru-RU" sz="1000" b="0" i="0" u="none" strike="noStrike" cap="none" spc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ТюмГу</a:t>
                      </a:r>
                      <a:r>
                        <a:rPr lang="ru-RU" sz="10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»</a:t>
                      </a:r>
                      <a:endParaRPr sz="10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Официальный сайт </a:t>
                      </a:r>
                      <a:endParaRPr sz="1000" b="0" i="0" u="none" strike="noStrike" cap="none" spc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0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«Тюменский Государственный университет»</a:t>
                      </a:r>
                      <a:endParaRPr sz="10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Чат-бот в </a:t>
                      </a:r>
                      <a:r>
                        <a:rPr lang="ru-RU" sz="1000" b="0" i="0" u="none" strike="noStrike" cap="none" spc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Telegram</a:t>
                      </a:r>
                      <a:endParaRPr sz="1000" b="0" i="0" u="none" strike="noStrike" cap="none" spc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0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«Единый деканат»</a:t>
                      </a:r>
                      <a:endParaRPr sz="10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Яндекс Карты</a:t>
                      </a:r>
                      <a:endParaRPr sz="10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7157313"/>
                  </a:ext>
                </a:extLst>
              </a:tr>
              <a:tr h="78620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Целевая аудитория</a:t>
                      </a:r>
                      <a:endParaRPr sz="8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Студенты,преподаватели</a:t>
                      </a:r>
                      <a:r>
                        <a:rPr lang="ru-RU" sz="7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, рабочий персонал университета 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Граждане женского и мужского рода, различных профессий и видов занятости, с разным уровнем дохода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Студенты, абитуриенты </a:t>
                      </a:r>
                      <a:r>
                        <a:rPr lang="ru-RU" sz="700" b="0" i="0" u="none" strike="noStrike" cap="none" spc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ТюмГу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Студенты,преподаватели</a:t>
                      </a:r>
                      <a:r>
                        <a:rPr lang="ru-RU" sz="7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, рабочий персонал </a:t>
                      </a:r>
                      <a:r>
                        <a:rPr lang="ru-RU" sz="700" b="0" i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университета,абитуриенты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Студенты,абитуриенты ТюмГу</a:t>
                      </a:r>
                      <a:endParaRPr sz="700" b="0" i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Граждане женского и мужского рода, различных профессий и видов занятости, с разным уровнем дохода</a:t>
                      </a:r>
                      <a:endParaRPr sz="700" b="0" i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2735746"/>
                  </a:ext>
                </a:extLst>
              </a:tr>
              <a:tr h="63282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Юзабилити/количество кликов</a:t>
                      </a:r>
                      <a:endParaRPr sz="8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 1 до 3 кликов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 1 до 3 кликов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 2 до 5 кликов. Иногда нужно потратить достаточно времени для поиска информации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 1 до 5 кликов. Сайт удобен как для студентов, так и для абитуриентов университета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 2 до 3 кликов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 1 до 3 кликов</a:t>
                      </a:r>
                      <a:endParaRPr sz="700" b="0" i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479182"/>
                  </a:ext>
                </a:extLst>
              </a:tr>
              <a:tr h="70939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8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Доступность информации о предстоящих событиях</a:t>
                      </a:r>
                      <a:endParaRPr sz="8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700" b="1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Push-</a:t>
                      </a:r>
                      <a:r>
                        <a:rPr sz="700" b="1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уведомления</a:t>
                      </a:r>
                      <a:r>
                        <a:rPr lang="ru-RU" sz="700" b="1" i="0" dirty="0">
                          <a:solidFill>
                            <a:schemeClr val="tx1">
                              <a:lumMod val="50000"/>
                            </a:schemeClr>
                          </a:solidFill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 о предстоящих событиях, акциях в кофейнях, свободных местах в коворкингах</a:t>
                      </a:r>
                      <a:endParaRPr sz="700" b="1" i="0" dirty="0">
                        <a:solidFill>
                          <a:schemeClr val="tx1">
                            <a:lumMod val="50000"/>
                          </a:schemeClr>
                        </a:solidFill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Отстутствуют</a:t>
                      </a:r>
                      <a:endParaRPr sz="700" b="0" i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Отстутствуют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Отстутствуют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Отстутствуют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Отстутствуют</a:t>
                      </a:r>
                      <a:endParaRPr sz="700" b="0" i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3252165"/>
                  </a:ext>
                </a:extLst>
              </a:tr>
              <a:tr h="73680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8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Работа</a:t>
                      </a:r>
                      <a:r>
                        <a:rPr sz="8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sz="8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автономном</a:t>
                      </a:r>
                      <a:r>
                        <a:rPr sz="8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режиме</a:t>
                      </a:r>
                      <a:endParaRPr sz="8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700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700" b="1" i="0" u="none" strike="noStrike" cap="none" spc="0">
                          <a:solidFill>
                            <a:schemeClr val="tx1">
                              <a:lumMod val="50000"/>
                            </a:schemeClr>
                          </a:solidFill>
                          <a:highlight>
                            <a:srgbClr val="FF0000"/>
                          </a:highlight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Отстутствует</a:t>
                      </a:r>
                      <a:endParaRPr sz="700" b="1">
                        <a:solidFill>
                          <a:schemeClr val="tx1">
                            <a:lumMod val="50000"/>
                          </a:schemeClr>
                        </a:solidFill>
                        <a:highlight>
                          <a:srgbClr val="FF00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Приложение поддерживает работу без интернета. Это удобно в случае отсутствия сетевого подключения</a:t>
                      </a:r>
                      <a:endParaRPr sz="700" b="0" i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Отстутствует</a:t>
                      </a:r>
                      <a:endParaRPr sz="700" b="0" i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Отстутствует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Отстутствует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Приложение поддерживает работу без интернета. Это удобно в случае отсутствия сетевого подключения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285804"/>
                  </a:ext>
                </a:extLst>
              </a:tr>
              <a:tr h="111321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Функциональность</a:t>
                      </a:r>
                      <a:endParaRPr sz="8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1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Возможность построения маршрута, определение времени </a:t>
                      </a:r>
                      <a:r>
                        <a:rPr lang="ru-RU" sz="700" b="1" i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прибытия,создание</a:t>
                      </a:r>
                      <a:r>
                        <a:rPr lang="ru-RU" sz="700" b="1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 меток для сохранения важных </a:t>
                      </a:r>
                      <a:r>
                        <a:rPr lang="ru-RU" sz="700" b="1" i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мест,</a:t>
                      </a:r>
                      <a:r>
                        <a:rPr lang="ru-RU" sz="700" b="1" i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карта</a:t>
                      </a:r>
                      <a:r>
                        <a:rPr lang="ru-RU" sz="700" b="1" i="0" dirty="0">
                          <a:solidFill>
                            <a:schemeClr val="tx1">
                              <a:lumMod val="50000"/>
                            </a:schemeClr>
                          </a:solidFill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 помещений и </a:t>
                      </a:r>
                      <a:r>
                        <a:rPr lang="ru-RU" sz="700" b="1" i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корпусов,навигация</a:t>
                      </a:r>
                      <a:r>
                        <a:rPr lang="ru-RU" sz="700" b="1" i="0" dirty="0">
                          <a:solidFill>
                            <a:schemeClr val="tx1">
                              <a:lumMod val="50000"/>
                            </a:schemeClr>
                          </a:solidFill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 внутри </a:t>
                      </a:r>
                      <a:r>
                        <a:rPr lang="ru-RU" sz="700" b="1" i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них;адреса</a:t>
                      </a:r>
                      <a:r>
                        <a:rPr lang="ru-RU" sz="700" b="1" i="0" dirty="0">
                          <a:solidFill>
                            <a:schemeClr val="tx1">
                              <a:lumMod val="50000"/>
                            </a:schemeClr>
                          </a:solidFill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i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корпусов,список</a:t>
                      </a:r>
                      <a:r>
                        <a:rPr lang="ru-RU" sz="700" b="1" i="0" dirty="0">
                          <a:solidFill>
                            <a:schemeClr val="tx1">
                              <a:lumMod val="50000"/>
                            </a:schemeClr>
                          </a:solidFill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 организаций-партнеров</a:t>
                      </a:r>
                      <a:endParaRPr sz="700" b="1" i="0" dirty="0">
                        <a:solidFill>
                          <a:schemeClr val="tx1">
                            <a:lumMod val="50000"/>
                          </a:schemeClr>
                        </a:solidFill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Возможность построения маршрута, определение времени </a:t>
                      </a:r>
                      <a:r>
                        <a:rPr lang="ru-RU" sz="700" b="0" i="0" u="none" strike="noStrike" cap="none" spc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прибытия,создание</a:t>
                      </a:r>
                      <a:r>
                        <a:rPr lang="ru-RU" sz="7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 меток для сохранения важных мест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Отстутствует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список организаций-партнеров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Возможность выбора категории вопроса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Возможность построения маршрута, определение времени </a:t>
                      </a:r>
                      <a:r>
                        <a:rPr lang="ru-RU" sz="700" b="0" i="0" u="none" strike="noStrike" cap="none" spc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прибытия,создание</a:t>
                      </a:r>
                      <a:r>
                        <a:rPr lang="ru-RU" sz="7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Liberation Sans"/>
                          <a:cs typeface="Times New Roman" panose="02020603050405020304" pitchFamily="18" charset="0"/>
                        </a:rPr>
                        <a:t> меток для сохранения важных мест</a:t>
                      </a:r>
                      <a:endParaRPr sz="7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7266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3774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36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Уникальность нашего проекта</a:t>
            </a:r>
            <a:endParaRPr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2965096-DE66-CC65-07B4-A7C4ECB0E9DE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713475" y="1510037"/>
            <a:ext cx="7717200" cy="2841958"/>
          </a:xfrm>
        </p:spPr>
        <p:txBody>
          <a:bodyPr/>
          <a:lstStyle/>
          <a:p>
            <a:pPr marL="152400" indent="0"/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Объединение важных функций для первокурсников в одном приложении</a:t>
            </a:r>
          </a:p>
          <a:p>
            <a:pPr marL="152400" indent="0"/>
            <a:endParaRPr lang="ru-RU" sz="2800" dirty="0">
              <a:effectLst/>
            </a:endParaRPr>
          </a:p>
          <a:p>
            <a:pPr marL="152400" indent="0"/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Быстрая возможность поиска нужной информации в приложении</a:t>
            </a:r>
          </a:p>
          <a:p>
            <a:pPr marL="152400" indent="0"/>
            <a:endParaRPr lang="ru-RU" sz="2800" dirty="0">
              <a:effectLst/>
            </a:endParaRPr>
          </a:p>
          <a:p>
            <a:pPr marL="152400" indent="0"/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Быстрая работа приложения </a:t>
            </a:r>
          </a:p>
          <a:p>
            <a:pPr marL="152400" indent="0"/>
            <a:endParaRPr lang="ru-RU" sz="2800" dirty="0">
              <a:effectLst/>
            </a:endParaRPr>
          </a:p>
          <a:p>
            <a:pPr marL="152400" indent="0"/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Информация о предстоящих событиях в университете</a:t>
            </a:r>
            <a:endParaRPr lang="ru-RU" sz="2800" dirty="0">
              <a:effectLst/>
            </a:endParaRPr>
          </a:p>
          <a:p>
            <a:endParaRPr lang="ru-RU" sz="1600" dirty="0"/>
          </a:p>
        </p:txBody>
      </p:sp>
      <p:pic>
        <p:nvPicPr>
          <p:cNvPr id="3" name="Рисунок 2" descr="Изображение выглядит как Графика, круг, графическая встав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DF208C2-F862-5E35-4EBB-69962C66E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73" y="3002207"/>
            <a:ext cx="334592" cy="334592"/>
          </a:xfrm>
          <a:prstGeom prst="rect">
            <a:avLst/>
          </a:prstGeom>
        </p:spPr>
      </p:pic>
      <p:pic>
        <p:nvPicPr>
          <p:cNvPr id="6" name="Рисунок 5" descr="Изображение выглядит как круг, Красочность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C01B657-DCDD-C4FE-A615-22B57E25A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73" y="2312009"/>
            <a:ext cx="341897" cy="341897"/>
          </a:xfrm>
          <a:prstGeom prst="rect">
            <a:avLst/>
          </a:prstGeom>
        </p:spPr>
      </p:pic>
      <p:pic>
        <p:nvPicPr>
          <p:cNvPr id="8" name="Рисунок 7" descr="Изображение выглядит как Шрифт, Графика, графический дизайн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93ABFBA7-4896-143F-1119-D1135F38CA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73" y="3685100"/>
            <a:ext cx="341897" cy="341897"/>
          </a:xfrm>
          <a:prstGeom prst="rect">
            <a:avLst/>
          </a:prstGeom>
        </p:spPr>
      </p:pic>
      <p:pic>
        <p:nvPicPr>
          <p:cNvPr id="10" name="Рисунок 9" descr="Изображение выглядит как Графика, искусство, круг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5FCAD18-3FF4-BCF8-10F0-1DBD583732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636" y="1510037"/>
            <a:ext cx="454573" cy="4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31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35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dirty="0"/>
              <a:t>Гипотезы проекта</a:t>
            </a:r>
            <a:endParaRPr dirty="0"/>
          </a:p>
        </p:txBody>
      </p:sp>
      <p:sp>
        <p:nvSpPr>
          <p:cNvPr id="893" name="Google Shape;893;p35"/>
          <p:cNvSpPr txBox="1">
            <a:spLocks noGrp="1"/>
          </p:cNvSpPr>
          <p:nvPr>
            <p:ph type="subTitle" idx="1"/>
          </p:nvPr>
        </p:nvSpPr>
        <p:spPr>
          <a:xfrm>
            <a:off x="1627682" y="1231125"/>
            <a:ext cx="4059900" cy="56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dirty="0"/>
              <a:t>Гипотеза</a:t>
            </a:r>
            <a:endParaRPr dirty="0"/>
          </a:p>
        </p:txBody>
      </p:sp>
      <p:sp>
        <p:nvSpPr>
          <p:cNvPr id="894" name="Google Shape;894;p35"/>
          <p:cNvSpPr txBox="1">
            <a:spLocks noGrp="1"/>
          </p:cNvSpPr>
          <p:nvPr>
            <p:ph type="subTitle" idx="2"/>
          </p:nvPr>
        </p:nvSpPr>
        <p:spPr>
          <a:xfrm>
            <a:off x="1627698" y="1720075"/>
            <a:ext cx="5999731" cy="4621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60% первокурсников плохо ориентируются в пространстве университета и затрудняются в поиске нужной информации</a:t>
            </a:r>
          </a:p>
        </p:txBody>
      </p:sp>
      <p:sp>
        <p:nvSpPr>
          <p:cNvPr id="895" name="Google Shape;895;p35"/>
          <p:cNvSpPr txBox="1">
            <a:spLocks noGrp="1"/>
          </p:cNvSpPr>
          <p:nvPr>
            <p:ph type="subTitle" idx="3"/>
          </p:nvPr>
        </p:nvSpPr>
        <p:spPr>
          <a:xfrm>
            <a:off x="3456405" y="2401025"/>
            <a:ext cx="4059900" cy="56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dirty="0"/>
              <a:t>Способ проверки</a:t>
            </a:r>
            <a:endParaRPr dirty="0"/>
          </a:p>
        </p:txBody>
      </p:sp>
      <p:sp>
        <p:nvSpPr>
          <p:cNvPr id="896" name="Google Shape;896;p35"/>
          <p:cNvSpPr txBox="1">
            <a:spLocks noGrp="1"/>
          </p:cNvSpPr>
          <p:nvPr>
            <p:ph type="subTitle" idx="4"/>
          </p:nvPr>
        </p:nvSpPr>
        <p:spPr>
          <a:xfrm>
            <a:off x="3456422" y="2889975"/>
            <a:ext cx="4059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Опрос среди студентов первого курса </a:t>
            </a:r>
            <a:r>
              <a:rPr lang="ru-RU" sz="1600" dirty="0" err="1"/>
              <a:t>ТюмГУ</a:t>
            </a:r>
            <a:r>
              <a:rPr lang="ru-RU" sz="1600" dirty="0"/>
              <a:t> </a:t>
            </a:r>
          </a:p>
        </p:txBody>
      </p:sp>
      <p:sp>
        <p:nvSpPr>
          <p:cNvPr id="897" name="Google Shape;897;p35"/>
          <p:cNvSpPr txBox="1">
            <a:spLocks noGrp="1"/>
          </p:cNvSpPr>
          <p:nvPr>
            <p:ph type="subTitle" idx="5"/>
          </p:nvPr>
        </p:nvSpPr>
        <p:spPr>
          <a:xfrm>
            <a:off x="1627677" y="3570925"/>
            <a:ext cx="5364135" cy="56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dirty="0"/>
              <a:t>Целевое количество респондентов</a:t>
            </a:r>
            <a:endParaRPr dirty="0"/>
          </a:p>
        </p:txBody>
      </p:sp>
      <p:sp>
        <p:nvSpPr>
          <p:cNvPr id="898" name="Google Shape;898;p35"/>
          <p:cNvSpPr txBox="1">
            <a:spLocks noGrp="1"/>
          </p:cNvSpPr>
          <p:nvPr>
            <p:ph type="subTitle" idx="6"/>
          </p:nvPr>
        </p:nvSpPr>
        <p:spPr>
          <a:xfrm>
            <a:off x="1627695" y="4059875"/>
            <a:ext cx="4059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sz="1600" dirty="0"/>
              <a:t>30-40</a:t>
            </a:r>
            <a:endParaRPr sz="1600" dirty="0"/>
          </a:p>
        </p:txBody>
      </p:sp>
      <p:grpSp>
        <p:nvGrpSpPr>
          <p:cNvPr id="899" name="Google Shape;899;p35"/>
          <p:cNvGrpSpPr/>
          <p:nvPr/>
        </p:nvGrpSpPr>
        <p:grpSpPr>
          <a:xfrm>
            <a:off x="1471425" y="2775250"/>
            <a:ext cx="305400" cy="305400"/>
            <a:chOff x="3877500" y="2882075"/>
            <a:chExt cx="305400" cy="305400"/>
          </a:xfrm>
        </p:grpSpPr>
        <p:cxnSp>
          <p:nvCxnSpPr>
            <p:cNvPr id="900" name="Google Shape;900;p35"/>
            <p:cNvCxnSpPr/>
            <p:nvPr/>
          </p:nvCxnSpPr>
          <p:spPr>
            <a:xfrm>
              <a:off x="4030200" y="2882075"/>
              <a:ext cx="0" cy="3054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1" name="Google Shape;901;p35"/>
            <p:cNvCxnSpPr/>
            <p:nvPr/>
          </p:nvCxnSpPr>
          <p:spPr>
            <a:xfrm>
              <a:off x="4030200" y="2882075"/>
              <a:ext cx="0" cy="3054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2" name="Google Shape;902;p35"/>
            <p:cNvCxnSpPr/>
            <p:nvPr/>
          </p:nvCxnSpPr>
          <p:spPr>
            <a:xfrm>
              <a:off x="4030200" y="2882040"/>
              <a:ext cx="0" cy="30547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3" name="Google Shape;903;p35"/>
            <p:cNvCxnSpPr/>
            <p:nvPr/>
          </p:nvCxnSpPr>
          <p:spPr>
            <a:xfrm>
              <a:off x="4030200" y="2882040"/>
              <a:ext cx="0" cy="30547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04" name="Google Shape;904;p35"/>
          <p:cNvGrpSpPr/>
          <p:nvPr/>
        </p:nvGrpSpPr>
        <p:grpSpPr>
          <a:xfrm>
            <a:off x="7279875" y="1490625"/>
            <a:ext cx="305400" cy="305400"/>
            <a:chOff x="3877500" y="2882075"/>
            <a:chExt cx="305400" cy="305400"/>
          </a:xfrm>
        </p:grpSpPr>
        <p:cxnSp>
          <p:nvCxnSpPr>
            <p:cNvPr id="905" name="Google Shape;905;p35"/>
            <p:cNvCxnSpPr/>
            <p:nvPr/>
          </p:nvCxnSpPr>
          <p:spPr>
            <a:xfrm>
              <a:off x="4030200" y="2882075"/>
              <a:ext cx="0" cy="3054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6" name="Google Shape;906;p35"/>
            <p:cNvCxnSpPr/>
            <p:nvPr/>
          </p:nvCxnSpPr>
          <p:spPr>
            <a:xfrm>
              <a:off x="4030200" y="2882075"/>
              <a:ext cx="0" cy="3054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7" name="Google Shape;907;p35"/>
            <p:cNvCxnSpPr/>
            <p:nvPr/>
          </p:nvCxnSpPr>
          <p:spPr>
            <a:xfrm>
              <a:off x="4030200" y="2882040"/>
              <a:ext cx="0" cy="30547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8" name="Google Shape;908;p35"/>
            <p:cNvCxnSpPr/>
            <p:nvPr/>
          </p:nvCxnSpPr>
          <p:spPr>
            <a:xfrm>
              <a:off x="4030200" y="2882040"/>
              <a:ext cx="0" cy="30547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36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dirty="0"/>
              <a:t>Вопросы для опроса</a:t>
            </a:r>
            <a:endParaRPr dirty="0"/>
          </a:p>
        </p:txBody>
      </p:sp>
      <p:pic>
        <p:nvPicPr>
          <p:cNvPr id="922" name="Google Shape;922;p36"/>
          <p:cNvPicPr preferRelativeResize="0">
            <a:picLocks noGrp="1"/>
          </p:cNvPicPr>
          <p:nvPr>
            <p:ph type="pic" idx="9"/>
          </p:nvPr>
        </p:nvPicPr>
        <p:blipFill rotWithShape="1">
          <a:blip r:embed="rId3">
            <a:alphaModFix/>
          </a:blip>
          <a:srcRect l="27772" t="32008" r="27763" b="1182"/>
          <a:stretch/>
        </p:blipFill>
        <p:spPr>
          <a:xfrm>
            <a:off x="6385275" y="2317625"/>
            <a:ext cx="2304000" cy="2304000"/>
          </a:xfrm>
          <a:prstGeom prst="ellipse">
            <a:avLst/>
          </a:prstGeom>
        </p:spPr>
      </p:pic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2965096-DE66-CC65-07B4-A7C4ECB0E9DE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45688" y="1252156"/>
            <a:ext cx="6039587" cy="3768683"/>
          </a:xfrm>
        </p:spPr>
        <p:txBody>
          <a:bodyPr/>
          <a:lstStyle/>
          <a:p>
            <a:r>
              <a:rPr lang="ru-RU" sz="1800" dirty="0"/>
              <a:t>1. Тяжело ли вам ориентироваться в пространстве университета?</a:t>
            </a:r>
          </a:p>
          <a:p>
            <a:r>
              <a:rPr lang="ru-RU" sz="1800" dirty="0"/>
              <a:t>2. Насколько сложно вам найти информацию про университет и предстоящие мероприятия?</a:t>
            </a:r>
          </a:p>
          <a:p>
            <a:r>
              <a:rPr lang="ru-RU" sz="1800" dirty="0"/>
              <a:t>3. Как часто вы пользуетесь различными картами для поиска необходимого места?</a:t>
            </a:r>
          </a:p>
          <a:p>
            <a:r>
              <a:rPr lang="ru-RU" sz="1800" dirty="0"/>
              <a:t>4. Сколько бы вы заплатили за такое приложение? </a:t>
            </a:r>
          </a:p>
          <a:p>
            <a:r>
              <a:rPr lang="ru-RU" sz="1800" dirty="0"/>
              <a:t>5.  Как вы считаете, это приложение полезно для студента старше первого курса?</a:t>
            </a:r>
          </a:p>
          <a:p>
            <a:r>
              <a:rPr lang="ru-RU" sz="1800" dirty="0"/>
              <a:t>6. Нужен ли дополнительный функционал в приложении, если да, то какой?</a:t>
            </a:r>
          </a:p>
          <a:p>
            <a:endParaRPr lang="ru-RU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37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Подтверждение гипотезы</a:t>
            </a:r>
            <a:endParaRPr dirty="0"/>
          </a:p>
        </p:txBody>
      </p:sp>
      <p:sp>
        <p:nvSpPr>
          <p:cNvPr id="929" name="Google Shape;929;p37"/>
          <p:cNvSpPr txBox="1">
            <a:spLocks noGrp="1"/>
          </p:cNvSpPr>
          <p:nvPr>
            <p:ph type="subTitle" idx="2"/>
          </p:nvPr>
        </p:nvSpPr>
        <p:spPr>
          <a:xfrm>
            <a:off x="713325" y="1565038"/>
            <a:ext cx="7940021" cy="28488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77 первокурсников поучаствовали в проведённом опросе, по итогам которого 54% опрошенных плохо ориентируются в пространстве университета, что не до конца, но в большей степени подтверждает нашу гипотезу.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Также 57% опрошенных ответили, что им сложно найти информацию про университет и предстоящие мероприятия. Здесь гипотеза подтверждается.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62638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36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dirty="0"/>
              <a:t>Объем рынка</a:t>
            </a:r>
            <a:endParaRPr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2965096-DE66-CC65-07B4-A7C4ECB0E9DE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12234" y="1104400"/>
            <a:ext cx="7717200" cy="3754741"/>
          </a:xfrm>
        </p:spPr>
        <p:txBody>
          <a:bodyPr/>
          <a:lstStyle/>
          <a:p>
            <a:r>
              <a:rPr lang="ru-RU" sz="1700" b="1" dirty="0"/>
              <a:t>Динамика рынка </a:t>
            </a:r>
            <a:endParaRPr lang="ru-UA" sz="1700" b="1" dirty="0"/>
          </a:p>
          <a:p>
            <a:r>
              <a:rPr lang="ru-RU" sz="1600" dirty="0"/>
              <a:t>Рынок навигационных приложений стабилен и востребован: основываясь на статистике запросов Яндекса, поиск навигации по университету держится на стабильном уровне и возрастает в сентябре, что подтверждает актуальность удобной навигации в начале учебного года.</a:t>
            </a:r>
          </a:p>
          <a:p>
            <a:endParaRPr lang="ru-RU" sz="1600" dirty="0"/>
          </a:p>
          <a:p>
            <a:r>
              <a:rPr lang="ru-RU" sz="1700" b="1" dirty="0"/>
              <a:t>Основные «игроки» на рынке</a:t>
            </a:r>
          </a:p>
          <a:p>
            <a:r>
              <a:rPr lang="ru-RU" sz="1600" dirty="0"/>
              <a:t>Основными игроками на данном рынке являются известные электронные справочники с картами городов, такие как 2ГИС, </a:t>
            </a:r>
            <a:r>
              <a:rPr lang="ru-RU" sz="1600" dirty="0" err="1"/>
              <a:t>Яндекс.Карты</a:t>
            </a:r>
            <a:endParaRPr lang="ru-RU" sz="1600" dirty="0"/>
          </a:p>
          <a:p>
            <a:endParaRPr lang="ru-RU" sz="1600" dirty="0"/>
          </a:p>
          <a:p>
            <a:r>
              <a:rPr lang="ru-RU" sz="1700" b="1" dirty="0"/>
              <a:t>Планируемая доля рынка</a:t>
            </a:r>
          </a:p>
          <a:p>
            <a:r>
              <a:rPr lang="ru-RU" sz="1600" dirty="0"/>
              <a:t>Наша целевая аудитория позволяет нам стремиться занять около 7% рынка, так как наше приложение предоставляет ориентированный на студентов и простой поиск.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47606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4" name="Google Shape;944;p38"/>
          <p:cNvGrpSpPr/>
          <p:nvPr/>
        </p:nvGrpSpPr>
        <p:grpSpPr>
          <a:xfrm>
            <a:off x="-311943" y="658527"/>
            <a:ext cx="1723973" cy="1723973"/>
            <a:chOff x="3260800" y="2469225"/>
            <a:chExt cx="475500" cy="475500"/>
          </a:xfrm>
        </p:grpSpPr>
        <p:cxnSp>
          <p:nvCxnSpPr>
            <p:cNvPr id="945" name="Google Shape;945;p38"/>
            <p:cNvCxnSpPr/>
            <p:nvPr/>
          </p:nvCxnSpPr>
          <p:spPr>
            <a:xfrm>
              <a:off x="3500900" y="2469225"/>
              <a:ext cx="0" cy="475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6" name="Google Shape;946;p38"/>
            <p:cNvCxnSpPr/>
            <p:nvPr/>
          </p:nvCxnSpPr>
          <p:spPr>
            <a:xfrm>
              <a:off x="3428792" y="2486650"/>
              <a:ext cx="0" cy="442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7" name="Google Shape;947;p38"/>
            <p:cNvCxnSpPr/>
            <p:nvPr/>
          </p:nvCxnSpPr>
          <p:spPr>
            <a:xfrm>
              <a:off x="3356683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8" name="Google Shape;948;p38"/>
            <p:cNvCxnSpPr/>
            <p:nvPr/>
          </p:nvCxnSpPr>
          <p:spPr>
            <a:xfrm>
              <a:off x="3284575" y="2608675"/>
              <a:ext cx="0" cy="18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9" name="Google Shape;949;p38"/>
            <p:cNvCxnSpPr/>
            <p:nvPr/>
          </p:nvCxnSpPr>
          <p:spPr>
            <a:xfrm>
              <a:off x="3573008" y="2480300"/>
              <a:ext cx="0" cy="45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0" name="Google Shape;950;p38"/>
            <p:cNvCxnSpPr/>
            <p:nvPr/>
          </p:nvCxnSpPr>
          <p:spPr>
            <a:xfrm>
              <a:off x="3645117" y="2538860"/>
              <a:ext cx="0" cy="33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1" name="Google Shape;951;p38"/>
            <p:cNvCxnSpPr/>
            <p:nvPr/>
          </p:nvCxnSpPr>
          <p:spPr>
            <a:xfrm>
              <a:off x="3717225" y="2622950"/>
              <a:ext cx="0" cy="166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2" name="Google Shape;952;p38"/>
            <p:cNvCxnSpPr/>
            <p:nvPr/>
          </p:nvCxnSpPr>
          <p:spPr>
            <a:xfrm>
              <a:off x="3385150" y="2500900"/>
              <a:ext cx="22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3" name="Google Shape;953;p38"/>
            <p:cNvCxnSpPr/>
            <p:nvPr/>
          </p:nvCxnSpPr>
          <p:spPr>
            <a:xfrm>
              <a:off x="3330435" y="2570104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4" name="Google Shape;954;p38"/>
            <p:cNvCxnSpPr/>
            <p:nvPr/>
          </p:nvCxnSpPr>
          <p:spPr>
            <a:xfrm>
              <a:off x="3282975" y="2639308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5" name="Google Shape;955;p38"/>
            <p:cNvCxnSpPr/>
            <p:nvPr/>
          </p:nvCxnSpPr>
          <p:spPr>
            <a:xfrm>
              <a:off x="3260800" y="2708513"/>
              <a:ext cx="475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6" name="Google Shape;956;p38"/>
            <p:cNvCxnSpPr/>
            <p:nvPr/>
          </p:nvCxnSpPr>
          <p:spPr>
            <a:xfrm>
              <a:off x="3281400" y="2777717"/>
              <a:ext cx="44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7" name="Google Shape;957;p38"/>
            <p:cNvCxnSpPr/>
            <p:nvPr/>
          </p:nvCxnSpPr>
          <p:spPr>
            <a:xfrm>
              <a:off x="3330435" y="2846921"/>
              <a:ext cx="336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8" name="Google Shape;958;p38"/>
            <p:cNvCxnSpPr/>
            <p:nvPr/>
          </p:nvCxnSpPr>
          <p:spPr>
            <a:xfrm>
              <a:off x="3416100" y="2916125"/>
              <a:ext cx="16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59" name="Google Shape;959;p38"/>
          <p:cNvSpPr txBox="1">
            <a:spLocks noGrp="1"/>
          </p:cNvSpPr>
          <p:nvPr>
            <p:ph type="title"/>
          </p:nvPr>
        </p:nvSpPr>
        <p:spPr>
          <a:xfrm>
            <a:off x="3850555" y="396717"/>
            <a:ext cx="4308391" cy="76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sz="2800" dirty="0"/>
              <a:t>Модель монетизации</a:t>
            </a:r>
            <a:endParaRPr sz="2800" dirty="0"/>
          </a:p>
        </p:txBody>
      </p:sp>
      <p:sp>
        <p:nvSpPr>
          <p:cNvPr id="960" name="Google Shape;960;p38"/>
          <p:cNvSpPr txBox="1">
            <a:spLocks noGrp="1"/>
          </p:cNvSpPr>
          <p:nvPr>
            <p:ph type="subTitle" idx="1"/>
          </p:nvPr>
        </p:nvSpPr>
        <p:spPr>
          <a:xfrm>
            <a:off x="3860044" y="1064825"/>
            <a:ext cx="4996316" cy="17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400" dirty="0"/>
              <a:t>Модель монетизации: Подписочная модель монетизации, подразумевающая регулярную оплату для предоставления возможности пользования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400" dirty="0"/>
              <a:t>Стоимость и регулярность: Пользователи оплачивают подписку в размере 49 рублей каждый месяц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400" dirty="0"/>
              <a:t>Основные каналы сбыта: Подписка, которая оформляется после скачивания приложения</a:t>
            </a:r>
          </a:p>
        </p:txBody>
      </p:sp>
      <p:sp>
        <p:nvSpPr>
          <p:cNvPr id="961" name="Google Shape;961;p38"/>
          <p:cNvSpPr txBox="1">
            <a:spLocks noGrp="1"/>
          </p:cNvSpPr>
          <p:nvPr>
            <p:ph type="subTitle" idx="3"/>
          </p:nvPr>
        </p:nvSpPr>
        <p:spPr>
          <a:xfrm>
            <a:off x="567356" y="4365181"/>
            <a:ext cx="3858900" cy="4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300" dirty="0"/>
              <a:t>Тюменский Государственный Университет</a:t>
            </a:r>
            <a:endParaRPr sz="1300" dirty="0"/>
          </a:p>
        </p:txBody>
      </p:sp>
      <p:sp>
        <p:nvSpPr>
          <p:cNvPr id="962" name="Google Shape;962;p38"/>
          <p:cNvSpPr txBox="1">
            <a:spLocks noGrp="1"/>
          </p:cNvSpPr>
          <p:nvPr>
            <p:ph type="subTitle" idx="5"/>
          </p:nvPr>
        </p:nvSpPr>
        <p:spPr>
          <a:xfrm>
            <a:off x="3986662" y="3548019"/>
            <a:ext cx="4869698" cy="919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Ценностное предложение: Мы предоставляем уникальное приложение по поиску информации, нужных мест и кабинетов</a:t>
            </a:r>
            <a:endParaRPr lang="ru-UA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Основные каналы взаимодействия с пользователем: приложение, сайт </a:t>
            </a:r>
            <a:r>
              <a:rPr lang="ru-RU" dirty="0" err="1"/>
              <a:t>ТюмГУ</a:t>
            </a:r>
            <a:r>
              <a:rPr lang="ru-RU" dirty="0"/>
              <a:t>, реклама </a:t>
            </a:r>
            <a:r>
              <a:rPr lang="ru-RU" dirty="0" err="1"/>
              <a:t>Вконтакте</a:t>
            </a:r>
            <a:r>
              <a:rPr lang="ru-RU" dirty="0"/>
              <a:t>, программа лояльности «Вместе»</a:t>
            </a:r>
          </a:p>
        </p:txBody>
      </p:sp>
      <p:sp>
        <p:nvSpPr>
          <p:cNvPr id="963" name="Google Shape;963;p38"/>
          <p:cNvSpPr txBox="1">
            <a:spLocks noGrp="1"/>
          </p:cNvSpPr>
          <p:nvPr>
            <p:ph type="title" idx="2"/>
          </p:nvPr>
        </p:nvSpPr>
        <p:spPr>
          <a:xfrm>
            <a:off x="546962" y="3650987"/>
            <a:ext cx="3858900" cy="76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sz="2800" dirty="0"/>
              <a:t>Партнеры</a:t>
            </a:r>
            <a:endParaRPr sz="2800" dirty="0"/>
          </a:p>
        </p:txBody>
      </p:sp>
      <p:sp>
        <p:nvSpPr>
          <p:cNvPr id="964" name="Google Shape;964;p38"/>
          <p:cNvSpPr txBox="1">
            <a:spLocks noGrp="1"/>
          </p:cNvSpPr>
          <p:nvPr>
            <p:ph type="title" idx="4"/>
          </p:nvPr>
        </p:nvSpPr>
        <p:spPr>
          <a:xfrm>
            <a:off x="3923353" y="2833825"/>
            <a:ext cx="4869698" cy="76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sz="2800" dirty="0"/>
              <a:t>Маркетинг и продвижение</a:t>
            </a:r>
            <a:endParaRPr sz="2800" dirty="0"/>
          </a:p>
        </p:txBody>
      </p:sp>
      <p:pic>
        <p:nvPicPr>
          <p:cNvPr id="965" name="Google Shape;96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54423" flipH="1">
            <a:off x="2124674" y="3264149"/>
            <a:ext cx="1717980" cy="313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Изображение выглядит как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A5741FB-96E2-50CA-3427-BC6E81E3CFEC}"/>
              </a:ext>
            </a:extLst>
          </p:cNvPr>
          <p:cNvPicPr>
            <a:picLocks noGrp="1" noChangeAspect="1"/>
          </p:cNvPicPr>
          <p:nvPr>
            <p:ph type="pic" idx="6"/>
          </p:nvPr>
        </p:nvPicPr>
        <p:blipFill>
          <a:blip r:embed="rId4"/>
          <a:srcRect l="12500" r="12500"/>
          <a:stretch>
            <a:fillRect/>
          </a:stretch>
        </p:blipFill>
        <p:spPr>
          <a:xfrm>
            <a:off x="746621" y="606652"/>
            <a:ext cx="2842500" cy="28425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44B849D-D4C9-8351-A91F-73534DC916AD}"/>
              </a:ext>
            </a:extLst>
          </p:cNvPr>
          <p:cNvSpPr/>
          <p:nvPr/>
        </p:nvSpPr>
        <p:spPr>
          <a:xfrm>
            <a:off x="27880" y="-84463"/>
            <a:ext cx="9116120" cy="5325536"/>
          </a:xfrm>
          <a:prstGeom prst="rect">
            <a:avLst/>
          </a:prstGeom>
          <a:solidFill>
            <a:srgbClr val="F5F7F3"/>
          </a:solidFill>
          <a:ln>
            <a:solidFill>
              <a:srgbClr val="F7F8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3" name="Google Shape;1033;p41"/>
          <p:cNvSpPr txBox="1">
            <a:spLocks noGrp="1"/>
          </p:cNvSpPr>
          <p:nvPr>
            <p:ph type="title"/>
          </p:nvPr>
        </p:nvSpPr>
        <p:spPr>
          <a:xfrm>
            <a:off x="2475292" y="-173673"/>
            <a:ext cx="4851059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sz="2400" dirty="0"/>
              <a:t>Ресурсы</a:t>
            </a:r>
            <a:endParaRPr sz="2400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B61EAEB5-0D57-F479-ED36-FA3805BAB8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937750"/>
              </p:ext>
            </p:extLst>
          </p:nvPr>
        </p:nvGraphicFramePr>
        <p:xfrm>
          <a:off x="122663" y="391228"/>
          <a:ext cx="8898672" cy="4205305"/>
        </p:xfrm>
        <a:graphic>
          <a:graphicData uri="http://schemas.openxmlformats.org/drawingml/2006/table">
            <a:tbl>
              <a:tblPr firstRow="1" bandRow="1">
                <a:tableStyleId>{0FD887E4-8A77-4490-AEED-29B25516F0EE}</a:tableStyleId>
              </a:tblPr>
              <a:tblGrid>
                <a:gridCol w="2224668">
                  <a:extLst>
                    <a:ext uri="{9D8B030D-6E8A-4147-A177-3AD203B41FA5}">
                      <a16:colId xmlns:a16="http://schemas.microsoft.com/office/drawing/2014/main" val="3676728985"/>
                    </a:ext>
                  </a:extLst>
                </a:gridCol>
                <a:gridCol w="2224668">
                  <a:extLst>
                    <a:ext uri="{9D8B030D-6E8A-4147-A177-3AD203B41FA5}">
                      <a16:colId xmlns:a16="http://schemas.microsoft.com/office/drawing/2014/main" val="2816272762"/>
                    </a:ext>
                  </a:extLst>
                </a:gridCol>
                <a:gridCol w="2224668">
                  <a:extLst>
                    <a:ext uri="{9D8B030D-6E8A-4147-A177-3AD203B41FA5}">
                      <a16:colId xmlns:a16="http://schemas.microsoft.com/office/drawing/2014/main" val="3387911657"/>
                    </a:ext>
                  </a:extLst>
                </a:gridCol>
                <a:gridCol w="2224668">
                  <a:extLst>
                    <a:ext uri="{9D8B030D-6E8A-4147-A177-3AD203B41FA5}">
                      <a16:colId xmlns:a16="http://schemas.microsoft.com/office/drawing/2014/main" val="881432656"/>
                    </a:ext>
                  </a:extLst>
                </a:gridCol>
              </a:tblGrid>
              <a:tr h="28861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0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9568305"/>
                  </a:ext>
                </a:extLst>
              </a:tr>
              <a:tr h="3924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Исследование</a:t>
                      </a:r>
                      <a:r>
                        <a:rPr sz="10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и </a:t>
                      </a:r>
                      <a:r>
                        <a:rPr sz="10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анализ</a:t>
                      </a:r>
                      <a:r>
                        <a:rPr sz="10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</a:t>
                      </a:r>
                      <a:r>
                        <a:rPr sz="10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требований</a:t>
                      </a:r>
                      <a:r>
                        <a:rPr sz="10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</a:t>
                      </a:r>
                      <a:r>
                        <a:rPr sz="10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пользователей</a:t>
                      </a:r>
                      <a:r>
                        <a:rPr sz="10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к </a:t>
                      </a:r>
                      <a:r>
                        <a:rPr sz="10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онлайн</a:t>
                      </a:r>
                      <a:r>
                        <a:rPr sz="10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</a:t>
                      </a:r>
                      <a:r>
                        <a:rPr sz="10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навигационной</a:t>
                      </a:r>
                      <a:r>
                        <a:rPr sz="10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</a:t>
                      </a:r>
                      <a:r>
                        <a:rPr sz="10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карте</a:t>
                      </a:r>
                      <a:r>
                        <a:rPr sz="10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.</a:t>
                      </a:r>
                      <a:endParaRPr sz="10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15.01.2024</a:t>
                      </a: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27.01.2024</a:t>
                      </a: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UA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Артем П.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/>
                </a:tc>
                <a:extLst>
                  <a:ext uri="{0D108BD9-81ED-4DB2-BD59-A6C34878D82A}">
                    <a16:rowId xmlns:a16="http://schemas.microsoft.com/office/drawing/2014/main" val="1013509595"/>
                  </a:ext>
                </a:extLst>
              </a:tr>
              <a:tr h="3924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Проектирование</a:t>
                      </a:r>
                      <a:r>
                        <a:rPr sz="10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</a:t>
                      </a:r>
                      <a:r>
                        <a:rPr sz="10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пользовательского</a:t>
                      </a:r>
                      <a:r>
                        <a:rPr sz="10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</a:t>
                      </a:r>
                      <a:r>
                        <a:rPr sz="10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интерфейса</a:t>
                      </a:r>
                      <a:r>
                        <a:rPr sz="10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</a:t>
                      </a:r>
                      <a:r>
                        <a:rPr sz="10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онлайн</a:t>
                      </a:r>
                      <a:r>
                        <a:rPr sz="10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</a:t>
                      </a:r>
                      <a:r>
                        <a:rPr sz="10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навигационной</a:t>
                      </a:r>
                      <a:r>
                        <a:rPr sz="10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</a:t>
                      </a:r>
                      <a:r>
                        <a:rPr sz="1000" b="0" i="0" u="non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карты</a:t>
                      </a:r>
                      <a:r>
                        <a:rPr sz="1000" b="0" i="0" u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.</a:t>
                      </a:r>
                      <a:endParaRPr lang="ru-RU" sz="10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28.01.2024</a:t>
                      </a: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18.02.2024</a:t>
                      </a: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UA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Полина М.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/>
                </a:tc>
                <a:extLst>
                  <a:ext uri="{0D108BD9-81ED-4DB2-BD59-A6C34878D82A}">
                    <a16:rowId xmlns:a16="http://schemas.microsoft.com/office/drawing/2014/main" val="3404098837"/>
                  </a:ext>
                </a:extLst>
              </a:tr>
              <a:tr h="28861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Согласование проекта с ТюмГу</a:t>
                      </a:r>
                    </a:p>
                  </a:txBody>
                  <a:tcPr marL="15248" marR="15248" marT="10165" marB="10165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19.02.2024</a:t>
                      </a:r>
                    </a:p>
                  </a:txBody>
                  <a:tcPr marL="15248" marR="15248" marT="10165" marB="10165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1.03.2024</a:t>
                      </a:r>
                    </a:p>
                  </a:txBody>
                  <a:tcPr marL="15248" marR="15248" marT="10165" marB="10165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UA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Никита Р.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/>
                </a:tc>
                <a:extLst>
                  <a:ext uri="{0D108BD9-81ED-4DB2-BD59-A6C34878D82A}">
                    <a16:rowId xmlns:a16="http://schemas.microsoft.com/office/drawing/2014/main" val="3536019161"/>
                  </a:ext>
                </a:extLst>
              </a:tr>
              <a:tr h="72747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Разработка системы поиска, которая позволяет пользователям найти конкретные адреса, места или ближайшие точки интереса на карте</a:t>
                      </a:r>
                      <a:endParaRPr lang="ru-RU" sz="1000" b="0">
                        <a:solidFill>
                          <a:schemeClr val="tx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2.03.2024</a:t>
                      </a: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2.04.2024</a:t>
                      </a: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UA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Софья М.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/>
                </a:tc>
                <a:extLst>
                  <a:ext uri="{0D108BD9-81ED-4DB2-BD59-A6C34878D82A}">
                    <a16:rowId xmlns:a16="http://schemas.microsoft.com/office/drawing/2014/main" val="1771897568"/>
                  </a:ext>
                </a:extLst>
              </a:tr>
              <a:tr h="84608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Создание системы обратной связи и отзывов пользователей, чтобы пользователи могли оценить и комментировать предоставляемую навигационную карту.</a:t>
                      </a:r>
                      <a:endParaRPr sz="1000" b="0">
                        <a:solidFill>
                          <a:schemeClr val="tx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3.04.2024</a:t>
                      </a: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3.05.2024</a:t>
                      </a: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UA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Софья М.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/>
                </a:tc>
                <a:extLst>
                  <a:ext uri="{0D108BD9-81ED-4DB2-BD59-A6C34878D82A}">
                    <a16:rowId xmlns:a16="http://schemas.microsoft.com/office/drawing/2014/main" val="2348365904"/>
                  </a:ext>
                </a:extLst>
              </a:tr>
              <a:tr h="71107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Тестирование и отладка всей функциональности онлайн навигационной карты, чтобы обеспечить ее надежную и стабильную работу.</a:t>
                      </a:r>
                      <a:endParaRPr sz="1000" b="0">
                        <a:solidFill>
                          <a:schemeClr val="tx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4.05.2024</a:t>
                      </a: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5.07.2024</a:t>
                      </a:r>
                    </a:p>
                  </a:txBody>
                  <a:tcPr marL="15249" marR="15249" marT="10166" marB="10166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UA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Софья М.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/>
                </a:tc>
                <a:extLst>
                  <a:ext uri="{0D108BD9-81ED-4DB2-BD59-A6C34878D82A}">
                    <a16:rowId xmlns:a16="http://schemas.microsoft.com/office/drawing/2014/main" val="1278934033"/>
                  </a:ext>
                </a:extLst>
              </a:tr>
              <a:tr h="31711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0" i="0" u="none" strike="noStrike" cap="none" spc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/>
                          <a:ea typeface="Arial"/>
                          <a:cs typeface="Arial"/>
                        </a:rPr>
                        <a:t>Запуск приложения</a:t>
                      </a:r>
                    </a:p>
                  </a:txBody>
                  <a:tcPr marL="15249" marR="15249" marT="10166" marB="10166"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01.09.2024</a:t>
                      </a:r>
                    </a:p>
                  </a:txBody>
                  <a:tcPr marL="15249" marR="15249" marT="10166" marB="10166"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31.12.2025</a:t>
                      </a:r>
                    </a:p>
                  </a:txBody>
                  <a:tcPr marL="15249" marR="15249" marT="10166" marB="10166"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UA" sz="11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Дарья Д.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/>
                </a:tc>
                <a:extLst>
                  <a:ext uri="{0D108BD9-81ED-4DB2-BD59-A6C34878D82A}">
                    <a16:rowId xmlns:a16="http://schemas.microsoft.com/office/drawing/2014/main" val="365427990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C0D537A-04CB-5489-1D47-865231D9E2BD}"/>
              </a:ext>
            </a:extLst>
          </p:cNvPr>
          <p:cNvSpPr txBox="1"/>
          <p:nvPr/>
        </p:nvSpPr>
        <p:spPr>
          <a:xfrm>
            <a:off x="122663" y="4764447"/>
            <a:ext cx="6389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</a:t>
            </a:r>
            <a:r>
              <a:rPr lang="ru-UA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15 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месяцев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0332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44B849D-D4C9-8351-A91F-73534DC916AD}"/>
              </a:ext>
            </a:extLst>
          </p:cNvPr>
          <p:cNvSpPr/>
          <p:nvPr/>
        </p:nvSpPr>
        <p:spPr>
          <a:xfrm>
            <a:off x="27880" y="-84463"/>
            <a:ext cx="9116120" cy="5325536"/>
          </a:xfrm>
          <a:prstGeom prst="rect">
            <a:avLst/>
          </a:prstGeom>
          <a:solidFill>
            <a:srgbClr val="F5F7F3"/>
          </a:solidFill>
          <a:ln>
            <a:solidFill>
              <a:srgbClr val="F7F8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3" name="Google Shape;1033;p41"/>
          <p:cNvSpPr txBox="1">
            <a:spLocks noGrp="1"/>
          </p:cNvSpPr>
          <p:nvPr>
            <p:ph type="title"/>
          </p:nvPr>
        </p:nvSpPr>
        <p:spPr>
          <a:xfrm>
            <a:off x="2475292" y="-173673"/>
            <a:ext cx="4851059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sz="2400" dirty="0"/>
              <a:t>Финансовый план</a:t>
            </a:r>
            <a:endParaRPr sz="24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EC2CD1F-0F21-5036-1104-D09923E0EA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172588"/>
              </p:ext>
            </p:extLst>
          </p:nvPr>
        </p:nvGraphicFramePr>
        <p:xfrm>
          <a:off x="27880" y="234175"/>
          <a:ext cx="9088241" cy="3580639"/>
        </p:xfrm>
        <a:graphic>
          <a:graphicData uri="http://schemas.openxmlformats.org/drawingml/2006/table">
            <a:tbl>
              <a:tblPr firstRow="1" bandRow="1">
                <a:tableStyleId>{0FD887E4-8A77-4490-AEED-29B25516F0EE}</a:tableStyleId>
              </a:tblPr>
              <a:tblGrid>
                <a:gridCol w="1878171">
                  <a:extLst>
                    <a:ext uri="{9D8B030D-6E8A-4147-A177-3AD203B41FA5}">
                      <a16:colId xmlns:a16="http://schemas.microsoft.com/office/drawing/2014/main" val="1653727331"/>
                    </a:ext>
                  </a:extLst>
                </a:gridCol>
                <a:gridCol w="896529">
                  <a:extLst>
                    <a:ext uri="{9D8B030D-6E8A-4147-A177-3AD203B41FA5}">
                      <a16:colId xmlns:a16="http://schemas.microsoft.com/office/drawing/2014/main" val="3031907019"/>
                    </a:ext>
                  </a:extLst>
                </a:gridCol>
                <a:gridCol w="1134847">
                  <a:extLst>
                    <a:ext uri="{9D8B030D-6E8A-4147-A177-3AD203B41FA5}">
                      <a16:colId xmlns:a16="http://schemas.microsoft.com/office/drawing/2014/main" val="2620964697"/>
                    </a:ext>
                  </a:extLst>
                </a:gridCol>
                <a:gridCol w="1157545">
                  <a:extLst>
                    <a:ext uri="{9D8B030D-6E8A-4147-A177-3AD203B41FA5}">
                      <a16:colId xmlns:a16="http://schemas.microsoft.com/office/drawing/2014/main" val="2164969739"/>
                    </a:ext>
                  </a:extLst>
                </a:gridCol>
                <a:gridCol w="919226">
                  <a:extLst>
                    <a:ext uri="{9D8B030D-6E8A-4147-A177-3AD203B41FA5}">
                      <a16:colId xmlns:a16="http://schemas.microsoft.com/office/drawing/2014/main" val="3875859431"/>
                    </a:ext>
                  </a:extLst>
                </a:gridCol>
                <a:gridCol w="1055409">
                  <a:extLst>
                    <a:ext uri="{9D8B030D-6E8A-4147-A177-3AD203B41FA5}">
                      <a16:colId xmlns:a16="http://schemas.microsoft.com/office/drawing/2014/main" val="101240427"/>
                    </a:ext>
                  </a:extLst>
                </a:gridCol>
                <a:gridCol w="975969">
                  <a:extLst>
                    <a:ext uri="{9D8B030D-6E8A-4147-A177-3AD203B41FA5}">
                      <a16:colId xmlns:a16="http://schemas.microsoft.com/office/drawing/2014/main" val="2885516078"/>
                    </a:ext>
                  </a:extLst>
                </a:gridCol>
                <a:gridCol w="1070545">
                  <a:extLst>
                    <a:ext uri="{9D8B030D-6E8A-4147-A177-3AD203B41FA5}">
                      <a16:colId xmlns:a16="http://schemas.microsoft.com/office/drawing/2014/main" val="2772428640"/>
                    </a:ext>
                  </a:extLst>
                </a:gridCol>
              </a:tblGrid>
              <a:tr h="34344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Доходы:</a:t>
                      </a:r>
                      <a:endParaRPr sz="12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Март</a:t>
                      </a:r>
                      <a:endParaRPr sz="120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Апрель</a:t>
                      </a:r>
                      <a:endParaRPr sz="120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Сентябрь</a:t>
                      </a:r>
                      <a:endParaRPr sz="120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Октябрь -Декабрь</a:t>
                      </a:r>
                      <a:endParaRPr sz="120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Январь-июнь</a:t>
                      </a:r>
                      <a:endParaRPr sz="120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Июль-Август</a:t>
                      </a:r>
                      <a:endParaRPr sz="1200" b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Сентябрь</a:t>
                      </a:r>
                      <a:endParaRPr sz="12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68185"/>
                  </a:ext>
                </a:extLst>
              </a:tr>
              <a:tr h="82519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Выручка от продажи продукции (цена продукта * количество продаж)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78 400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78 400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47 040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4900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10800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984904"/>
                  </a:ext>
                </a:extLst>
              </a:tr>
              <a:tr h="5977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Инвестиции / гранты / кредиты (если есть)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752582"/>
                  </a:ext>
                </a:extLst>
              </a:tr>
              <a:tr h="2060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Расходы:</a:t>
                      </a:r>
                      <a:endParaRPr sz="11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238892"/>
                  </a:ext>
                </a:extLst>
              </a:tr>
              <a:tr h="4649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Заработная плата специалистов: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696619"/>
                  </a:ext>
                </a:extLst>
              </a:tr>
              <a:tr h="34344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- Разработчик приложения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80 000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80 000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55965"/>
                  </a:ext>
                </a:extLst>
              </a:tr>
              <a:tr h="2060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- Дизайнер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25 000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954603"/>
                  </a:ext>
                </a:extLst>
              </a:tr>
              <a:tr h="34344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- Поддержка приложения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25000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25000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25000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25000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25000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513095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667124F-619C-7069-0FF5-50589DBD5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156394"/>
              </p:ext>
            </p:extLst>
          </p:nvPr>
        </p:nvGraphicFramePr>
        <p:xfrm>
          <a:off x="13940" y="3837117"/>
          <a:ext cx="9116120" cy="1375144"/>
        </p:xfrm>
        <a:graphic>
          <a:graphicData uri="http://schemas.openxmlformats.org/drawingml/2006/table">
            <a:tbl>
              <a:tblPr firstRow="1" bandRow="1">
                <a:tableStyleId>{0FD887E4-8A77-4490-AEED-29B25516F0EE}</a:tableStyleId>
              </a:tblPr>
              <a:tblGrid>
                <a:gridCol w="1906270">
                  <a:extLst>
                    <a:ext uri="{9D8B030D-6E8A-4147-A177-3AD203B41FA5}">
                      <a16:colId xmlns:a16="http://schemas.microsoft.com/office/drawing/2014/main" val="2325836673"/>
                    </a:ext>
                  </a:extLst>
                </a:gridCol>
                <a:gridCol w="889897">
                  <a:extLst>
                    <a:ext uri="{9D8B030D-6E8A-4147-A177-3AD203B41FA5}">
                      <a16:colId xmlns:a16="http://schemas.microsoft.com/office/drawing/2014/main" val="180946503"/>
                    </a:ext>
                  </a:extLst>
                </a:gridCol>
                <a:gridCol w="1115122">
                  <a:extLst>
                    <a:ext uri="{9D8B030D-6E8A-4147-A177-3AD203B41FA5}">
                      <a16:colId xmlns:a16="http://schemas.microsoft.com/office/drawing/2014/main" val="899013931"/>
                    </a:ext>
                  </a:extLst>
                </a:gridCol>
                <a:gridCol w="1182030">
                  <a:extLst>
                    <a:ext uri="{9D8B030D-6E8A-4147-A177-3AD203B41FA5}">
                      <a16:colId xmlns:a16="http://schemas.microsoft.com/office/drawing/2014/main" val="885306411"/>
                    </a:ext>
                  </a:extLst>
                </a:gridCol>
                <a:gridCol w="903248">
                  <a:extLst>
                    <a:ext uri="{9D8B030D-6E8A-4147-A177-3AD203B41FA5}">
                      <a16:colId xmlns:a16="http://schemas.microsoft.com/office/drawing/2014/main" val="2189879789"/>
                    </a:ext>
                  </a:extLst>
                </a:gridCol>
                <a:gridCol w="1070517">
                  <a:extLst>
                    <a:ext uri="{9D8B030D-6E8A-4147-A177-3AD203B41FA5}">
                      <a16:colId xmlns:a16="http://schemas.microsoft.com/office/drawing/2014/main" val="1239222290"/>
                    </a:ext>
                  </a:extLst>
                </a:gridCol>
                <a:gridCol w="981308">
                  <a:extLst>
                    <a:ext uri="{9D8B030D-6E8A-4147-A177-3AD203B41FA5}">
                      <a16:colId xmlns:a16="http://schemas.microsoft.com/office/drawing/2014/main" val="2084827128"/>
                    </a:ext>
                  </a:extLst>
                </a:gridCol>
                <a:gridCol w="1067728">
                  <a:extLst>
                    <a:ext uri="{9D8B030D-6E8A-4147-A177-3AD203B41FA5}">
                      <a16:colId xmlns:a16="http://schemas.microsoft.com/office/drawing/2014/main" val="3034778709"/>
                    </a:ext>
                  </a:extLst>
                </a:gridCol>
              </a:tblGrid>
              <a:tr h="23019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Рекламный бюджет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75 000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30000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670284"/>
                  </a:ext>
                </a:extLst>
              </a:tr>
              <a:tr h="67410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Комиссия за выход в магазины приложений (</a:t>
                      </a:r>
                      <a:r>
                        <a:rPr lang="en-US" sz="11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Play Market, App Store)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035057"/>
                  </a:ext>
                </a:extLst>
              </a:tr>
              <a:tr h="38365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ИТОГО (доходы – расходы)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-105000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-80000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-41600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+53400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+22040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-20100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+23400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119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7230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37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dirty="0"/>
              <a:t>Результаты</a:t>
            </a:r>
            <a:endParaRPr dirty="0"/>
          </a:p>
        </p:txBody>
      </p:sp>
      <p:sp>
        <p:nvSpPr>
          <p:cNvPr id="929" name="Google Shape;929;p37"/>
          <p:cNvSpPr txBox="1">
            <a:spLocks noGrp="1"/>
          </p:cNvSpPr>
          <p:nvPr>
            <p:ph type="subTitle" idx="2"/>
          </p:nvPr>
        </p:nvSpPr>
        <p:spPr>
          <a:xfrm>
            <a:off x="713325" y="1104399"/>
            <a:ext cx="7940021" cy="37129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/>
              <a:t>Количественные результаты: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До 1600 новых пользователей каждый год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2. Средняя оценка приложения в </a:t>
            </a:r>
            <a:r>
              <a:rPr lang="ru-RU" sz="1400" dirty="0" err="1"/>
              <a:t>GetApps</a:t>
            </a:r>
            <a:r>
              <a:rPr lang="ru-RU" sz="1400" dirty="0"/>
              <a:t> и </a:t>
            </a:r>
            <a:r>
              <a:rPr lang="ru-RU" sz="1400" dirty="0" err="1"/>
              <a:t>AppGallery</a:t>
            </a:r>
            <a:r>
              <a:rPr lang="ru-RU" sz="1400" dirty="0"/>
              <a:t> – не ниже   4,6 за первые 3 месяца с даты публикации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3. Около 60% пользователей оставили отзыв, из которых 85% считают приложение полезным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4. В первые пол года первокурсники используют приложение как минимум 5 дней в неделю, далее не менее 3 дней вплоть до окончания первого курса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/>
              <a:t>Качественные результаты: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Первокурсники экономят большое количество времени и ресурсов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2. Минимальное время для поиска необходимого места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3. Добавление событий и обновления карты происходят регулярно и своевременно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4. Первокурсники активнее участвуют в различных мероприятиях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40"/>
          <p:cNvSpPr txBox="1">
            <a:spLocks noGrp="1"/>
          </p:cNvSpPr>
          <p:nvPr>
            <p:ph type="title"/>
          </p:nvPr>
        </p:nvSpPr>
        <p:spPr>
          <a:xfrm>
            <a:off x="713475" y="539500"/>
            <a:ext cx="77172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UA" dirty="0"/>
              <a:t>Выводы</a:t>
            </a:r>
            <a:endParaRPr dirty="0"/>
          </a:p>
        </p:txBody>
      </p:sp>
      <p:sp>
        <p:nvSpPr>
          <p:cNvPr id="1011" name="Google Shape;1011;p40"/>
          <p:cNvSpPr txBox="1"/>
          <p:nvPr/>
        </p:nvSpPr>
        <p:spPr>
          <a:xfrm>
            <a:off x="434341" y="1104400"/>
            <a:ext cx="7873318" cy="3735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Проект  целесообразен для реализации по следующим причинам: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- по результатам опроса первокурсники заинтересованы в создании проекта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- проект окупаем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В среднесрочной перспективе (3-5 лет) мы планируем привлечь больше университетов в приложение и разработать функционал для студентов старше первого курса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arget Audience in your Marketing Plan by Slidesgo">
  <a:themeElements>
    <a:clrScheme name="Simple Light">
      <a:dk1>
        <a:srgbClr val="224C8F"/>
      </a:dk1>
      <a:lt1>
        <a:srgbClr val="FFFFFF"/>
      </a:lt1>
      <a:dk2>
        <a:srgbClr val="8CAADB"/>
      </a:dk2>
      <a:lt2>
        <a:srgbClr val="D5E0F2"/>
      </a:lt2>
      <a:accent1>
        <a:srgbClr val="E44791"/>
      </a:accent1>
      <a:accent2>
        <a:srgbClr val="FF98D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E4479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1297</Words>
  <Application>Microsoft Office PowerPoint</Application>
  <PresentationFormat>Экран (16:9)</PresentationFormat>
  <Paragraphs>242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Times New Roman</vt:lpstr>
      <vt:lpstr>Arial</vt:lpstr>
      <vt:lpstr>Calibri</vt:lpstr>
      <vt:lpstr>Lexend Deca</vt:lpstr>
      <vt:lpstr>Open Sans</vt:lpstr>
      <vt:lpstr>Liberation Sans</vt:lpstr>
      <vt:lpstr>Outfit</vt:lpstr>
      <vt:lpstr>Target Audience in your Marketing Plan by Slidesgo</vt:lpstr>
      <vt:lpstr>Матрешка Приложение с интерактивной картой для навигации по университетскому пространству </vt:lpstr>
      <vt:lpstr>Профиль команды</vt:lpstr>
      <vt:lpstr>Проблема</vt:lpstr>
      <vt:lpstr>Целевая аудитория</vt:lpstr>
      <vt:lpstr>Предлагаемая идея</vt:lpstr>
      <vt:lpstr>Продукт проекта</vt:lpstr>
      <vt:lpstr>Технологии используемые в решение</vt:lpstr>
      <vt:lpstr>Технические параметры продукта</vt:lpstr>
      <vt:lpstr>Конкурентный анализ</vt:lpstr>
      <vt:lpstr>Уникальность нашего проекта</vt:lpstr>
      <vt:lpstr>Гипотезы проекта</vt:lpstr>
      <vt:lpstr>Вопросы для опроса</vt:lpstr>
      <vt:lpstr>Подтверждение гипотезы</vt:lpstr>
      <vt:lpstr>Объем рынка</vt:lpstr>
      <vt:lpstr>Модель монетизации</vt:lpstr>
      <vt:lpstr>Ресурсы</vt:lpstr>
      <vt:lpstr>Финансовый план</vt:lpstr>
      <vt:lpstr>Результаты</vt:lpstr>
      <vt:lpstr>Выводы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Target Audience in your Marketing Plan</dc:title>
  <dc:creator>Максим</dc:creator>
  <cp:lastModifiedBy>HoverGo</cp:lastModifiedBy>
  <cp:revision>11</cp:revision>
  <dcterms:modified xsi:type="dcterms:W3CDTF">2023-10-25T16:40:51Z</dcterms:modified>
</cp:coreProperties>
</file>