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22"/>
  </p:notesMasterIdLst>
  <p:sldIdLst>
    <p:sldId id="268" r:id="rId2"/>
    <p:sldId id="270" r:id="rId3"/>
    <p:sldId id="316" r:id="rId4"/>
    <p:sldId id="317" r:id="rId5"/>
    <p:sldId id="300" r:id="rId6"/>
    <p:sldId id="315" r:id="rId7"/>
    <p:sldId id="292" r:id="rId8"/>
    <p:sldId id="308" r:id="rId9"/>
    <p:sldId id="318" r:id="rId10"/>
    <p:sldId id="319" r:id="rId11"/>
    <p:sldId id="320" r:id="rId12"/>
    <p:sldId id="321" r:id="rId13"/>
    <p:sldId id="307" r:id="rId14"/>
    <p:sldId id="312" r:id="rId15"/>
    <p:sldId id="274" r:id="rId16"/>
    <p:sldId id="313" r:id="rId17"/>
    <p:sldId id="288" r:id="rId18"/>
    <p:sldId id="322" r:id="rId19"/>
    <p:sldId id="323" r:id="rId20"/>
    <p:sldId id="324" r:id="rId21"/>
  </p:sldIdLst>
  <p:sldSz cx="12192000" cy="6858000"/>
  <p:notesSz cx="12192000" cy="6858000"/>
  <p:embeddedFontLst>
    <p:embeddedFont>
      <p:font typeface="Gilroy-Black" charset="-52"/>
      <p:bold r:id="rId23"/>
    </p:embeddedFont>
    <p:embeddedFont>
      <p:font typeface="Trebuchet MS" pitchFamily="34" charset="0"/>
      <p:regular r:id="rId24"/>
      <p:bold r:id="rId25"/>
      <p:italic r:id="rId26"/>
      <p:boldItalic r:id="rId27"/>
    </p:embeddedFont>
    <p:embeddedFont>
      <p:font typeface="Gilroy-Regular" charset="-52"/>
      <p:regular r:id="rId28"/>
    </p:embeddedFont>
    <p:embeddedFont>
      <p:font typeface="Gilroy-Light" charset="-52"/>
      <p:regular r:id="rId29"/>
    </p:embeddedFont>
    <p:embeddedFont>
      <p:font typeface="Gilroy" charset="-52"/>
      <p:regular r:id="rId30"/>
      <p:bold r:id="rId31"/>
      <p:italic r:id="rId32"/>
      <p:boldItalic r:id="rId33"/>
    </p:embeddedFont>
    <p:embeddedFont>
      <p:font typeface="Aharoni" pitchFamily="2" charset="-79"/>
      <p:bold r:id="rId34"/>
    </p:embeddedFont>
    <p:embeddedFont>
      <p:font typeface="Calibri" pitchFamily="34" charset="0"/>
      <p:regular r:id="rId35"/>
      <p:bold r:id="rId36"/>
      <p:italic r:id="rId37"/>
      <p:boldItalic r:id="rId38"/>
    </p:embeddedFont>
    <p:embeddedFont>
      <p:font typeface="Gilroy-ExtraBold" charset="-52"/>
      <p:bold r:id="rId39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88" autoAdjust="0"/>
    <p:restoredTop sz="93155" autoAdjust="0"/>
  </p:normalViewPr>
  <p:slideViewPr>
    <p:cSldViewPr>
      <p:cViewPr varScale="1">
        <p:scale>
          <a:sx n="85" d="100"/>
          <a:sy n="85" d="100"/>
        </p:scale>
        <p:origin x="-660" y="-84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buNone/>
            </a:pP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085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xmlns="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9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xmlns="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xmlns="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xmlns="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xmlns="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xmlns="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xmlns="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xmlns="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xmlns="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xmlns="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xmlns="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xmlns="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xmlns="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marija.lavrinova@rambler.ru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mailto:pavlenova6s@gmail.com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vk.com/id80017127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xmlns="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57214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CDC384-FC7A-C2BB-48A0-5DAF22DE98B3}"/>
              </a:ext>
            </a:extLst>
          </p:cNvPr>
          <p:cNvSpPr txBox="1"/>
          <p:nvPr/>
        </p:nvSpPr>
        <p:spPr>
          <a:xfrm>
            <a:off x="263352" y="1500174"/>
            <a:ext cx="9618862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algn="ctr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ru-RU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ru-RU" sz="2800" kern="1200" cap="all" dirty="0">
              <a:solidFill>
                <a:schemeClr val="tx1"/>
              </a:solidFill>
              <a:latin typeface="+mj-lt"/>
              <a:ea typeface="+mn-ea"/>
              <a:cs typeface="Trebuchet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66778" y="642918"/>
            <a:ext cx="7429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Создание аппарата для полива  сельскохозяйственных  культур  с применением системы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IoT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Автор: Павленкова С.П., Лавринова М.Г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Н.Новгород, НГАТУ, 2023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4369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xmlns="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Пользователь и проблемная </a:t>
            </a:r>
            <a:r>
              <a:rPr lang="ru-RU" sz="32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ситуация:</a:t>
            </a:r>
            <a:endParaRPr lang="ru-RU" sz="3200" cap="all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BE135775-3477-030E-52EC-73331843876D}"/>
              </a:ext>
            </a:extLst>
          </p:cNvPr>
          <p:cNvSpPr txBox="1"/>
          <p:nvPr/>
        </p:nvSpPr>
        <p:spPr>
          <a:xfrm>
            <a:off x="6094056" y="229870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xmlns="" id="{575F00FD-8A11-4A5A-0839-B519F1CDF81C}"/>
              </a:ext>
            </a:extLst>
          </p:cNvPr>
          <p:cNvSpPr txBox="1"/>
          <p:nvPr/>
        </p:nvSpPr>
        <p:spPr>
          <a:xfrm>
            <a:off x="479376" y="1214422"/>
            <a:ext cx="1090755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6712" y="928670"/>
            <a:ext cx="104299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Пользователи продукта – владельцы коттеджей и частных домов, при которых есть участки земли под огород или сад.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приусадебным садом или огородом нужно постоянно следить, чтобы он принес хороший урожай. В первую очередь, необходимо следить за влажностью почвы и поливать растения.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определить время для полива растения или с/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культуры до того, когда растения начнут подсыхать и вянуть, теряя урожайность,  при этом экономя свое время и ресурсы (воду)?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pre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694" y="3714753"/>
            <a:ext cx="4320829" cy="2714644"/>
          </a:xfrm>
          <a:prstGeom prst="rect">
            <a:avLst/>
          </a:prstGeom>
        </p:spPr>
      </p:pic>
      <p:pic>
        <p:nvPicPr>
          <p:cNvPr id="9" name="Рисунок 8" descr="image024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530" y="3737111"/>
            <a:ext cx="4286280" cy="2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975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9588" y="285728"/>
            <a:ext cx="792961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решается проблема сейчас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1) Полив растений вручную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2) система капельного полива и садовые разбрызгиватели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3) Дождевальные машины (для крупных предприятий АПК)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4) системы полива домашних растений (до 20 </a:t>
            </a:r>
            <a:r>
              <a:rPr lang="ru-RU" sz="2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5) мелиоративные системы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Vedro-s-vodoj-1536x10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46" y="3429000"/>
            <a:ext cx="3643338" cy="2428892"/>
          </a:xfrm>
          <a:prstGeom prst="rect">
            <a:avLst/>
          </a:prstGeom>
        </p:spPr>
      </p:pic>
      <p:pic>
        <p:nvPicPr>
          <p:cNvPr id="5" name="Рисунок 4" descr="kapelnyj-1200x8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298" y="3357562"/>
            <a:ext cx="3643338" cy="2428892"/>
          </a:xfrm>
          <a:prstGeom prst="rect">
            <a:avLst/>
          </a:prstGeom>
        </p:spPr>
      </p:pic>
      <p:pic>
        <p:nvPicPr>
          <p:cNvPr id="6" name="Рисунок 5" descr="oroshenie_29_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1950" y="3214686"/>
            <a:ext cx="3429023" cy="25717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1026" y="428605"/>
            <a:ext cx="91440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автоматического модуля для полива растений (коробочное решение), который можно самостоятельно установить и настроить.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Модернизация датчиков влажности почвы на установление и отслеживание  определенного значения влажности, подходящее для культуры.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Обратная связь датчика осуществляется через протокол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Zigbee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отсылкой сообщения на 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подключенного смартфона.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150" y="214290"/>
            <a:ext cx="10514926" cy="799971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ешение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прототипа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магнитный диск 2"/>
          <p:cNvSpPr/>
          <p:nvPr/>
        </p:nvSpPr>
        <p:spPr>
          <a:xfrm>
            <a:off x="5810248" y="1643050"/>
            <a:ext cx="1214446" cy="1143008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Хаб</a:t>
            </a:r>
            <a:r>
              <a:rPr lang="ru-RU" b="1" dirty="0" smtClean="0">
                <a:solidFill>
                  <a:schemeClr val="tx1"/>
                </a:solidFill>
              </a:rPr>
              <a:t> с  </a:t>
            </a:r>
            <a:r>
              <a:rPr lang="en-US" b="1" dirty="0" err="1" smtClean="0">
                <a:solidFill>
                  <a:schemeClr val="tx1"/>
                </a:solidFill>
              </a:rPr>
              <a:t>Zigbee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24694" y="3714752"/>
            <a:ext cx="2286016" cy="16430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310578" y="3786190"/>
            <a:ext cx="952496" cy="4286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микроконтроллер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596198" y="4714884"/>
            <a:ext cx="1166810" cy="642942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насос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2016" y="4286256"/>
            <a:ext cx="642942" cy="35719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реле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167570" y="3857628"/>
            <a:ext cx="1000132" cy="571504"/>
          </a:xfrm>
          <a:prstGeom prst="ellipse">
            <a:avLst/>
          </a:prstGeom>
          <a:solidFill>
            <a:srgbClr val="98A1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Модуль </a:t>
            </a:r>
            <a:r>
              <a:rPr lang="ru-RU" sz="1100" b="1" dirty="0" err="1" smtClean="0">
                <a:solidFill>
                  <a:schemeClr val="tx1"/>
                </a:solidFill>
              </a:rPr>
              <a:t>беспр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связи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9" name="Фигура, имеющая форму буквы L 8"/>
          <p:cNvSpPr/>
          <p:nvPr/>
        </p:nvSpPr>
        <p:spPr>
          <a:xfrm>
            <a:off x="7024694" y="3286124"/>
            <a:ext cx="285752" cy="428628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310710" y="4429132"/>
            <a:ext cx="1714512" cy="28575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Вода в трубке  на входе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38678" y="4500570"/>
            <a:ext cx="2286016" cy="21431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Вода в трубке на выходе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Блок-схема: ручное управление 11"/>
          <p:cNvSpPr/>
          <p:nvPr/>
        </p:nvSpPr>
        <p:spPr>
          <a:xfrm>
            <a:off x="3024166" y="4786322"/>
            <a:ext cx="1714512" cy="1285884"/>
          </a:xfrm>
          <a:prstGeom prst="flowChartManualOperati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3309918" y="3357562"/>
            <a:ext cx="142876" cy="1428760"/>
          </a:xfrm>
          <a:prstGeom prst="flowChartProcess">
            <a:avLst/>
          </a:prstGeom>
          <a:solidFill>
            <a:schemeClr val="accent6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ручное управление 13"/>
          <p:cNvSpPr/>
          <p:nvPr/>
        </p:nvSpPr>
        <p:spPr>
          <a:xfrm>
            <a:off x="3238480" y="3071810"/>
            <a:ext cx="285752" cy="285752"/>
          </a:xfrm>
          <a:prstGeom prst="flowChartManualOperation">
            <a:avLst/>
          </a:prstGeom>
          <a:solidFill>
            <a:schemeClr val="accent6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381092" y="2571744"/>
            <a:ext cx="22669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Датчик влажности почвы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150" y="571480"/>
            <a:ext cx="671517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 клиентов:</a:t>
            </a:r>
          </a:p>
          <a:p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млн.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частных домов и коттеджей  и 16 млн. 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дач,  огородов и садов  сейчас существует в России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(данные Росстата за 2021 и 2022 год) </a:t>
            </a:r>
          </a:p>
          <a:p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20% ежегодного прироста постройки частных домов в   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г. Москва и Московской области 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(Правительство московской области, 2022).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многих частных домов есть приусадебные земли под 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сад и огород.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cs typeface="Aharoni" pitchFamily="2" charset="-79"/>
              </a:rPr>
              <a:t/>
            </a:r>
            <a:br>
              <a:rPr lang="ru-RU" sz="2000" dirty="0" smtClean="0">
                <a:cs typeface="Aharoni" pitchFamily="2" charset="-79"/>
              </a:rPr>
            </a:b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" name="Рисунок 2" descr="1633879234_67-p-foto-krasivikh-dvukhetazhnikh-domov-i-kott-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198" y="500042"/>
            <a:ext cx="3535755" cy="2335800"/>
          </a:xfrm>
          <a:prstGeom prst="rect">
            <a:avLst/>
          </a:prstGeom>
        </p:spPr>
      </p:pic>
      <p:pic>
        <p:nvPicPr>
          <p:cNvPr id="4" name="Рисунок 3" descr="Osveshhenie-priusadebnogo-uchast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60" y="3214686"/>
            <a:ext cx="3786214" cy="28396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8DD1F5-7CBA-4E63-B717-99149072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latin typeface="Calibri" pitchFamily="34" charset="0"/>
                <a:cs typeface="Aharoni" pitchFamily="2" charset="-79"/>
              </a:rPr>
              <a:t/>
            </a:r>
            <a:br>
              <a:rPr lang="ru-RU" sz="2400" b="1" dirty="0">
                <a:latin typeface="Calibri" pitchFamily="34" charset="0"/>
                <a:cs typeface="Aharoni" pitchFamily="2" charset="-79"/>
              </a:rPr>
            </a:b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38216" y="428604"/>
            <a:ext cx="785818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 конкурентов: </a:t>
            </a:r>
          </a:p>
          <a:p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данный момент на рынке существуют следующие виды полива растений: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309654" y="2143116"/>
            <a:ext cx="9286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1)Разбрызгиватели садовые;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Системы капельного орошения;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3)Мелиоративные системы (промышленные)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Дождевальные машины</a:t>
            </a:r>
          </a:p>
        </p:txBody>
      </p:sp>
      <p:pic>
        <p:nvPicPr>
          <p:cNvPr id="6" name="Рисунок 5" descr="1663300625_21-mykaleidoscope-ru-p-dizain-ogoroda-v-derevne-vkontakte-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4" y="3643314"/>
            <a:ext cx="3619493" cy="2714620"/>
          </a:xfrm>
          <a:prstGeom prst="rect">
            <a:avLst/>
          </a:prstGeom>
        </p:spPr>
      </p:pic>
      <p:pic>
        <p:nvPicPr>
          <p:cNvPr id="7" name="Рисунок 6" descr="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654" y="4071942"/>
            <a:ext cx="3929057" cy="235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5221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изнес-модель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b2b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b2c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80962" y="1071547"/>
          <a:ext cx="10858575" cy="5175321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2171715"/>
                <a:gridCol w="2171715"/>
                <a:gridCol w="2171715"/>
                <a:gridCol w="2171715"/>
                <a:gridCol w="2171715"/>
              </a:tblGrid>
              <a:tr h="1966150">
                <a:tc rowSpan="2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Ключевые партнеры</a:t>
                      </a:r>
                    </a:p>
                    <a:p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Поставщики деталей и составляющих для аппарата полива, владельцы магазинов или сетей для дачников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Ключевые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виды деятельности</a:t>
                      </a:r>
                    </a:p>
                    <a:p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Производство и продажа аппаратов автоматического полива растений на платформе </a:t>
                      </a:r>
                      <a:r>
                        <a:rPr lang="en-US" sz="16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IoT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Ценностные предложения</a:t>
                      </a:r>
                    </a:p>
                    <a:p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Аппарат автоматического полива растений, осуществляющий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связь</a:t>
                      </a: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с показаниями датчика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влажности почвы через протокол связи </a:t>
                      </a:r>
                      <a:r>
                        <a:rPr lang="en-US" sz="18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IoT</a:t>
                      </a:r>
                      <a:endParaRPr lang="ru-RU" sz="18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Взаимоотношения с клиентами</a:t>
                      </a:r>
                    </a:p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Изучение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потребностей клиента, консультирование, настройка аппарата, продажа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Потребительские сегмент</a:t>
                      </a:r>
                    </a:p>
                    <a:p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Владельцы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частных домов, коттеджей, садов, огородов, любители технических новинок, желающие автоматизации полива растений</a:t>
                      </a:r>
                      <a:endParaRPr lang="ru-RU" sz="18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817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Ключевые ресурсы</a:t>
                      </a:r>
                    </a:p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Команда,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новинка в технике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Каналы сбыта</a:t>
                      </a:r>
                    </a:p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Комбинированный канал. Продажи через дилеров, агентов. Интернет-магазин, выставки, реклама.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624211">
                <a:tc gridSpan="3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Структура издержек</a:t>
                      </a:r>
                    </a:p>
                    <a:p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образца,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аренда помещения, наем работников, лицензирование, патент на изобретение и опытные модели, реклама, покупка необходимых деталей и упаковки</a:t>
                      </a:r>
                      <a:endParaRPr lang="ru-RU" sz="18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Потоки поступления доходов</a:t>
                      </a:r>
                    </a:p>
                    <a:p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Продажа аппаратов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владельцам домов, огородов, садов, земельных участков </a:t>
                      </a:r>
                    </a:p>
                    <a:p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(в том числе и зарубежным)</a:t>
                      </a:r>
                      <a:endParaRPr lang="ru-RU" sz="18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нализ конкурентов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3836" y="928670"/>
          <a:ext cx="10001319" cy="4929222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3333773"/>
                <a:gridCol w="3333773"/>
                <a:gridCol w="3333773"/>
              </a:tblGrid>
              <a:tr h="36229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Существующее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решение: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Плюсы решения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Минусы решения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398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Рзбрызгиватели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садовые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Автоматический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полив культур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Большой расход воды (150-750 л/час), подземные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коммуникации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471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2) Системы капельного орошения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Низкий расход воды (1,0-1,5 л/час на капельницу)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автоматизирован, требуется постоянный осмотр и прочистка труб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398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3)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Дождевальные машины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Полив культур, настройка нормы полива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Только для крупных предприятий АПК, высокая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цена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22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4) Мелиоративные системы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Одновременная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возможность полива и дренажа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Только для предприятий АПК, очень высокая цена, сложность создания и обслуживания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203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5) Автоматический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аппарат полива растений</a:t>
                      </a:r>
                    </a:p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(наш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продукт)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Автоматический полив растений до оптимальной влажности почвы, низкий расход воды, невысокая стоимость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данный момент разработка планируется для протокола связи </a:t>
                      </a:r>
                      <a:r>
                        <a:rPr lang="en-US" sz="16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Zigbee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522" y="357167"/>
            <a:ext cx="1064426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Road-map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будущее: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распространение аппаратов поливов в разных регионах России;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выход на зарубежные рынки;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расширение линейки аппаратов под использование разных протоколов связи и нормы полива</a:t>
            </a:r>
            <a:endParaRPr lang="ru-RU" sz="2400" dirty="0"/>
          </a:p>
        </p:txBody>
      </p:sp>
      <p:pic>
        <p:nvPicPr>
          <p:cNvPr id="3" name="Рисунок 2" descr="chicago-rooftop-farm_wide-7cbe7ae709a8afc2f75650d26929ff43f82d1c3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62" y="2714620"/>
            <a:ext cx="6858048" cy="33337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274" y="357167"/>
            <a:ext cx="854872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Маркетинговая стратегия: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запуск производства и продаж в Нижегородской области;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продажи в г. Москва и Московской области;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-распространение аппарата в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городах-миллионниках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России;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выход на зарубежный рынок  (Беларусь, Казахстан)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691035666_3-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414" y="3214686"/>
            <a:ext cx="5500726" cy="2857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рекшен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ейчас есть предложение инвестору с экономическими расчетами промышленного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производства. 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Есть интерес со стороны возможных покупателей, которые готовы купить аппарат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пределах  19000-22000 рублей.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Поиск инвестора – 0-3 месяца</a:t>
            </a:r>
            <a:b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Получение инвестиций  - 3-4 месяц от начала проекта</a:t>
            </a:r>
            <a:b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разработка </a:t>
            </a:r>
            <a:r>
              <a:rPr lang="ru-RU" sz="15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мвп</a:t>
            </a: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аппарата автоматического полива  - 4-7 месяц от начала проекта</a:t>
            </a:r>
            <a:b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производство аппаратов полива растений  -  от 7-8 месяцев начала проекта</a:t>
            </a:r>
            <a:b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распространение аппаратов полива в регионах </a:t>
            </a:r>
            <a:r>
              <a:rPr lang="ru-RU" sz="15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10-11 месяцев от начала проекта</a:t>
            </a:r>
            <a:b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выход продукта на международный рынок – 13-15 месяц от начала проекта                    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522" y="4714884"/>
            <a:ext cx="11072890" cy="428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523836" y="4500570"/>
            <a:ext cx="1143008" cy="1143008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2166910" y="4500570"/>
            <a:ext cx="1214446" cy="1143008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3881422" y="4429132"/>
            <a:ext cx="1214446" cy="1143008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5595934" y="4429132"/>
            <a:ext cx="1214446" cy="1143008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524760" y="4429132"/>
            <a:ext cx="1214446" cy="1214446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9382148" y="4429132"/>
            <a:ext cx="1214446" cy="1143008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522" y="357166"/>
            <a:ext cx="10894488" cy="4181929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одель монетизации: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рибыль от продаж аппаратов (доход после налогов);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л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ицензионные соглашения по изготовлению аппаратов полива по нашей технологии.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кономика проекта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полгода промышленного производства предполагаются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асходы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около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98,9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руб. при условии продажи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10800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аппаратов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оход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207,3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рибыль: около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108,5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руб.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ебестоимость аппарата полива около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12500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тоимость продажи около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19200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gold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32" y="1857364"/>
            <a:ext cx="3714776" cy="21431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10514926" cy="799971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З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атраты на разработку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23836" y="785794"/>
          <a:ext cx="10858575" cy="5367464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3619525"/>
                <a:gridCol w="3619525"/>
                <a:gridCol w="3619525"/>
              </a:tblGrid>
              <a:tr h="3345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Итого, рублей</a:t>
                      </a:r>
                      <a:endParaRPr lang="ru-RU" dirty="0"/>
                    </a:p>
                  </a:txBody>
                  <a:tcPr/>
                </a:tc>
              </a:tr>
              <a:tr h="47393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Детали и составляющие 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для разработки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Набор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393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образца (работа 2х инженеров)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человека (работа 3 месяца)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188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Промышленный дизайн образца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прибор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 команды  (3 человека)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человека (работа 6 месяцев)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Сертификация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прибор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Патент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изобретение (в России)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прибор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Патент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модель / узел (в России)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2-3 узла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188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Патент на внешний вид прибора  (в России)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прибор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Доставка прибора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Траты на поездки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Складирование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Реклама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66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траты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4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1200000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xmlns="" id="{AC3CD981-752A-B731-0CD7-74B7C1851BD7}"/>
              </a:ext>
            </a:extLst>
          </p:cNvPr>
          <p:cNvSpPr/>
          <p:nvPr/>
        </p:nvSpPr>
        <p:spPr>
          <a:xfrm>
            <a:off x="6096000" y="0"/>
            <a:ext cx="5400600" cy="6525344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CFE6FF79-8168-CEAA-B51A-4C8B2A008B7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5A9D2AB2-F7D2-30E8-6B1F-F84F62DFCF27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xmlns="" id="{E3CE5EC9-3745-02A7-8612-8356910AA40B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xmlns="" id="{4EE6F3CB-2BDA-BC90-191D-2306F263BF1E}"/>
              </a:ext>
            </a:extLst>
          </p:cNvPr>
          <p:cNvSpPr txBox="1"/>
          <p:nvPr/>
        </p:nvSpPr>
        <p:spPr>
          <a:xfrm>
            <a:off x="9912424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xmlns="" id="{593A2AB2-4983-D37D-2321-31705264D593}"/>
              </a:ext>
            </a:extLst>
          </p:cNvPr>
          <p:cNvSpPr txBox="1"/>
          <p:nvPr/>
        </p:nvSpPr>
        <p:spPr>
          <a:xfrm>
            <a:off x="6078527" y="4461014"/>
            <a:ext cx="2376263" cy="1231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Разговор с менеджером, изучение потребностей. Консультация. Демонстрация проекта и его презентация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0F5A8545-192D-824C-B21A-D32942DDAA7A}"/>
              </a:ext>
            </a:extLst>
          </p:cNvPr>
          <p:cNvSpPr txBox="1"/>
          <p:nvPr/>
        </p:nvSpPr>
        <p:spPr>
          <a:xfrm>
            <a:off x="6220498" y="1468542"/>
            <a:ext cx="2162013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Участие в выставках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ярмарках. Реклама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ECB216EE-533D-BBE6-3843-FFB751445405}"/>
              </a:ext>
            </a:extLst>
          </p:cNvPr>
          <p:cNvSpPr txBox="1"/>
          <p:nvPr/>
        </p:nvSpPr>
        <p:spPr>
          <a:xfrm>
            <a:off x="9334586" y="2910558"/>
            <a:ext cx="216201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Обращение покупателя на информационный сайт проекта. Составление заявки, звонок, сообщение.</a:t>
            </a:r>
          </a:p>
          <a:p>
            <a:endParaRPr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B845AB7F-B8EE-1D93-7AEF-233FD5A8678D}"/>
              </a:ext>
            </a:extLst>
          </p:cNvPr>
          <p:cNvSpPr txBox="1"/>
          <p:nvPr/>
        </p:nvSpPr>
        <p:spPr>
          <a:xfrm>
            <a:off x="8524944" y="5412082"/>
            <a:ext cx="2971656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Встреча для уточнений. Выезд на место, где будут заложены датчики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Настройка аппарата.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Сделка, закрытие проекта.</a:t>
            </a:r>
          </a:p>
          <a:p>
            <a:endParaRPr dirty="0"/>
          </a:p>
        </p:txBody>
      </p:sp>
      <p:sp>
        <p:nvSpPr>
          <p:cNvPr id="15" name="Соединительная линия уступом 2">
            <a:extLst>
              <a:ext uri="{FF2B5EF4-FFF2-40B4-BE49-F238E27FC236}">
                <a16:creationId xmlns:a16="http://schemas.microsoft.com/office/drawing/2014/main" xmlns="" id="{FC2F94DA-A0C5-01D9-317E-E366B65DAF33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Соединительная линия уступом 26">
            <a:extLst>
              <a:ext uri="{FF2B5EF4-FFF2-40B4-BE49-F238E27FC236}">
                <a16:creationId xmlns:a16="http://schemas.microsoft.com/office/drawing/2014/main" xmlns="" id="{28978B0B-AC1E-31C9-D784-0F71BB809DC6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Соединительная линия уступом 29">
            <a:extLst>
              <a:ext uri="{FF2B5EF4-FFF2-40B4-BE49-F238E27FC236}">
                <a16:creationId xmlns:a16="http://schemas.microsoft.com/office/drawing/2014/main" xmlns="" id="{2224C448-8449-4ACD-EA7F-F58D3EFE0AD7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8995DD47-52DD-0151-12C9-58D3AB746512}"/>
              </a:ext>
            </a:extLst>
          </p:cNvPr>
          <p:cNvSpPr txBox="1"/>
          <p:nvPr/>
        </p:nvSpPr>
        <p:spPr>
          <a:xfrm>
            <a:off x="424262" y="1214422"/>
            <a:ext cx="4989789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endParaRPr dirty="0"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xmlns="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24036" y="116706"/>
            <a:ext cx="8472264" cy="75848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2400" b="1" cap="all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cap="all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никальность решения и </a:t>
            </a:r>
          </a:p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2000" b="1" cap="all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Этапы воронки </a:t>
            </a:r>
            <a:r>
              <a:rPr lang="ru-RU" sz="2000" b="1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продаж  </a:t>
            </a:r>
            <a:r>
              <a:rPr lang="ru-RU" sz="2400" b="1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в2с</a:t>
            </a:r>
            <a:endParaRPr lang="ru-RU" sz="2400" b="1" cap="all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5274" y="1214422"/>
            <a:ext cx="52387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Техническое новшество;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автоматизация полива растений до оптимальной влажности;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экономия воды на полив;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экономия времени пользователя (не нужно проверять влажность почвы)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920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172" y="318641"/>
            <a:ext cx="11180239" cy="5825003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Команда проекта: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П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авленкова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ветлана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авловна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студентка 4 курса факультета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биоэкологии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Нгату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Л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авринова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ария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еннадьевна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к.б.н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доцент кафедры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‘’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Почвоведение и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природообустройство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’’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НГАТУ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xYlF7B_Qv4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36" y="2000240"/>
            <a:ext cx="2071702" cy="2762270"/>
          </a:xfrm>
          <a:prstGeom prst="rect">
            <a:avLst/>
          </a:prstGeom>
        </p:spPr>
      </p:pic>
      <p:pic>
        <p:nvPicPr>
          <p:cNvPr id="4" name="Рисунок 3" descr="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44" y="2928934"/>
            <a:ext cx="2500315" cy="333375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xmlns="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xmlns="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xmlns="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xmlns="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xmlns="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xmlns="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xmlns="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xmlns="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xmlns="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C86811C2-C24E-C4A8-C125-88F2F141791A}"/>
              </a:ext>
            </a:extLst>
          </p:cNvPr>
          <p:cNvSpPr txBox="1"/>
          <p:nvPr/>
        </p:nvSpPr>
        <p:spPr>
          <a:xfrm>
            <a:off x="532008" y="465469"/>
            <a:ext cx="6356079" cy="659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62500" lnSpcReduction="2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4" name="image2.png">
            <a:extLst>
              <a:ext uri="{FF2B5EF4-FFF2-40B4-BE49-F238E27FC236}">
                <a16:creationId xmlns:a16="http://schemas.microsoft.com/office/drawing/2014/main" xmlns="" id="{EFE699EE-7214-C794-4F2A-6294FF4655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CDFA607-18FC-4A79-B31B-E9CB8F1D5A0A}"/>
              </a:ext>
            </a:extLst>
          </p:cNvPr>
          <p:cNvSpPr txBox="1"/>
          <p:nvPr/>
        </p:nvSpPr>
        <p:spPr>
          <a:xfrm>
            <a:off x="299042" y="980728"/>
            <a:ext cx="611733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latin typeface="+mj-lt"/>
              </a:rPr>
              <a:t>Лавринова М.Г.</a:t>
            </a: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Электр. почта: </a:t>
            </a:r>
            <a:r>
              <a:rPr lang="en-US" dirty="0">
                <a:solidFill>
                  <a:schemeClr val="accent1"/>
                </a:solidFill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marija.lavrinova@rambler</a:t>
            </a:r>
            <a:r>
              <a:rPr lang="en-US" dirty="0">
                <a:solidFill>
                  <a:srgbClr val="0563C1"/>
                </a:solidFill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r>
              <a:rPr lang="en-US" dirty="0">
                <a:solidFill>
                  <a:schemeClr val="accent1"/>
                </a:solidFill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</a:t>
            </a:r>
            <a:endParaRPr lang="en-US" dirty="0">
              <a:solidFill>
                <a:schemeClr val="accent1"/>
              </a:solidFill>
              <a:latin typeface="+mj-lt"/>
            </a:endParaRP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Телефон:  89625070183</a:t>
            </a: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Ссылка </a:t>
            </a:r>
            <a:r>
              <a:rPr lang="ru-RU" dirty="0" err="1">
                <a:solidFill>
                  <a:schemeClr val="accent1"/>
                </a:solidFill>
                <a:latin typeface="+mj-lt"/>
              </a:rPr>
              <a:t>Вк</a:t>
            </a:r>
            <a:r>
              <a:rPr lang="ru-RU" dirty="0">
                <a:solidFill>
                  <a:schemeClr val="accent1"/>
                </a:solidFill>
                <a:latin typeface="+mj-lt"/>
              </a:rPr>
              <a:t>: </a:t>
            </a:r>
            <a:r>
              <a:rPr lang="en-US" dirty="0">
                <a:solidFill>
                  <a:schemeClr val="accent1"/>
                </a:solidFill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https://vk.com/id80017127</a:t>
            </a:r>
            <a:endParaRPr lang="ru-RU" dirty="0">
              <a:solidFill>
                <a:schemeClr val="accent1"/>
              </a:solidFill>
              <a:latin typeface="+mj-lt"/>
            </a:endParaRP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Можно найти меня в Телеграмме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21EBB98-BFC7-4E79-AF72-B56D1FDA843E}"/>
              </a:ext>
            </a:extLst>
          </p:cNvPr>
          <p:cNvSpPr txBox="1"/>
          <p:nvPr/>
        </p:nvSpPr>
        <p:spPr>
          <a:xfrm>
            <a:off x="3691328" y="1951421"/>
            <a:ext cx="611733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  <a:latin typeface="+mj-lt"/>
              </a:rPr>
              <a:t>Павленкова С. П. </a:t>
            </a:r>
            <a:endParaRPr lang="ru-RU" dirty="0">
              <a:solidFill>
                <a:schemeClr val="accent1"/>
              </a:solidFill>
              <a:latin typeface="+mj-lt"/>
            </a:endParaRP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Электр. </a:t>
            </a:r>
            <a:r>
              <a:rPr lang="ru-RU" dirty="0" smtClean="0">
                <a:solidFill>
                  <a:schemeClr val="accent1"/>
                </a:solidFill>
                <a:latin typeface="+mj-lt"/>
              </a:rPr>
              <a:t>почта:</a:t>
            </a:r>
            <a:r>
              <a:rPr lang="en-US" dirty="0" smtClean="0">
                <a:hlinkClick r:id="rId10"/>
              </a:rPr>
              <a:t>pavlenova6s@gmail.com</a:t>
            </a:r>
            <a:endParaRPr lang="ru-RU" dirty="0">
              <a:solidFill>
                <a:schemeClr val="accent1"/>
              </a:solidFill>
              <a:latin typeface="+mj-lt"/>
            </a:endParaRP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Телефон:  </a:t>
            </a:r>
            <a:r>
              <a:rPr lang="ru-RU" dirty="0" smtClean="0"/>
              <a:t>+79023056810</a:t>
            </a:r>
            <a:endParaRPr lang="ru-RU" dirty="0">
              <a:solidFill>
                <a:schemeClr val="accent1"/>
              </a:solidFill>
              <a:latin typeface="+mj-lt"/>
            </a:endParaRP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Ссылка </a:t>
            </a:r>
            <a:r>
              <a:rPr lang="ru-RU" dirty="0" err="1" smtClean="0">
                <a:solidFill>
                  <a:schemeClr val="accent1"/>
                </a:solidFill>
                <a:latin typeface="+mj-lt"/>
              </a:rPr>
              <a:t>Вк</a:t>
            </a:r>
            <a:r>
              <a:rPr lang="ru-RU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https://vk.com/moon</a:t>
            </a:r>
            <a:r>
              <a:rPr lang="ru-RU" dirty="0" smtClean="0">
                <a:solidFill>
                  <a:schemeClr val="accent1"/>
                </a:solidFill>
                <a:latin typeface="+mj-lt"/>
              </a:rPr>
              <a:t>/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lynx</a:t>
            </a:r>
            <a:endParaRPr lang="en-US" dirty="0">
              <a:solidFill>
                <a:schemeClr val="accent1"/>
              </a:solidFill>
              <a:latin typeface="+mj-lt"/>
            </a:endParaRPr>
          </a:p>
          <a:p>
            <a:r>
              <a:rPr lang="ru-RU" dirty="0">
                <a:solidFill>
                  <a:schemeClr val="accent1"/>
                </a:solidFill>
                <a:latin typeface="+mj-lt"/>
              </a:rPr>
              <a:t>Можно найти меня в Телеграмме 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тре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98" y="1"/>
            <a:ext cx="6093896" cy="6215082"/>
          </a:xfrm>
          <a:prstGeom prst="rect">
            <a:avLst/>
          </a:prstGeom>
        </p:spPr>
      </p:pic>
      <p:pic>
        <p:nvPicPr>
          <p:cNvPr id="7" name="Рисунок 6" descr="дос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4" y="785794"/>
            <a:ext cx="4982271" cy="448690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кватро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03" y="142852"/>
            <a:ext cx="5357850" cy="6583155"/>
          </a:xfrm>
          <a:prstGeom prst="rect">
            <a:avLst/>
          </a:prstGeom>
        </p:spPr>
      </p:pic>
      <p:pic>
        <p:nvPicPr>
          <p:cNvPr id="6" name="Рисунок 5" descr="пят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2" y="1071546"/>
            <a:ext cx="4810797" cy="365811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шесть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98" y="214290"/>
            <a:ext cx="5260947" cy="6000768"/>
          </a:xfrm>
          <a:prstGeom prst="rect">
            <a:avLst/>
          </a:prstGeom>
        </p:spPr>
      </p:pic>
      <p:pic>
        <p:nvPicPr>
          <p:cNvPr id="6" name="Рисунок 5" descr="сем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496" y="928670"/>
            <a:ext cx="4534533" cy="42963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1542</TotalTime>
  <Words>743</Words>
  <Application>Microsoft Office PowerPoint</Application>
  <DocSecurity>0</DocSecurity>
  <PresentationFormat>Произвольный</PresentationFormat>
  <Paragraphs>171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Gilroy-Black</vt:lpstr>
      <vt:lpstr>Trebuchet MS</vt:lpstr>
      <vt:lpstr>Times New Roman</vt:lpstr>
      <vt:lpstr>Gilroy-Regular</vt:lpstr>
      <vt:lpstr>Gilroy-Light</vt:lpstr>
      <vt:lpstr>Gilroy</vt:lpstr>
      <vt:lpstr>Aharoni</vt:lpstr>
      <vt:lpstr>Calibri</vt:lpstr>
      <vt:lpstr>Gilroy-ExtraBold</vt:lpstr>
      <vt:lpstr>Тема Office</vt:lpstr>
      <vt:lpstr>Слайд 1</vt:lpstr>
      <vt:lpstr>Слайд 2</vt:lpstr>
      <vt:lpstr>Слайд 3</vt:lpstr>
      <vt:lpstr>Слайд 4</vt:lpstr>
      <vt:lpstr>Решение: описание прототипа </vt:lpstr>
      <vt:lpstr>Слайд 6</vt:lpstr>
      <vt:lpstr>      </vt:lpstr>
      <vt:lpstr>Бизнес-модель: b2b и b2c </vt:lpstr>
      <vt:lpstr>Анализ конкурентов:</vt:lpstr>
      <vt:lpstr>Слайд 10</vt:lpstr>
      <vt:lpstr>Слайд 11</vt:lpstr>
      <vt:lpstr>Трекшен:  Сейчас есть предложение инвестору с экономическими расчетами промышленного производства.  Есть интерес со стороны возможных покупателей, которые готовы купить аппарат  в пределах  19000-22000 рублей.  1. Поиск инвестора – 0-3 месяца 2. Получение инвестиций  - 3-4 месяц от начала проекта 3. разработка мвп аппарата автоматического полива  - 4-7 месяц от начала проекта 4. производство аппаратов полива растений  -  от 7-8 месяцев начала проекта 5. распространение аппаратов полива в регионах россии -  10-11 месяцев от начала проекта 6. выход продукта на международный рынок – 13-15 месяц от начала проекта                                           </vt:lpstr>
      <vt:lpstr>Модель монетизации:   -прибыль от продаж аппаратов (доход после налогов); - лицензионные соглашения по изготовлению аппаратов полива по нашей технологии.     Экономика проекта:  За полгода промышленного производства предполагаются:  - расходы: около 98,9 млн. руб. при условии продажи 10800 аппаратов;  - доход 207,3 млн. руб.; - прибыль: около 108,5 млн. руб.  - Себестоимость аппарата полива около 12500 рублей; - стоимость продажи около 19200 рублей.</vt:lpstr>
      <vt:lpstr>       Затраты на разработку:</vt:lpstr>
      <vt:lpstr>Слайд 15</vt:lpstr>
      <vt:lpstr>Команда проекта:  1) Павленкова Светлана павловна – студентка 4 курса факультета биоэкологии Нгату         2) Лавринова Мария Геннадьевна  – к.б.н, доцент кафедры  ‘’Почвоведение и  природообустройство’’ НГАТУ </vt:lpstr>
      <vt:lpstr>Слайд 17</vt:lpstr>
      <vt:lpstr>Слайд 18</vt:lpstr>
      <vt:lpstr>Слайд 19</vt:lpstr>
      <vt:lpstr>Слайд 20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Windows User</cp:lastModifiedBy>
  <cp:revision>263</cp:revision>
  <dcterms:created xsi:type="dcterms:W3CDTF">2022-11-28T09:29:04Z</dcterms:created>
  <dcterms:modified xsi:type="dcterms:W3CDTF">2023-12-07T15:56:29Z</dcterms:modified>
  <cp:category/>
  <dc:identifier/>
  <cp:contentStatus/>
  <dc:language/>
  <cp:version/>
</cp:coreProperties>
</file>