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83" r:id="rId5"/>
    <p:sldId id="284" r:id="rId6"/>
    <p:sldId id="285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86" r:id="rId15"/>
    <p:sldId id="288" r:id="rId16"/>
    <p:sldId id="282" r:id="rId17"/>
    <p:sldId id="267" r:id="rId18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403">
          <p15:clr>
            <a:srgbClr val="A4A3A4"/>
          </p15:clr>
        </p15:guide>
        <p15:guide id="2" orient="horz" pos="4320">
          <p15:clr>
            <a:srgbClr val="A4A3A4"/>
          </p15:clr>
        </p15:guide>
        <p15:guide id="3" pos="271">
          <p15:clr>
            <a:srgbClr val="A4A3A4"/>
          </p15:clr>
        </p15:guide>
        <p15:guide id="4" pos="7680">
          <p15:clr>
            <a:srgbClr val="A4A3A4"/>
          </p15:clr>
        </p15:guide>
        <p15:guide id="5" orient="horz" pos="32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18E"/>
    <a:srgbClr val="385723"/>
    <a:srgbClr val="5F3F92"/>
    <a:srgbClr val="3263AC"/>
    <a:srgbClr val="375678"/>
    <a:srgbClr val="AFE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B92E01-F85F-3E22-3895-3AFB4D543919}" v="830" dt="2025-12-06T17:18:50.137"/>
    <p1510:client id="{A71133F1-7AC2-74AE-1912-5C47ABEF5C30}" v="106" dt="2025-12-08T16:40:52.4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pos="7403"/>
        <p:guide orient="horz" pos="4320"/>
        <p:guide pos="271"/>
        <p:guide pos="7680"/>
        <p:guide orient="horz" pos="3244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9662C6-32E3-CA43-91C1-01744316CC81}" type="doc">
      <dgm:prSet loTypeId="urn:microsoft.com/office/officeart/2005/8/layout/venn2" loCatId="" qsTypeId="urn:microsoft.com/office/officeart/2005/8/quickstyle/simple1#3" qsCatId="simple" csTypeId="urn:microsoft.com/office/officeart/2005/8/colors/accent1_3" csCatId="accent1" phldr="1"/>
      <dgm:spPr bwMode="auto"/>
      <dgm:t>
        <a:bodyPr/>
        <a:lstStyle/>
        <a:p>
          <a:pPr>
            <a:defRPr/>
          </a:pPr>
          <a:endParaRPr lang="ru-RU"/>
        </a:p>
      </dgm:t>
    </dgm:pt>
    <dgm:pt modelId="{E909A965-9879-C344-BBA2-9CE00150632E}">
      <dgm:prSet phldrT="[Текст]"/>
      <dgm:spPr bwMode="auto">
        <a:solidFill>
          <a:schemeClr val="accent6">
            <a:lumMod val="50000"/>
          </a:schemeClr>
        </a:solidFill>
        <a:ln>
          <a:noFill/>
        </a:ln>
      </dgm:spPr>
      <dgm:t>
        <a:bodyPr/>
        <a:lstStyle/>
        <a:p>
          <a:pPr>
            <a:defRPr/>
          </a:pPr>
          <a:r>
            <a:rPr lang="en-US">
              <a:latin typeface="Aptos"/>
            </a:rPr>
            <a:t>TAM</a:t>
          </a:r>
          <a:endParaRPr lang="ru-RU">
            <a:latin typeface="Aptos"/>
          </a:endParaRPr>
        </a:p>
      </dgm:t>
    </dgm:pt>
    <dgm:pt modelId="{279A241D-8CEA-C746-9458-6DF219D91FC0}" type="parTrans" cxnId="{0AAFB50F-A147-964E-9385-CB51CDB4F982}">
      <dgm:prSet/>
      <dgm:spPr bwMode="auto"/>
      <dgm:t>
        <a:bodyPr/>
        <a:lstStyle/>
        <a:p>
          <a:pPr>
            <a:defRPr/>
          </a:pPr>
          <a:endParaRPr lang="ru-RU">
            <a:latin typeface="Aptos"/>
          </a:endParaRPr>
        </a:p>
      </dgm:t>
    </dgm:pt>
    <dgm:pt modelId="{9027A234-F05B-264F-BC0E-386ED5CA64E5}" type="sibTrans" cxnId="{0AAFB50F-A147-964E-9385-CB51CDB4F982}">
      <dgm:prSet/>
      <dgm:spPr bwMode="auto"/>
      <dgm:t>
        <a:bodyPr/>
        <a:lstStyle/>
        <a:p>
          <a:pPr>
            <a:defRPr/>
          </a:pPr>
          <a:endParaRPr lang="ru-RU">
            <a:latin typeface="Aptos"/>
          </a:endParaRPr>
        </a:p>
      </dgm:t>
    </dgm:pt>
    <dgm:pt modelId="{7C35DBCB-D1C0-3740-A018-300A761F0E06}">
      <dgm:prSet phldrT="[Текст]"/>
      <dgm:spPr bwMode="auto">
        <a:solidFill>
          <a:srgbClr val="1F1A8F"/>
        </a:solidFill>
        <a:ln>
          <a:noFill/>
          <a:bevel/>
        </a:ln>
      </dgm:spPr>
      <dgm:t>
        <a:bodyPr/>
        <a:lstStyle/>
        <a:p>
          <a:pPr>
            <a:defRPr/>
          </a:pPr>
          <a:r>
            <a:rPr lang="en-US">
              <a:latin typeface="Aptos"/>
            </a:rPr>
            <a:t>SAM</a:t>
          </a:r>
          <a:endParaRPr lang="ru-RU">
            <a:latin typeface="Aptos"/>
          </a:endParaRPr>
        </a:p>
      </dgm:t>
    </dgm:pt>
    <dgm:pt modelId="{DB986FFB-FEF6-EA40-A09C-6F99A1C2C37B}" type="parTrans" cxnId="{840E2FAD-C70D-B142-8D11-138E44F2EF47}">
      <dgm:prSet/>
      <dgm:spPr bwMode="auto"/>
      <dgm:t>
        <a:bodyPr/>
        <a:lstStyle/>
        <a:p>
          <a:pPr>
            <a:defRPr/>
          </a:pPr>
          <a:endParaRPr lang="ru-RU">
            <a:latin typeface="Aptos"/>
          </a:endParaRPr>
        </a:p>
      </dgm:t>
    </dgm:pt>
    <dgm:pt modelId="{66417AD0-8FA2-4547-8668-E917A34E34A5}" type="sibTrans" cxnId="{840E2FAD-C70D-B142-8D11-138E44F2EF47}">
      <dgm:prSet/>
      <dgm:spPr bwMode="auto"/>
      <dgm:t>
        <a:bodyPr/>
        <a:lstStyle/>
        <a:p>
          <a:pPr>
            <a:defRPr/>
          </a:pPr>
          <a:endParaRPr lang="ru-RU">
            <a:latin typeface="Aptos"/>
          </a:endParaRPr>
        </a:p>
      </dgm:t>
    </dgm:pt>
    <dgm:pt modelId="{8F1D5E23-D38E-B842-AFD6-6E17A6E98469}">
      <dgm:prSet phldrT="[Текст]"/>
      <dgm:spPr bwMode="auto">
        <a:solidFill>
          <a:srgbClr val="003BA3"/>
        </a:solidFill>
        <a:ln>
          <a:solidFill>
            <a:srgbClr val="003BA3"/>
          </a:solidFill>
        </a:ln>
      </dgm:spPr>
      <dgm:t>
        <a:bodyPr/>
        <a:lstStyle/>
        <a:p>
          <a:pPr>
            <a:defRPr/>
          </a:pPr>
          <a:r>
            <a:rPr lang="en-US">
              <a:latin typeface="Aptos"/>
            </a:rPr>
            <a:t>SOM</a:t>
          </a:r>
          <a:endParaRPr lang="ru-RU">
            <a:latin typeface="Aptos"/>
          </a:endParaRPr>
        </a:p>
      </dgm:t>
    </dgm:pt>
    <dgm:pt modelId="{0DCB4CAA-9744-C34D-8E25-760A0C09AD50}" type="parTrans" cxnId="{98294FDD-4434-D04E-A38F-8D5313E18DC7}">
      <dgm:prSet/>
      <dgm:spPr bwMode="auto"/>
      <dgm:t>
        <a:bodyPr/>
        <a:lstStyle/>
        <a:p>
          <a:pPr>
            <a:defRPr/>
          </a:pPr>
          <a:endParaRPr lang="ru-RU">
            <a:latin typeface="Aptos"/>
          </a:endParaRPr>
        </a:p>
      </dgm:t>
    </dgm:pt>
    <dgm:pt modelId="{62F4BF5E-8B86-1F45-BB5A-A1DCD470D081}" type="sibTrans" cxnId="{98294FDD-4434-D04E-A38F-8D5313E18DC7}">
      <dgm:prSet/>
      <dgm:spPr bwMode="auto"/>
      <dgm:t>
        <a:bodyPr/>
        <a:lstStyle/>
        <a:p>
          <a:pPr>
            <a:defRPr/>
          </a:pPr>
          <a:endParaRPr lang="ru-RU">
            <a:latin typeface="Aptos"/>
          </a:endParaRPr>
        </a:p>
      </dgm:t>
    </dgm:pt>
    <dgm:pt modelId="{D948C526-7EE7-E44D-BB5D-201E82D8E532}" type="pres">
      <dgm:prSet presAssocID="{4D9662C6-32E3-CA43-91C1-01744316CC81}" presName="Name0" presStyleCnt="0">
        <dgm:presLayoutVars>
          <dgm:chMax val="7"/>
          <dgm:resizeHandles val="exact"/>
        </dgm:presLayoutVars>
      </dgm:prSet>
      <dgm:spPr bwMode="auto"/>
    </dgm:pt>
    <dgm:pt modelId="{B957DEA5-0B25-B346-B1AB-9B550FEC6D18}" type="pres">
      <dgm:prSet presAssocID="{4D9662C6-32E3-CA43-91C1-01744316CC81}" presName="comp1" presStyleCnt="0"/>
      <dgm:spPr bwMode="auto"/>
    </dgm:pt>
    <dgm:pt modelId="{A308A42D-76B6-2C47-A023-80AE9221FE20}" type="pres">
      <dgm:prSet presAssocID="{4D9662C6-32E3-CA43-91C1-01744316CC81}" presName="circle1" presStyleLbl="node1" presStyleIdx="0" presStyleCnt="3" custLinFactY="1908" custLinFactNeighborX="-43067"/>
      <dgm:spPr bwMode="auto">
        <a:solidFill>
          <a:srgbClr val="1E6ACC"/>
        </a:solidFill>
      </dgm:spPr>
    </dgm:pt>
    <dgm:pt modelId="{E59CFDB7-B6FA-D249-BE42-4F25238CC713}" type="pres">
      <dgm:prSet presAssocID="{4D9662C6-32E3-CA43-91C1-01744316CC81}" presName="c1text" presStyleLbl="node1" presStyleIdx="0" presStyleCnt="3">
        <dgm:presLayoutVars>
          <dgm:bulletEnabled val="1"/>
        </dgm:presLayoutVars>
      </dgm:prSet>
      <dgm:spPr bwMode="auto"/>
    </dgm:pt>
    <dgm:pt modelId="{61DF17B0-1454-2440-A23C-CAD64395CC30}" type="pres">
      <dgm:prSet presAssocID="{4D9662C6-32E3-CA43-91C1-01744316CC81}" presName="comp2" presStyleCnt="0"/>
      <dgm:spPr bwMode="auto"/>
    </dgm:pt>
    <dgm:pt modelId="{E93B0AC0-7FEB-AF4F-B9F6-3FEB392EDA9B}" type="pres">
      <dgm:prSet presAssocID="{4D9662C6-32E3-CA43-91C1-01744316CC81}" presName="circle2" presStyleLbl="node1" presStyleIdx="1" presStyleCnt="3" custLinFactY="2544"/>
      <dgm:spPr bwMode="auto">
        <a:solidFill>
          <a:srgbClr val="317CFF"/>
        </a:solidFill>
      </dgm:spPr>
    </dgm:pt>
    <dgm:pt modelId="{67009AE5-3A23-8C45-B2C0-28D590813989}" type="pres">
      <dgm:prSet presAssocID="{4D9662C6-32E3-CA43-91C1-01744316CC81}" presName="c2text" presStyleLbl="node1" presStyleIdx="1" presStyleCnt="3">
        <dgm:presLayoutVars>
          <dgm:bulletEnabled val="1"/>
        </dgm:presLayoutVars>
      </dgm:prSet>
      <dgm:spPr bwMode="auto"/>
    </dgm:pt>
    <dgm:pt modelId="{B2B6A2A2-4D6D-B244-8572-66592D266338}" type="pres">
      <dgm:prSet presAssocID="{4D9662C6-32E3-CA43-91C1-01744316CC81}" presName="comp3" presStyleCnt="0"/>
      <dgm:spPr bwMode="auto"/>
    </dgm:pt>
    <dgm:pt modelId="{05965B9A-130C-AD48-977A-B80A202D6C58}" type="pres">
      <dgm:prSet presAssocID="{4D9662C6-32E3-CA43-91C1-01744316CC81}" presName="circle3" presStyleLbl="node1" presStyleIdx="2" presStyleCnt="3" custLinFactY="3816"/>
      <dgm:spPr bwMode="auto">
        <a:solidFill>
          <a:srgbClr val="5BA9FF"/>
        </a:solidFill>
        <a:ln w="12700" cap="flat" cmpd="sng" algn="ctr">
          <a:noFill/>
          <a:prstDash val="solid"/>
          <a:miter lim="800000"/>
        </a:ln>
      </dgm:spPr>
    </dgm:pt>
    <dgm:pt modelId="{C1FA8EA9-FD4D-7549-9903-49BE327330C2}" type="pres">
      <dgm:prSet presAssocID="{4D9662C6-32E3-CA43-91C1-01744316CC81}" presName="c3text" presStyleLbl="node1" presStyleIdx="2" presStyleCnt="3">
        <dgm:presLayoutVars>
          <dgm:bulletEnabled val="1"/>
        </dgm:presLayoutVars>
      </dgm:prSet>
      <dgm:spPr bwMode="auto"/>
    </dgm:pt>
  </dgm:ptLst>
  <dgm:cxnLst>
    <dgm:cxn modelId="{0AAFB50F-A147-964E-9385-CB51CDB4F982}" srcId="{4D9662C6-32E3-CA43-91C1-01744316CC81}" destId="{E909A965-9879-C344-BBA2-9CE00150632E}" srcOrd="0" destOrd="0" parTransId="{279A241D-8CEA-C746-9458-6DF219D91FC0}" sibTransId="{9027A234-F05B-264F-BC0E-386ED5CA64E5}"/>
    <dgm:cxn modelId="{5C5EE767-6A9E-B64C-9801-6E004FA310DB}" type="presOf" srcId="{7C35DBCB-D1C0-3740-A018-300A761F0E06}" destId="{67009AE5-3A23-8C45-B2C0-28D590813989}" srcOrd="1" destOrd="0" presId="urn:microsoft.com/office/officeart/2005/8/layout/venn2"/>
    <dgm:cxn modelId="{A754C179-A46C-6545-B1A7-81F319149229}" type="presOf" srcId="{8F1D5E23-D38E-B842-AFD6-6E17A6E98469}" destId="{C1FA8EA9-FD4D-7549-9903-49BE327330C2}" srcOrd="1" destOrd="0" presId="urn:microsoft.com/office/officeart/2005/8/layout/venn2"/>
    <dgm:cxn modelId="{98FC509C-6CD2-4249-993A-A91987A2FFD4}" type="presOf" srcId="{8F1D5E23-D38E-B842-AFD6-6E17A6E98469}" destId="{05965B9A-130C-AD48-977A-B80A202D6C58}" srcOrd="0" destOrd="0" presId="urn:microsoft.com/office/officeart/2005/8/layout/venn2"/>
    <dgm:cxn modelId="{424EB5AA-66D8-A847-BE9C-CA45494508B3}" type="presOf" srcId="{E909A965-9879-C344-BBA2-9CE00150632E}" destId="{E59CFDB7-B6FA-D249-BE42-4F25238CC713}" srcOrd="1" destOrd="0" presId="urn:microsoft.com/office/officeart/2005/8/layout/venn2"/>
    <dgm:cxn modelId="{840E2FAD-C70D-B142-8D11-138E44F2EF47}" srcId="{4D9662C6-32E3-CA43-91C1-01744316CC81}" destId="{7C35DBCB-D1C0-3740-A018-300A761F0E06}" srcOrd="1" destOrd="0" parTransId="{DB986FFB-FEF6-EA40-A09C-6F99A1C2C37B}" sibTransId="{66417AD0-8FA2-4547-8668-E917A34E34A5}"/>
    <dgm:cxn modelId="{2101B5B8-6279-6744-8C06-90F4051DF0BD}" type="presOf" srcId="{E909A965-9879-C344-BBA2-9CE00150632E}" destId="{A308A42D-76B6-2C47-A023-80AE9221FE20}" srcOrd="0" destOrd="0" presId="urn:microsoft.com/office/officeart/2005/8/layout/venn2"/>
    <dgm:cxn modelId="{76EF48BA-F13A-8F4C-9B27-21DD3AE5CB96}" type="presOf" srcId="{7C35DBCB-D1C0-3740-A018-300A761F0E06}" destId="{E93B0AC0-7FEB-AF4F-B9F6-3FEB392EDA9B}" srcOrd="0" destOrd="0" presId="urn:microsoft.com/office/officeart/2005/8/layout/venn2"/>
    <dgm:cxn modelId="{8BC220D5-0BC8-2243-AC70-940DE1C2B5A6}" type="presOf" srcId="{4D9662C6-32E3-CA43-91C1-01744316CC81}" destId="{D948C526-7EE7-E44D-BB5D-201E82D8E532}" srcOrd="0" destOrd="0" presId="urn:microsoft.com/office/officeart/2005/8/layout/venn2"/>
    <dgm:cxn modelId="{98294FDD-4434-D04E-A38F-8D5313E18DC7}" srcId="{4D9662C6-32E3-CA43-91C1-01744316CC81}" destId="{8F1D5E23-D38E-B842-AFD6-6E17A6E98469}" srcOrd="2" destOrd="0" parTransId="{0DCB4CAA-9744-C34D-8E25-760A0C09AD50}" sibTransId="{62F4BF5E-8B86-1F45-BB5A-A1DCD470D081}"/>
    <dgm:cxn modelId="{EF5B3262-1D0B-564D-9E93-45B804D06E35}" type="presParOf" srcId="{D948C526-7EE7-E44D-BB5D-201E82D8E532}" destId="{B957DEA5-0B25-B346-B1AB-9B550FEC6D18}" srcOrd="0" destOrd="0" presId="urn:microsoft.com/office/officeart/2005/8/layout/venn2"/>
    <dgm:cxn modelId="{74F5BD7C-7938-B94D-97BE-83A5C989545B}" type="presParOf" srcId="{B957DEA5-0B25-B346-B1AB-9B550FEC6D18}" destId="{A308A42D-76B6-2C47-A023-80AE9221FE20}" srcOrd="0" destOrd="0" presId="urn:microsoft.com/office/officeart/2005/8/layout/venn2"/>
    <dgm:cxn modelId="{4FB38EAF-35CC-3143-BF3E-89508CCF2D74}" type="presParOf" srcId="{B957DEA5-0B25-B346-B1AB-9B550FEC6D18}" destId="{E59CFDB7-B6FA-D249-BE42-4F25238CC713}" srcOrd="1" destOrd="0" presId="urn:microsoft.com/office/officeart/2005/8/layout/venn2"/>
    <dgm:cxn modelId="{6048C8D0-BEEF-5844-A9FD-BBE3E3CB6B58}" type="presParOf" srcId="{D948C526-7EE7-E44D-BB5D-201E82D8E532}" destId="{61DF17B0-1454-2440-A23C-CAD64395CC30}" srcOrd="1" destOrd="0" presId="urn:microsoft.com/office/officeart/2005/8/layout/venn2"/>
    <dgm:cxn modelId="{65794252-4523-8E4A-94B1-A70F835ABEBE}" type="presParOf" srcId="{61DF17B0-1454-2440-A23C-CAD64395CC30}" destId="{E93B0AC0-7FEB-AF4F-B9F6-3FEB392EDA9B}" srcOrd="0" destOrd="0" presId="urn:microsoft.com/office/officeart/2005/8/layout/venn2"/>
    <dgm:cxn modelId="{7AE1F7F4-9705-9142-97FC-2E43F1A17740}" type="presParOf" srcId="{61DF17B0-1454-2440-A23C-CAD64395CC30}" destId="{67009AE5-3A23-8C45-B2C0-28D590813989}" srcOrd="1" destOrd="0" presId="urn:microsoft.com/office/officeart/2005/8/layout/venn2"/>
    <dgm:cxn modelId="{F867518C-B3B2-6740-B8BD-7B727F346317}" type="presParOf" srcId="{D948C526-7EE7-E44D-BB5D-201E82D8E532}" destId="{B2B6A2A2-4D6D-B244-8572-66592D266338}" srcOrd="2" destOrd="0" presId="urn:microsoft.com/office/officeart/2005/8/layout/venn2"/>
    <dgm:cxn modelId="{22C9738E-4D36-3E44-9F1E-D1B21820FB59}" type="presParOf" srcId="{B2B6A2A2-4D6D-B244-8572-66592D266338}" destId="{05965B9A-130C-AD48-977A-B80A202D6C58}" srcOrd="0" destOrd="0" presId="urn:microsoft.com/office/officeart/2005/8/layout/venn2"/>
    <dgm:cxn modelId="{C5FEF918-264F-8644-B8FC-CDC7730F08EC}" type="presParOf" srcId="{B2B6A2A2-4D6D-B244-8572-66592D266338}" destId="{C1FA8EA9-FD4D-7549-9903-49BE327330C2}" srcOrd="1" destOrd="0" presId="urn:microsoft.com/office/officeart/2005/8/layout/venn2"/>
  </dgm:cxnLst>
  <dgm:bg>
    <a:noFill/>
  </dgm:bg>
  <dgm:whole>
    <a:ln>
      <a:noFill/>
      <a:miter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08A42D-76B6-2C47-A023-80AE9221FE20}">
      <dsp:nvSpPr>
        <dsp:cNvPr id="0" name=""/>
        <dsp:cNvSpPr/>
      </dsp:nvSpPr>
      <dsp:spPr bwMode="auto">
        <a:xfrm>
          <a:off x="0" y="184560"/>
          <a:ext cx="4836159" cy="4836159"/>
        </a:xfrm>
        <a:prstGeom prst="ellipse">
          <a:avLst/>
        </a:prstGeom>
        <a:solidFill>
          <a:srgbClr val="1E6ACC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en-US" sz="2400" kern="1200">
              <a:latin typeface="Aptos"/>
            </a:rPr>
            <a:t>TAM</a:t>
          </a:r>
          <a:endParaRPr lang="ru-RU" sz="2400" kern="1200">
            <a:latin typeface="Aptos"/>
          </a:endParaRPr>
        </a:p>
      </dsp:txBody>
      <dsp:txXfrm>
        <a:off x="1572960" y="426368"/>
        <a:ext cx="1690237" cy="725423"/>
      </dsp:txXfrm>
    </dsp:sp>
    <dsp:sp modelId="{E93B0AC0-7FEB-AF4F-B9F6-3FEB392EDA9B}">
      <dsp:nvSpPr>
        <dsp:cNvPr id="0" name=""/>
        <dsp:cNvSpPr/>
      </dsp:nvSpPr>
      <dsp:spPr bwMode="auto">
        <a:xfrm>
          <a:off x="604519" y="1393600"/>
          <a:ext cx="3627119" cy="3627119"/>
        </a:xfrm>
        <a:prstGeom prst="ellipse">
          <a:avLst/>
        </a:prstGeom>
        <a:solidFill>
          <a:srgbClr val="317CFF"/>
        </a:solidFill>
        <a:ln w="12700" cap="flat" cmpd="sng" algn="ctr">
          <a:noFill/>
          <a:prstDash val="solid"/>
          <a:bevel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en-US" sz="2400" kern="1200">
              <a:latin typeface="Aptos"/>
            </a:rPr>
            <a:t>SAM</a:t>
          </a:r>
          <a:endParaRPr lang="ru-RU" sz="2400" kern="1200">
            <a:latin typeface="Aptos"/>
          </a:endParaRPr>
        </a:p>
      </dsp:txBody>
      <dsp:txXfrm>
        <a:off x="1572960" y="1620295"/>
        <a:ext cx="1690237" cy="680084"/>
      </dsp:txXfrm>
    </dsp:sp>
    <dsp:sp modelId="{05965B9A-130C-AD48-977A-B80A202D6C58}">
      <dsp:nvSpPr>
        <dsp:cNvPr id="0" name=""/>
        <dsp:cNvSpPr/>
      </dsp:nvSpPr>
      <dsp:spPr bwMode="auto">
        <a:xfrm>
          <a:off x="1209039" y="2602639"/>
          <a:ext cx="2418079" cy="2418079"/>
        </a:xfrm>
        <a:prstGeom prst="ellipse">
          <a:avLst/>
        </a:prstGeom>
        <a:solidFill>
          <a:srgbClr val="5BA9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en-US" sz="2400" kern="1200">
              <a:latin typeface="Aptos"/>
            </a:rPr>
            <a:t>SOM</a:t>
          </a:r>
          <a:endParaRPr lang="ru-RU" sz="2400" kern="1200">
            <a:latin typeface="Aptos"/>
          </a:endParaRPr>
        </a:p>
      </dsp:txBody>
      <dsp:txXfrm>
        <a:off x="1563159" y="3207159"/>
        <a:ext cx="1709840" cy="12090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2E07F91-1951-F047-88A3-E9699D235946}" type="datetimeFigureOut">
              <a:rPr lang="ru-RU"/>
              <a:t>08.12.2025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E6B7880-3302-5248-A932-FDE13199AA7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2E07F91-1951-F047-88A3-E9699D235946}" type="datetimeFigureOut">
              <a:rPr lang="ru-RU"/>
              <a:t>08.12.2025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E6B7880-3302-5248-A932-FDE13199AA7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2E07F91-1951-F047-88A3-E9699D235946}" type="datetimeFigureOut">
              <a:rPr lang="ru-RU"/>
              <a:t>08.12.2025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E6B7880-3302-5248-A932-FDE13199AA7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2E07F91-1951-F047-88A3-E9699D235946}" type="datetimeFigureOut">
              <a:rPr lang="ru-RU"/>
              <a:t>08.12.2025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E6B7880-3302-5248-A932-FDE13199AA7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2E07F91-1951-F047-88A3-E9699D235946}" type="datetimeFigureOut">
              <a:rPr lang="ru-RU"/>
              <a:t>08.12.2025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E6B7880-3302-5248-A932-FDE13199AA7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2E07F91-1951-F047-88A3-E9699D235946}" type="datetimeFigureOut">
              <a:rPr lang="ru-RU"/>
              <a:t>08.12.2025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E6B7880-3302-5248-A932-FDE13199AA7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2E07F91-1951-F047-88A3-E9699D235946}" type="datetimeFigureOut">
              <a:rPr lang="ru-RU"/>
              <a:t>08.12.2025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E6B7880-3302-5248-A932-FDE13199AA7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2E07F91-1951-F047-88A3-E9699D235946}" type="datetimeFigureOut">
              <a:rPr lang="ru-RU"/>
              <a:t>08.12.2025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E6B7880-3302-5248-A932-FDE13199AA7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2E07F91-1951-F047-88A3-E9699D235946}" type="datetimeFigureOut">
              <a:rPr lang="ru-RU"/>
              <a:t>08.12.2025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E6B7880-3302-5248-A932-FDE13199AA7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2E07F91-1951-F047-88A3-E9699D235946}" type="datetimeFigureOut">
              <a:rPr lang="ru-RU"/>
              <a:t>08.12.2025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E6B7880-3302-5248-A932-FDE13199AA7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2E07F91-1951-F047-88A3-E9699D235946}" type="datetimeFigureOut">
              <a:rPr lang="ru-RU"/>
              <a:t>08.12.2025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E6B7880-3302-5248-A932-FDE13199AA7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2E07F91-1951-F047-88A3-E9699D235946}" type="datetimeFigureOut">
              <a:rPr lang="ru-RU"/>
              <a:t>08.12.2025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E6B7880-3302-5248-A932-FDE13199AA73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osoncoweb.ru/library/congress/ru/07/29.php" TargetMode="External"/><Relationship Id="rId2" Type="http://schemas.openxmlformats.org/officeDocument/2006/relationships/hyperlink" Target="https://www.surgonco.ru/jour/article/view/1087?locale=ru_RU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A9D18E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TextBox 14"/>
          <p:cNvSpPr txBox="1"/>
          <p:nvPr/>
        </p:nvSpPr>
        <p:spPr bwMode="auto">
          <a:xfrm>
            <a:off x="41524" y="2064578"/>
            <a:ext cx="12108596" cy="2738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40"/>
              </a:lnSpc>
              <a:defRPr/>
            </a:pPr>
            <a:r>
              <a:rPr lang="en-US" sz="7600" b="1" err="1">
                <a:solidFill>
                  <a:srgbClr val="3263AC"/>
                </a:solidFill>
                <a:latin typeface="Aptos"/>
              </a:rPr>
              <a:t>Детектор</a:t>
            </a:r>
            <a:r>
              <a:rPr lang="en-US" sz="7600" b="1">
                <a:solidFill>
                  <a:srgbClr val="3263AC"/>
                </a:solidFill>
                <a:latin typeface="Aptos"/>
              </a:rPr>
              <a:t> </a:t>
            </a:r>
            <a:r>
              <a:rPr lang="en-US" sz="7600" b="1" err="1">
                <a:solidFill>
                  <a:srgbClr val="3263AC"/>
                </a:solidFill>
                <a:latin typeface="Aptos"/>
              </a:rPr>
              <a:t>микрометастазов</a:t>
            </a:r>
            <a:r>
              <a:rPr lang="en-US" sz="7600" b="1">
                <a:solidFill>
                  <a:srgbClr val="3263AC"/>
                </a:solidFill>
                <a:latin typeface="Aptos"/>
              </a:rPr>
              <a:t> в </a:t>
            </a:r>
            <a:r>
              <a:rPr lang="en-US" sz="7600" b="1" err="1">
                <a:solidFill>
                  <a:srgbClr val="3263AC"/>
                </a:solidFill>
                <a:latin typeface="Aptos"/>
              </a:rPr>
              <a:t>сторожевых</a:t>
            </a:r>
            <a:r>
              <a:rPr lang="en-US" sz="7600" b="1">
                <a:solidFill>
                  <a:srgbClr val="3263AC"/>
                </a:solidFill>
                <a:latin typeface="Aptos"/>
              </a:rPr>
              <a:t> </a:t>
            </a:r>
            <a:r>
              <a:rPr lang="en-US" sz="7600" b="1" err="1">
                <a:solidFill>
                  <a:srgbClr val="3263AC"/>
                </a:solidFill>
                <a:latin typeface="Aptos"/>
              </a:rPr>
              <a:t>лимфоузлах</a:t>
            </a:r>
            <a:endParaRPr lang="en-US" sz="7600" b="1">
              <a:solidFill>
                <a:srgbClr val="3263AC"/>
              </a:solidFill>
              <a:latin typeface="Aptos"/>
            </a:endParaRPr>
          </a:p>
        </p:txBody>
      </p:sp>
      <p:pic>
        <p:nvPicPr>
          <p:cNvPr id="2" name="Рисунок 1" descr="Изображение выглядит как Шрифт, текст, логотип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32EA534-4D2F-0DA2-C954-803910088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51" y="-229"/>
            <a:ext cx="4448175" cy="1790700"/>
          </a:xfrm>
          <a:prstGeom prst="rect">
            <a:avLst/>
          </a:prstGeom>
        </p:spPr>
      </p:pic>
      <p:pic>
        <p:nvPicPr>
          <p:cNvPr id="3" name="Рисунок 2" descr="Изображение выглядит как текст, Шрифт, снимок экрана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10623B1-9CF3-02A8-B226-7709C1FF8B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1676" y="0"/>
            <a:ext cx="3745734" cy="2653229"/>
          </a:xfrm>
          <a:prstGeom prst="rect">
            <a:avLst/>
          </a:prstGeom>
        </p:spPr>
      </p:pic>
      <p:sp>
        <p:nvSpPr>
          <p:cNvPr id="4" name="TextBox 15">
            <a:extLst>
              <a:ext uri="{FF2B5EF4-FFF2-40B4-BE49-F238E27FC236}">
                <a16:creationId xmlns:a16="http://schemas.microsoft.com/office/drawing/2014/main" id="{7CE2D9AB-C2D5-B2D8-CA4C-C65184E0D6B4}"/>
              </a:ext>
            </a:extLst>
          </p:cNvPr>
          <p:cNvSpPr txBox="1"/>
          <p:nvPr/>
        </p:nvSpPr>
        <p:spPr bwMode="auto">
          <a:xfrm>
            <a:off x="1015713" y="5284825"/>
            <a:ext cx="7426222" cy="1499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err="1">
                <a:solidFill>
                  <a:srgbClr val="3263AC"/>
                </a:solidFill>
                <a:latin typeface="Arial Black"/>
                <a:ea typeface="Roboto"/>
                <a:cs typeface="Roboto"/>
              </a:rPr>
              <a:t>Погольдин</a:t>
            </a:r>
            <a:r>
              <a:rPr lang="en-US" sz="2000">
                <a:solidFill>
                  <a:srgbClr val="3263AC"/>
                </a:solidFill>
                <a:latin typeface="Arial Black"/>
                <a:ea typeface="Roboto"/>
                <a:cs typeface="Roboto"/>
              </a:rPr>
              <a:t> </a:t>
            </a:r>
            <a:r>
              <a:rPr lang="en-US" sz="2000" err="1">
                <a:solidFill>
                  <a:srgbClr val="3263AC"/>
                </a:solidFill>
                <a:latin typeface="Arial Black"/>
                <a:ea typeface="Roboto"/>
                <a:cs typeface="Roboto"/>
              </a:rPr>
              <a:t>Николай</a:t>
            </a:r>
            <a:r>
              <a:rPr lang="en-US" sz="2000">
                <a:solidFill>
                  <a:srgbClr val="3263AC"/>
                </a:solidFill>
                <a:latin typeface="Arial Black"/>
                <a:ea typeface="Roboto"/>
                <a:cs typeface="Roboto"/>
              </a:rPr>
              <a:t>, </a:t>
            </a:r>
            <a:r>
              <a:rPr lang="en-US" sz="2000" err="1">
                <a:solidFill>
                  <a:srgbClr val="3263AC"/>
                </a:solidFill>
                <a:latin typeface="Arial Black"/>
                <a:ea typeface="Roboto"/>
                <a:cs typeface="Roboto"/>
              </a:rPr>
              <a:t>Голицына</a:t>
            </a:r>
            <a:r>
              <a:rPr lang="en-US" sz="2000">
                <a:solidFill>
                  <a:srgbClr val="3263AC"/>
                </a:solidFill>
                <a:latin typeface="Arial Black"/>
                <a:ea typeface="Roboto"/>
                <a:cs typeface="Roboto"/>
              </a:rPr>
              <a:t> </a:t>
            </a:r>
            <a:r>
              <a:rPr lang="en-US" sz="2000" err="1">
                <a:solidFill>
                  <a:srgbClr val="3263AC"/>
                </a:solidFill>
                <a:latin typeface="Arial Black"/>
                <a:ea typeface="Roboto"/>
                <a:cs typeface="Roboto"/>
              </a:rPr>
              <a:t>Полина</a:t>
            </a:r>
            <a:r>
              <a:rPr lang="en-US" sz="2000">
                <a:solidFill>
                  <a:srgbClr val="3263AC"/>
                </a:solidFill>
                <a:latin typeface="Arial Black"/>
                <a:ea typeface="Roboto"/>
                <a:cs typeface="Roboto"/>
              </a:rPr>
              <a:t>, </a:t>
            </a:r>
            <a:r>
              <a:rPr lang="en-US" sz="2000" err="1">
                <a:solidFill>
                  <a:srgbClr val="3263AC"/>
                </a:solidFill>
                <a:latin typeface="Arial Black"/>
                <a:ea typeface="Roboto"/>
                <a:cs typeface="Roboto"/>
              </a:rPr>
              <a:t>Кожевникова</a:t>
            </a:r>
            <a:r>
              <a:rPr lang="en-US" sz="2000">
                <a:solidFill>
                  <a:srgbClr val="3263AC"/>
                </a:solidFill>
                <a:latin typeface="Arial Black"/>
                <a:ea typeface="Roboto"/>
                <a:cs typeface="Roboto"/>
              </a:rPr>
              <a:t> </a:t>
            </a:r>
            <a:r>
              <a:rPr lang="en-US" sz="2000" err="1">
                <a:solidFill>
                  <a:srgbClr val="3263AC"/>
                </a:solidFill>
                <a:latin typeface="Arial Black"/>
                <a:ea typeface="Roboto"/>
                <a:cs typeface="Roboto"/>
              </a:rPr>
              <a:t>Ангелина</a:t>
            </a:r>
            <a:r>
              <a:rPr lang="en-US" sz="2000">
                <a:solidFill>
                  <a:srgbClr val="3263AC"/>
                </a:solidFill>
                <a:latin typeface="Arial Black"/>
                <a:ea typeface="Roboto"/>
                <a:cs typeface="Roboto"/>
              </a:rPr>
              <a:t>, </a:t>
            </a:r>
            <a:r>
              <a:rPr lang="en-US" sz="2000" err="1">
                <a:solidFill>
                  <a:srgbClr val="3263AC"/>
                </a:solidFill>
                <a:latin typeface="Arial Black"/>
                <a:ea typeface="Roboto"/>
                <a:cs typeface="Roboto"/>
              </a:rPr>
              <a:t>Лукьянова</a:t>
            </a:r>
            <a:r>
              <a:rPr lang="en-US" sz="2000">
                <a:solidFill>
                  <a:srgbClr val="3263AC"/>
                </a:solidFill>
                <a:latin typeface="Arial Black"/>
                <a:ea typeface="Roboto"/>
                <a:cs typeface="Roboto"/>
              </a:rPr>
              <a:t> </a:t>
            </a:r>
            <a:r>
              <a:rPr lang="en-US" sz="2000" err="1">
                <a:solidFill>
                  <a:srgbClr val="3263AC"/>
                </a:solidFill>
                <a:latin typeface="Arial Black"/>
                <a:ea typeface="Roboto"/>
                <a:cs typeface="Roboto"/>
              </a:rPr>
              <a:t>Вероника</a:t>
            </a:r>
            <a:endParaRPr lang="ru-RU">
              <a:solidFill>
                <a:srgbClr val="3263AC"/>
              </a:solidFill>
            </a:endParaRPr>
          </a:p>
          <a:p>
            <a:pPr>
              <a:defRPr/>
            </a:pPr>
            <a:endParaRPr lang="en-US" sz="2000">
              <a:solidFill>
                <a:srgbClr val="3263AC"/>
              </a:solidFill>
              <a:latin typeface="Arial Black"/>
              <a:ea typeface="Roboto"/>
              <a:cs typeface="Roboto"/>
            </a:endParaRPr>
          </a:p>
          <a:p>
            <a:pPr>
              <a:defRPr/>
            </a:pPr>
            <a:r>
              <a:rPr lang="en-US" sz="2000" err="1">
                <a:solidFill>
                  <a:srgbClr val="3263AC"/>
                </a:solidFill>
                <a:latin typeface="Arial Black"/>
                <a:ea typeface="Roboto"/>
                <a:cs typeface="Roboto"/>
              </a:rPr>
              <a:t>Ульяновский</a:t>
            </a:r>
            <a:r>
              <a:rPr lang="en-US" sz="2000">
                <a:solidFill>
                  <a:srgbClr val="3263AC"/>
                </a:solidFill>
                <a:latin typeface="Arial Black"/>
                <a:ea typeface="Roboto"/>
                <a:cs typeface="Roboto"/>
              </a:rPr>
              <a:t> </a:t>
            </a:r>
            <a:r>
              <a:rPr lang="en-US" sz="2000" err="1">
                <a:solidFill>
                  <a:srgbClr val="3263AC"/>
                </a:solidFill>
                <a:latin typeface="Arial Black"/>
                <a:ea typeface="Roboto"/>
                <a:cs typeface="Roboto"/>
              </a:rPr>
              <a:t>Государственный</a:t>
            </a:r>
            <a:r>
              <a:rPr lang="en-US" sz="2000">
                <a:solidFill>
                  <a:srgbClr val="3263AC"/>
                </a:solidFill>
                <a:latin typeface="Arial Black"/>
                <a:ea typeface="Roboto"/>
                <a:cs typeface="Roboto"/>
              </a:rPr>
              <a:t> </a:t>
            </a:r>
            <a:r>
              <a:rPr lang="en-US" sz="2000" err="1">
                <a:solidFill>
                  <a:srgbClr val="3263AC"/>
                </a:solidFill>
                <a:latin typeface="Arial Black"/>
                <a:ea typeface="Roboto"/>
                <a:cs typeface="Roboto"/>
              </a:rPr>
              <a:t>Университет</a:t>
            </a:r>
            <a:endParaRPr lang="en-US" err="1">
              <a:solidFill>
                <a:srgbClr val="3263AC"/>
              </a:solidFill>
            </a:endParaRPr>
          </a:p>
          <a:p>
            <a:pPr>
              <a:lnSpc>
                <a:spcPts val="2239"/>
              </a:lnSpc>
              <a:defRPr/>
            </a:pPr>
            <a:endParaRPr lang="en-US" sz="1600">
              <a:solidFill>
                <a:schemeClr val="bg1"/>
              </a:solidFill>
              <a:latin typeface="Aptos"/>
              <a:ea typeface="Roboto"/>
              <a:cs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 bwMode="auto">
          <a:xfrm>
            <a:off x="3417297" y="486303"/>
            <a:ext cx="5357403" cy="457212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3600" b="1">
                <a:solidFill>
                  <a:schemeClr val="bg1"/>
                </a:solidFill>
                <a:latin typeface="Aptos SemiBold"/>
                <a:ea typeface="Gilroy Bold"/>
                <a:cs typeface="Times New Roman"/>
              </a:rPr>
              <a:t>Конкурентный анализ</a:t>
            </a:r>
            <a:endParaRPr sz="3600" b="1">
              <a:latin typeface="Aptos SemiBold"/>
              <a:ea typeface="Gilroy Bold"/>
              <a:cs typeface="Times New Roman"/>
            </a:endParaRPr>
          </a:p>
        </p:txBody>
      </p:sp>
      <p:sp>
        <p:nvSpPr>
          <p:cNvPr id="1609421399" name="TextBox 1609421398"/>
          <p:cNvSpPr txBox="1"/>
          <p:nvPr/>
        </p:nvSpPr>
        <p:spPr bwMode="auto">
          <a:xfrm>
            <a:off x="11262500" y="318060"/>
            <a:ext cx="495090" cy="342851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r">
              <a:lnSpc>
                <a:spcPct val="100000"/>
              </a:lnSpc>
              <a:defRPr/>
            </a:pPr>
            <a:r>
              <a:rPr lang="ru-RU" sz="1600">
                <a:solidFill>
                  <a:schemeClr val="bg1"/>
                </a:solidFill>
                <a:latin typeface="Aptos"/>
                <a:ea typeface="Roboto"/>
                <a:cs typeface="Roboto"/>
              </a:rPr>
              <a:t>06</a:t>
            </a:r>
            <a:endParaRPr sz="1600">
              <a:solidFill>
                <a:schemeClr val="bg1"/>
              </a:solidFill>
              <a:latin typeface="Aptos"/>
              <a:ea typeface="Roboto"/>
              <a:cs typeface="Roboto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E0FE39D1-6166-B5EA-E122-82B2F88C20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699056"/>
              </p:ext>
            </p:extLst>
          </p:nvPr>
        </p:nvGraphicFramePr>
        <p:xfrm>
          <a:off x="113861" y="1019889"/>
          <a:ext cx="11962791" cy="616541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03420">
                  <a:extLst>
                    <a:ext uri="{9D8B030D-6E8A-4147-A177-3AD203B41FA5}">
                      <a16:colId xmlns:a16="http://schemas.microsoft.com/office/drawing/2014/main" val="674225809"/>
                    </a:ext>
                  </a:extLst>
                </a:gridCol>
                <a:gridCol w="2145631">
                  <a:extLst>
                    <a:ext uri="{9D8B030D-6E8A-4147-A177-3AD203B41FA5}">
                      <a16:colId xmlns:a16="http://schemas.microsoft.com/office/drawing/2014/main" val="3565578101"/>
                    </a:ext>
                  </a:extLst>
                </a:gridCol>
                <a:gridCol w="2125577">
                  <a:extLst>
                    <a:ext uri="{9D8B030D-6E8A-4147-A177-3AD203B41FA5}">
                      <a16:colId xmlns:a16="http://schemas.microsoft.com/office/drawing/2014/main" val="2474396298"/>
                    </a:ext>
                  </a:extLst>
                </a:gridCol>
                <a:gridCol w="2273973">
                  <a:extLst>
                    <a:ext uri="{9D8B030D-6E8A-4147-A177-3AD203B41FA5}">
                      <a16:colId xmlns:a16="http://schemas.microsoft.com/office/drawing/2014/main" val="4147362387"/>
                    </a:ext>
                  </a:extLst>
                </a:gridCol>
                <a:gridCol w="2057095">
                  <a:extLst>
                    <a:ext uri="{9D8B030D-6E8A-4147-A177-3AD203B41FA5}">
                      <a16:colId xmlns:a16="http://schemas.microsoft.com/office/drawing/2014/main" val="2198413883"/>
                    </a:ext>
                  </a:extLst>
                </a:gridCol>
                <a:gridCol w="2057095">
                  <a:extLst>
                    <a:ext uri="{9D8B030D-6E8A-4147-A177-3AD203B41FA5}">
                      <a16:colId xmlns:a16="http://schemas.microsoft.com/office/drawing/2014/main" val="3347039178"/>
                    </a:ext>
                  </a:extLst>
                </a:gridCol>
              </a:tblGrid>
              <a:tr h="1358134">
                <a:tc>
                  <a:txBody>
                    <a:bodyPr/>
                    <a:lstStyle/>
                    <a:p>
                      <a:pPr lvl="0" algn="ctr" rtl="0">
                        <a:lnSpc>
                          <a:spcPct val="150000"/>
                        </a:lnSpc>
                        <a:buNone/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Критерий</a:t>
                      </a:r>
                    </a:p>
                  </a:txBody>
                  <a:tcPr marL="42977" marR="71628" marT="44768" marB="4476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572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150000"/>
                        </a:lnSpc>
                        <a:buNone/>
                      </a:pPr>
                      <a:r>
                        <a:rPr lang="af-ZA" sz="1600" b="1" dirty="0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ДМСЛ </a:t>
                      </a:r>
                    </a:p>
                  </a:txBody>
                  <a:tcPr marL="71628" marR="71628" marT="44768" marB="4476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38572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1" i="0" u="none" strike="noStrike" noProof="0" dirty="0" err="1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RadPointer-Gamma</a:t>
                      </a:r>
                      <a:r>
                        <a:rPr lang="ru-RU" sz="16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 (ООО «</a:t>
                      </a:r>
                      <a:r>
                        <a:rPr lang="ru-RU" sz="1600" b="1" i="0" u="none" strike="noStrike" noProof="0" dirty="0" err="1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МедикорФарма</a:t>
                      </a:r>
                      <a:r>
                        <a:rPr lang="ru-RU" sz="16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-Урал», РФ)</a:t>
                      </a:r>
                    </a:p>
                  </a:txBody>
                  <a:tcPr marL="71628" marR="71628" marT="44768" marB="44768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38572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1" i="0" u="none" strike="noStrike" noProof="0" dirty="0" err="1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Sentinella</a:t>
                      </a:r>
                      <a:r>
                        <a:rPr lang="ru-RU" sz="16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 102 (</a:t>
                      </a:r>
                      <a:r>
                        <a:rPr lang="ru-RU" sz="1600" b="1" i="0" u="none" strike="noStrike" noProof="0" dirty="0" err="1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Oncovision</a:t>
                      </a:r>
                      <a:r>
                        <a:rPr lang="ru-RU" sz="16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, Испания)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ptos"/>
                      </a:endParaRPr>
                    </a:p>
                  </a:txBody>
                  <a:tcPr marL="71628" marR="71628" marT="44768" marB="44768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38572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af-ZA" sz="16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Crystal </a:t>
                      </a:r>
                      <a:r>
                        <a:rPr lang="af-ZA" sz="1600" b="1" i="0" u="none" strike="noStrike" noProof="0" dirty="0" err="1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Probe</a:t>
                      </a:r>
                      <a:r>
                        <a:rPr lang="af-ZA" sz="16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 (Crystal </a:t>
                      </a:r>
                      <a:r>
                        <a:rPr lang="af-ZA" sz="1600" b="1" i="0" u="none" strike="noStrike" noProof="0" dirty="0" err="1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Photonics</a:t>
                      </a:r>
                      <a:r>
                        <a:rPr lang="af-ZA" sz="16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, </a:t>
                      </a:r>
                      <a:r>
                        <a:rPr lang="af-ZA" sz="1600" b="1" i="0" u="none" strike="noStrike" noProof="0" dirty="0" err="1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Германия</a:t>
                      </a:r>
                      <a:r>
                        <a:rPr lang="af-ZA" sz="16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)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ptos"/>
                      </a:endParaRPr>
                    </a:p>
                  </a:txBody>
                  <a:tcPr marL="71628" marR="71628" marT="44768" marB="44768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38572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1" i="0" u="none" strike="noStrike" noProof="0" dirty="0" err="1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Neoprobe</a:t>
                      </a:r>
                      <a:r>
                        <a:rPr lang="ru-RU" sz="16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 Neo2000 </a:t>
                      </a:r>
                      <a:r>
                        <a:rPr lang="ru-RU" sz="1600" b="1" i="0" u="none" strike="noStrike" noProof="0" dirty="0" err="1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Gamma</a:t>
                      </a:r>
                      <a:r>
                        <a:rPr lang="ru-RU" sz="16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 </a:t>
                      </a:r>
                      <a:r>
                        <a:rPr lang="ru-RU" sz="1600" b="1" i="0" u="none" strike="noStrike" noProof="0" dirty="0" err="1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Detection</a:t>
                      </a:r>
                      <a:r>
                        <a:rPr lang="ru-RU" sz="16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 System (</a:t>
                      </a:r>
                      <a:r>
                        <a:rPr lang="ru-RU" sz="1600" b="1" i="0" u="none" strike="noStrike" noProof="0" dirty="0" err="1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Neoprobe</a:t>
                      </a:r>
                      <a:r>
                        <a:rPr lang="ru-RU" sz="16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 Corporation, США)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ptos"/>
                      </a:endParaRPr>
                    </a:p>
                  </a:txBody>
                  <a:tcPr marL="71628" marR="71628" marT="44768" marB="44768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3857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3669874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1" i="0" u="none" strike="noStrike" noProof="0" dirty="0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Точность</a:t>
                      </a:r>
                      <a:endParaRPr lang="af-ZA" sz="1600" b="1" dirty="0">
                        <a:solidFill>
                          <a:schemeClr val="bg1"/>
                        </a:solidFill>
                        <a:effectLst/>
                        <a:latin typeface="Aptos"/>
                      </a:endParaRPr>
                    </a:p>
                  </a:txBody>
                  <a:tcPr marL="42977" marR="71628" marT="44768" marB="4476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572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❌</a:t>
                      </a:r>
                      <a:r>
                        <a:rPr lang="ru-RU" sz="1600" b="0" dirty="0">
                          <a:effectLst/>
                          <a:latin typeface="Aptos"/>
                        </a:rPr>
                        <a:t>Предположительно высокая</a:t>
                      </a:r>
                      <a:endParaRPr lang="ru-RU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</a:txBody>
                  <a:tcPr marL="71628" marR="71628" marT="44768" marB="4476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✅</a:t>
                      </a:r>
                      <a:r>
                        <a:rPr lang="ru-RU" sz="1600" b="0" dirty="0">
                          <a:effectLst/>
                          <a:latin typeface="Aptos"/>
                        </a:rPr>
                        <a:t>Высокая</a:t>
                      </a:r>
                      <a:endParaRPr lang="ru-RU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</a:txBody>
                  <a:tcPr marL="71628" marR="71628" marT="44768" marB="44768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✅</a:t>
                      </a:r>
                      <a:r>
                        <a:rPr lang="ru-RU" sz="1600" b="0" dirty="0">
                          <a:effectLst/>
                          <a:latin typeface="Aptos"/>
                        </a:rPr>
                        <a:t>60%</a:t>
                      </a:r>
                    </a:p>
                  </a:txBody>
                  <a:tcPr marL="71628" marR="71628" marT="44768" marB="44768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✅</a:t>
                      </a:r>
                      <a:r>
                        <a:rPr lang="ru-RU" sz="1600" b="0" dirty="0">
                          <a:effectLst/>
                          <a:latin typeface="Aptos"/>
                        </a:rPr>
                        <a:t>Высокая</a:t>
                      </a:r>
                    </a:p>
                  </a:txBody>
                  <a:tcPr marL="71628" marR="71628" marT="44768" marB="44768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✅</a:t>
                      </a:r>
                      <a:r>
                        <a:rPr lang="ru-RU" sz="1600" b="0" dirty="0">
                          <a:effectLst/>
                          <a:latin typeface="Aptos"/>
                        </a:rPr>
                        <a:t>Высокая</a:t>
                      </a:r>
                    </a:p>
                  </a:txBody>
                  <a:tcPr marL="71628" marR="42976" marT="44768" marB="44768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159069"/>
                  </a:ext>
                </a:extLst>
              </a:tr>
              <a:tr h="711868"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50000"/>
                        </a:lnSpc>
                        <a:buNone/>
                      </a:pPr>
                      <a:r>
                        <a:rPr lang="ru-RU" sz="1600" b="1" err="1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Инвазивность</a:t>
                      </a:r>
                      <a:endParaRPr lang="ru-RU" sz="1600" b="1">
                        <a:solidFill>
                          <a:schemeClr val="bg1"/>
                        </a:solidFill>
                        <a:effectLst/>
                        <a:latin typeface="Aptos"/>
                      </a:endParaRPr>
                    </a:p>
                  </a:txBody>
                  <a:tcPr marL="42977" marR="71618" marT="44758" marB="4475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572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✅</a:t>
                      </a:r>
                      <a:r>
                        <a:rPr lang="ru-RU" sz="1600" b="0" dirty="0">
                          <a:effectLst/>
                          <a:latin typeface="Aptos"/>
                        </a:rPr>
                        <a:t>малоинвазивный</a:t>
                      </a:r>
                      <a:endParaRPr lang="ru-RU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</a:txBody>
                  <a:tcPr marL="58017" marR="58017" marT="36261" marB="3626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❌</a:t>
                      </a:r>
                      <a:r>
                        <a:rPr lang="ru-RU" sz="1600" b="0" dirty="0">
                          <a:effectLst/>
                          <a:latin typeface="Aptos"/>
                        </a:rPr>
                        <a:t>инвазивный</a:t>
                      </a:r>
                      <a:endParaRPr lang="ru-RU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</a:txBody>
                  <a:tcPr marL="58017" marR="58017" marT="36261" marB="36261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❌</a:t>
                      </a:r>
                      <a:r>
                        <a:rPr lang="ru-RU" sz="1600" b="0" dirty="0">
                          <a:effectLst/>
                          <a:latin typeface="Aptos"/>
                        </a:rPr>
                        <a:t>Инвазивный</a:t>
                      </a:r>
                    </a:p>
                  </a:txBody>
                  <a:tcPr marL="58017" marR="58017" marT="36261" marB="36261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❌</a:t>
                      </a:r>
                      <a:r>
                        <a:rPr lang="ru-RU" sz="1600" b="0" dirty="0">
                          <a:effectLst/>
                          <a:latin typeface="Aptos"/>
                        </a:rPr>
                        <a:t>Инвазивный</a:t>
                      </a:r>
                    </a:p>
                  </a:txBody>
                  <a:tcPr marL="58017" marR="58017" marT="36261" marB="36261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❌</a:t>
                      </a:r>
                      <a:r>
                        <a:rPr lang="ru-RU" sz="1600" b="0" dirty="0">
                          <a:effectLst/>
                          <a:latin typeface="Aptos"/>
                        </a:rPr>
                        <a:t>Инвазивный</a:t>
                      </a:r>
                    </a:p>
                  </a:txBody>
                  <a:tcPr marL="58017" marR="34804" marT="36261" marB="36261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6716828"/>
                  </a:ext>
                </a:extLst>
              </a:tr>
              <a:tr h="621631"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50000"/>
                        </a:lnSpc>
                        <a:buNone/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Защищенность</a:t>
                      </a:r>
                    </a:p>
                  </a:txBody>
                  <a:tcPr marL="42977" marR="71618" marT="44758" marB="4475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572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❌</a:t>
                      </a:r>
                      <a:r>
                        <a:rPr lang="ru-RU" sz="1600" b="0" dirty="0">
                          <a:effectLst/>
                          <a:latin typeface="Aptos"/>
                        </a:rPr>
                        <a:t>планируется</a:t>
                      </a:r>
                      <a:endParaRPr lang="ru-RU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</a:txBody>
                  <a:tcPr marL="58017" marR="58017" marT="36261" marB="3626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✅</a:t>
                      </a:r>
                      <a:r>
                        <a:rPr lang="ru-RU" sz="1600" b="0" dirty="0">
                          <a:effectLst/>
                          <a:latin typeface="Aptos"/>
                        </a:rPr>
                        <a:t>Патент</a:t>
                      </a:r>
                      <a:endParaRPr lang="ru-RU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</a:txBody>
                  <a:tcPr marL="58017" marR="58017" marT="36261" marB="36261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✅Патент</a:t>
                      </a:r>
                      <a:endParaRPr lang="ru-RU" sz="1600" dirty="0">
                        <a:latin typeface="Aptos"/>
                      </a:endParaRPr>
                    </a:p>
                  </a:txBody>
                  <a:tcPr marL="58017" marR="58017" marT="36261" marB="36261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✅Патент</a:t>
                      </a:r>
                      <a:endParaRPr lang="ru-RU" sz="1600" dirty="0">
                        <a:latin typeface="Aptos"/>
                      </a:endParaRPr>
                    </a:p>
                  </a:txBody>
                  <a:tcPr marL="58017" marR="58017" marT="36261" marB="36261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✅Патент</a:t>
                      </a:r>
                      <a:endParaRPr lang="ru-RU" sz="1600" dirty="0">
                        <a:latin typeface="Aptos"/>
                      </a:endParaRPr>
                    </a:p>
                  </a:txBody>
                  <a:tcPr marL="58017" marR="34804" marT="36261" marB="36261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273046"/>
                  </a:ext>
                </a:extLst>
              </a:tr>
              <a:tr h="772732"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50000"/>
                        </a:lnSpc>
                        <a:buNone/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Безопасность</a:t>
                      </a:r>
                    </a:p>
                  </a:txBody>
                  <a:tcPr marL="42977" marR="71618" marT="44758" marB="4475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572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✅</a:t>
                      </a:r>
                      <a:r>
                        <a:rPr lang="ru-RU" sz="1600" b="0" dirty="0" err="1">
                          <a:effectLst/>
                          <a:latin typeface="Aptos"/>
                        </a:rPr>
                        <a:t>малоопасен</a:t>
                      </a:r>
                      <a:endParaRPr lang="ru-RU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</a:txBody>
                  <a:tcPr marL="71618" marR="71618" marT="44757" marB="4475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❌</a:t>
                      </a:r>
                      <a:r>
                        <a:rPr lang="ru-RU" sz="1600" b="0" dirty="0">
                          <a:effectLst/>
                          <a:latin typeface="Aptos"/>
                        </a:rPr>
                        <a:t>Радиоактивная метка, интраоперационное вмешательство</a:t>
                      </a:r>
                    </a:p>
                  </a:txBody>
                  <a:tcPr marL="71618" marR="71618" marT="44757" marB="44757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❌</a:t>
                      </a:r>
                      <a:r>
                        <a:rPr lang="ru-RU" sz="1600" b="0" dirty="0">
                          <a:effectLst/>
                          <a:latin typeface="Aptos"/>
                        </a:rPr>
                        <a:t>Используется радиоизотоп Tc-99m</a:t>
                      </a:r>
                    </a:p>
                  </a:txBody>
                  <a:tcPr marL="71618" marR="71618" marT="44757" marB="44757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❌Используется радиоизотоп Tc-99m</a:t>
                      </a:r>
                      <a:endParaRPr lang="ru-RU" sz="1600" b="0" dirty="0">
                        <a:effectLst/>
                        <a:latin typeface="Aptos"/>
                      </a:endParaRPr>
                    </a:p>
                  </a:txBody>
                  <a:tcPr marL="71618" marR="71618" marT="44757" marB="44757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endParaRPr lang="ru-RU" sz="1100" b="0">
                        <a:effectLst/>
                        <a:latin typeface="Aptos"/>
                      </a:endParaRPr>
                    </a:p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endParaRPr lang="ru-RU" sz="1100" b="0">
                        <a:effectLst/>
                        <a:latin typeface="Aptos"/>
                      </a:endParaRPr>
                    </a:p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❌Используется радиоизотоп Tc-99m</a:t>
                      </a:r>
                      <a:endParaRPr lang="ru-RU" dirty="0"/>
                    </a:p>
                  </a:txBody>
                  <a:tcPr marL="71618" marR="42976" marT="44757" marB="44757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222786"/>
                  </a:ext>
                </a:extLst>
              </a:tr>
              <a:tr h="772732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1" dirty="0" err="1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Стоиммость</a:t>
                      </a:r>
                    </a:p>
                  </a:txBody>
                  <a:tcPr marL="42976" marR="71618" marT="44757" marB="44757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38572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 dirty="0">
                          <a:effectLst/>
                          <a:latin typeface="Aptos"/>
                        </a:rPr>
                        <a:t>1335000</a:t>
                      </a:r>
                      <a:r>
                        <a:rPr lang="ru-RU" sz="1600" b="0" i="0" u="none" strike="noStrike" noProof="0" dirty="0">
                          <a:effectLst/>
                        </a:rPr>
                        <a:t>₽</a:t>
                      </a:r>
                      <a:endParaRPr lang="ru-RU" sz="1600" b="0" dirty="0">
                        <a:effectLst/>
                        <a:latin typeface="Aptos"/>
                      </a:endParaRPr>
                    </a:p>
                  </a:txBody>
                  <a:tcPr marL="71618" marR="71618" marT="44757" marB="44757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>
                          <a:effectLst/>
                          <a:latin typeface="Aptos"/>
                        </a:rPr>
                        <a:t>3000000</a:t>
                      </a:r>
                      <a:r>
                        <a:rPr lang="ru-RU" sz="1600" b="0" i="0" u="none" strike="noStrike" noProof="0">
                          <a:effectLst/>
                        </a:rPr>
                        <a:t>₽</a:t>
                      </a:r>
                      <a:endParaRPr lang="ru-RU" sz="1600" b="0" dirty="0">
                        <a:effectLst/>
                        <a:latin typeface="Aptos"/>
                      </a:endParaRPr>
                    </a:p>
                  </a:txBody>
                  <a:tcPr marL="71618" marR="71618" marT="44757" marB="44757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 dirty="0">
                          <a:effectLst/>
                          <a:latin typeface="Aptos"/>
                        </a:rPr>
                        <a:t>неизвестно</a:t>
                      </a:r>
                    </a:p>
                  </a:txBody>
                  <a:tcPr marL="71618" marR="71618" marT="44757" marB="44757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неизвестно</a:t>
                      </a:r>
                    </a:p>
                  </a:txBody>
                  <a:tcPr marL="71618" marR="71618" marT="44757" marB="44757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  <a:buNone/>
                      </a:pPr>
                      <a:r>
                        <a:rPr lang="ru-RU" sz="16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неизвестно</a:t>
                      </a:r>
                    </a:p>
                  </a:txBody>
                  <a:tcPr marL="71618" marR="42976" marT="44757" marB="44757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5418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8998388" name="TextBox 7"/>
          <p:cNvSpPr txBox="1"/>
          <p:nvPr/>
        </p:nvSpPr>
        <p:spPr bwMode="auto">
          <a:xfrm>
            <a:off x="106939" y="-66"/>
            <a:ext cx="5357403" cy="457212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ts val="3839"/>
              </a:lnSpc>
              <a:defRPr/>
            </a:pPr>
            <a:r>
              <a:rPr lang="ru-RU" sz="3600" b="1">
                <a:solidFill>
                  <a:schemeClr val="bg1"/>
                </a:solidFill>
                <a:latin typeface="Aptos SemiBold"/>
                <a:ea typeface="Gilroy Bold"/>
                <a:cs typeface="Times New Roman"/>
              </a:rPr>
              <a:t>Бизнес-модель</a:t>
            </a:r>
            <a:endParaRPr sz="3600" b="1">
              <a:solidFill>
                <a:schemeClr val="bg1"/>
              </a:solidFill>
              <a:latin typeface="Aptos SemiBold"/>
              <a:ea typeface="Gilroy Bold"/>
              <a:cs typeface="Times New Roman"/>
            </a:endParaRPr>
          </a:p>
        </p:txBody>
      </p:sp>
      <p:grpSp>
        <p:nvGrpSpPr>
          <p:cNvPr id="2143660049" name="Группа 10"/>
          <p:cNvGrpSpPr/>
          <p:nvPr/>
        </p:nvGrpSpPr>
        <p:grpSpPr bwMode="auto">
          <a:xfrm>
            <a:off x="0" y="398317"/>
            <a:ext cx="12191998" cy="5905499"/>
            <a:chOff x="0" y="0"/>
            <a:chExt cx="12191998" cy="5905499"/>
          </a:xfrm>
        </p:grpSpPr>
        <p:sp>
          <p:nvSpPr>
            <p:cNvPr id="1037310019" name="AutoShape 15"/>
            <p:cNvSpPr/>
            <p:nvPr/>
          </p:nvSpPr>
          <p:spPr bwMode="auto">
            <a:xfrm>
              <a:off x="0" y="6431"/>
              <a:ext cx="12191998" cy="0"/>
            </a:xfrm>
            <a:prstGeom prst="line">
              <a:avLst/>
            </a:prstGeom>
            <a:grpFill/>
            <a:ln w="12699" cap="flat">
              <a:solidFill>
                <a:srgbClr val="5BA9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ptos"/>
              </a:endParaRPr>
            </a:p>
          </p:txBody>
        </p:sp>
        <p:sp>
          <p:nvSpPr>
            <p:cNvPr id="355812672" name="AutoShape 16"/>
            <p:cNvSpPr/>
            <p:nvPr/>
          </p:nvSpPr>
          <p:spPr bwMode="auto">
            <a:xfrm flipV="1">
              <a:off x="0" y="4456792"/>
              <a:ext cx="12191998" cy="0"/>
            </a:xfrm>
            <a:prstGeom prst="line">
              <a:avLst/>
            </a:prstGeom>
            <a:grpFill/>
            <a:ln w="12699" cap="flat">
              <a:solidFill>
                <a:srgbClr val="5BA9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6804202" name="AutoShape 17"/>
            <p:cNvSpPr/>
            <p:nvPr/>
          </p:nvSpPr>
          <p:spPr bwMode="auto">
            <a:xfrm>
              <a:off x="0" y="5905499"/>
              <a:ext cx="12072254" cy="0"/>
            </a:xfrm>
            <a:prstGeom prst="line">
              <a:avLst/>
            </a:prstGeom>
            <a:grpFill/>
            <a:ln w="12699" cap="flat">
              <a:solidFill>
                <a:srgbClr val="5BA9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75868152" name="AutoShape 19"/>
            <p:cNvSpPr/>
            <p:nvPr/>
          </p:nvSpPr>
          <p:spPr bwMode="auto">
            <a:xfrm flipV="1">
              <a:off x="2404566" y="6431"/>
              <a:ext cx="0" cy="4456791"/>
            </a:xfrm>
            <a:prstGeom prst="line">
              <a:avLst/>
            </a:prstGeom>
            <a:grpFill/>
            <a:ln w="12699" cap="flat">
              <a:solidFill>
                <a:srgbClr val="5BA9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28959624" name="AutoShape 20"/>
            <p:cNvSpPr/>
            <p:nvPr/>
          </p:nvSpPr>
          <p:spPr bwMode="auto">
            <a:xfrm flipV="1">
              <a:off x="4830485" y="0"/>
              <a:ext cx="0" cy="4456791"/>
            </a:xfrm>
            <a:prstGeom prst="line">
              <a:avLst/>
            </a:prstGeom>
            <a:grpFill/>
            <a:ln w="12699" cap="flat">
              <a:solidFill>
                <a:srgbClr val="5BA9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4856406" name="AutoShape 21"/>
            <p:cNvSpPr/>
            <p:nvPr/>
          </p:nvSpPr>
          <p:spPr bwMode="auto">
            <a:xfrm flipV="1">
              <a:off x="7019131" y="0"/>
              <a:ext cx="0" cy="4463224"/>
            </a:xfrm>
            <a:prstGeom prst="line">
              <a:avLst/>
            </a:prstGeom>
            <a:grpFill/>
            <a:ln w="12699" cap="flat">
              <a:solidFill>
                <a:srgbClr val="5BA9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35126078" name="AutoShape 22"/>
            <p:cNvSpPr/>
            <p:nvPr/>
          </p:nvSpPr>
          <p:spPr bwMode="auto">
            <a:xfrm flipH="1" flipV="1">
              <a:off x="9792423" y="0"/>
              <a:ext cx="3093" cy="4463224"/>
            </a:xfrm>
            <a:prstGeom prst="line">
              <a:avLst/>
            </a:prstGeom>
            <a:grpFill/>
            <a:ln w="12699" cap="flat">
              <a:solidFill>
                <a:srgbClr val="5BA9FF"/>
              </a:solidFill>
              <a:prstDash val="solid"/>
              <a:headEnd type="none" w="sm" len="sm"/>
              <a:tailEnd type="none" w="sm" len="sm"/>
            </a:ln>
          </p:spPr>
          <p:txBody>
            <a:bodyPr lIns="91440" tIns="45720" rIns="91440" bIns="45720" anchor="t"/>
            <a:lstStyle/>
            <a:p>
              <a:endParaRPr lang="ru-RU"/>
            </a:p>
          </p:txBody>
        </p:sp>
        <p:sp>
          <p:nvSpPr>
            <p:cNvPr id="1444518720" name="AutoShape 23"/>
            <p:cNvSpPr/>
            <p:nvPr/>
          </p:nvSpPr>
          <p:spPr bwMode="auto">
            <a:xfrm flipV="1">
              <a:off x="5299698" y="4463225"/>
              <a:ext cx="0" cy="1442273"/>
            </a:xfrm>
            <a:prstGeom prst="line">
              <a:avLst/>
            </a:prstGeom>
            <a:grpFill/>
            <a:ln w="12699" cap="flat">
              <a:solidFill>
                <a:srgbClr val="5BA9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08577089" name="AutoShape 24"/>
            <p:cNvSpPr/>
            <p:nvPr/>
          </p:nvSpPr>
          <p:spPr bwMode="auto">
            <a:xfrm>
              <a:off x="7019131" y="2348557"/>
              <a:ext cx="2773286" cy="0"/>
            </a:xfrm>
            <a:prstGeom prst="line">
              <a:avLst/>
            </a:prstGeom>
            <a:grpFill/>
            <a:ln w="12699" cap="flat">
              <a:solidFill>
                <a:srgbClr val="5BA9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95711011" name="AutoShape 25"/>
            <p:cNvSpPr/>
            <p:nvPr/>
          </p:nvSpPr>
          <p:spPr bwMode="auto">
            <a:xfrm>
              <a:off x="2404566" y="2342001"/>
              <a:ext cx="2425916" cy="6556"/>
            </a:xfrm>
            <a:prstGeom prst="line">
              <a:avLst/>
            </a:prstGeom>
            <a:grpFill/>
            <a:ln w="12699" cap="flat">
              <a:solidFill>
                <a:srgbClr val="5BA9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15758173" name="TextBox 5"/>
          <p:cNvSpPr txBox="1"/>
          <p:nvPr/>
        </p:nvSpPr>
        <p:spPr bwMode="auto">
          <a:xfrm>
            <a:off x="2442427" y="2868557"/>
            <a:ext cx="2196688" cy="324709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en-US" sz="1600" b="1">
                <a:solidFill>
                  <a:schemeClr val="bg1"/>
                </a:solidFill>
                <a:latin typeface="Aptos"/>
                <a:ea typeface="Gilroy Bold"/>
                <a:cs typeface="Gilroy Bold"/>
              </a:rPr>
              <a:t>Ключевые ресурсы</a:t>
            </a:r>
            <a:endParaRPr sz="1600" b="1">
              <a:solidFill>
                <a:schemeClr val="bg1"/>
              </a:solidFill>
              <a:latin typeface="Aptos"/>
              <a:ea typeface="Gilroy Bold"/>
              <a:cs typeface="Gilroy Bold"/>
            </a:endParaRPr>
          </a:p>
        </p:txBody>
      </p:sp>
      <p:sp>
        <p:nvSpPr>
          <p:cNvPr id="1426973484" name="TextBox 6"/>
          <p:cNvSpPr txBox="1"/>
          <p:nvPr/>
        </p:nvSpPr>
        <p:spPr bwMode="auto">
          <a:xfrm>
            <a:off x="72940" y="396681"/>
            <a:ext cx="2198883" cy="434170"/>
          </a:xfrm>
          <a:prstGeom prst="rect">
            <a:avLst/>
          </a:prstGeom>
        </p:spPr>
        <p:txBody>
          <a:bodyPr lIns="0" tIns="0" rIns="0" bIns="0" rtlCol="0" anchor="ctr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en-US" sz="1600" b="1">
                <a:solidFill>
                  <a:schemeClr val="bg1"/>
                </a:solidFill>
                <a:latin typeface="Aptos"/>
                <a:ea typeface="Gilroy Bold"/>
                <a:cs typeface="Gilroy Bold"/>
              </a:rPr>
              <a:t>Ключевые партнёры</a:t>
            </a:r>
            <a:endParaRPr sz="1600" b="1">
              <a:solidFill>
                <a:schemeClr val="bg1"/>
              </a:solidFill>
              <a:latin typeface="Aptos"/>
              <a:ea typeface="Gilroy Bold"/>
              <a:cs typeface="Gilroy Bold"/>
            </a:endParaRPr>
          </a:p>
        </p:txBody>
      </p:sp>
      <p:sp>
        <p:nvSpPr>
          <p:cNvPr id="1328255586" name="TextBox 13"/>
          <p:cNvSpPr txBox="1"/>
          <p:nvPr/>
        </p:nvSpPr>
        <p:spPr bwMode="auto">
          <a:xfrm>
            <a:off x="5311719" y="4839734"/>
            <a:ext cx="6705046" cy="357301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en-US" sz="1600" b="1">
                <a:solidFill>
                  <a:schemeClr val="bg1"/>
                </a:solidFill>
                <a:latin typeface="Aptos"/>
                <a:ea typeface="Gilroy Bold"/>
                <a:cs typeface="Gilroy Bold"/>
              </a:rPr>
              <a:t>Потоки поступления дохода</a:t>
            </a:r>
            <a:endParaRPr sz="1600" b="1">
              <a:solidFill>
                <a:schemeClr val="bg1"/>
              </a:solidFill>
              <a:latin typeface="Aptos"/>
              <a:ea typeface="Gilroy Bold"/>
              <a:cs typeface="Gilroy Bold"/>
            </a:endParaRPr>
          </a:p>
        </p:txBody>
      </p:sp>
      <p:sp>
        <p:nvSpPr>
          <p:cNvPr id="1305313978" name="TextBox 33"/>
          <p:cNvSpPr txBox="1"/>
          <p:nvPr/>
        </p:nvSpPr>
        <p:spPr bwMode="auto">
          <a:xfrm>
            <a:off x="7079609" y="1030940"/>
            <a:ext cx="2581218" cy="1354187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>
              <a:defRPr/>
            </a:pP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Медицинские</a:t>
            </a:r>
            <a:r>
              <a:rPr lang="en-US" sz="11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учреждения</a:t>
            </a:r>
            <a:r>
              <a:rPr lang="en-US" sz="1100">
                <a:solidFill>
                  <a:schemeClr val="bg1"/>
                </a:solidFill>
                <a:latin typeface="Aptos"/>
                <a:ea typeface="Roboto"/>
                <a:cs typeface="Roboto"/>
              </a:rPr>
              <a:t>, а </a:t>
            </a: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именно</a:t>
            </a:r>
            <a:r>
              <a:rPr lang="en-US" sz="11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врачи</a:t>
            </a:r>
            <a:r>
              <a:rPr lang="en-US" sz="11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ожидают</a:t>
            </a:r>
            <a:r>
              <a:rPr lang="en-US" sz="11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точности</a:t>
            </a:r>
            <a:r>
              <a:rPr lang="en-US" sz="11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и </a:t>
            </a: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простоты</a:t>
            </a:r>
            <a:r>
              <a:rPr lang="en-US" sz="11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использования</a:t>
            </a:r>
            <a:r>
              <a:rPr lang="en-US" sz="11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детектора</a:t>
            </a:r>
            <a:r>
              <a:rPr lang="en-US" sz="11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</a:p>
          <a:p>
            <a:pPr>
              <a:defRPr/>
            </a:pP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Профессиональное</a:t>
            </a:r>
            <a:r>
              <a:rPr lang="en-US" sz="11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общение</a:t>
            </a:r>
            <a:r>
              <a:rPr lang="en-US" sz="1100">
                <a:solidFill>
                  <a:schemeClr val="bg1"/>
                </a:solidFill>
                <a:latin typeface="Aptos"/>
                <a:ea typeface="Roboto"/>
                <a:cs typeface="Roboto"/>
              </a:rPr>
              <a:t>, </a:t>
            </a: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аргументированное</a:t>
            </a:r>
            <a:r>
              <a:rPr lang="en-US" sz="11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и </a:t>
            </a: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подтверждённое</a:t>
            </a:r>
            <a:r>
              <a:rPr lang="en-US" sz="11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данными</a:t>
            </a:r>
          </a:p>
          <a:p>
            <a:pPr>
              <a:defRPr/>
            </a:pP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Пациенты</a:t>
            </a:r>
            <a:r>
              <a:rPr lang="en-US" sz="11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- </a:t>
            </a: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ожидают</a:t>
            </a:r>
            <a:r>
              <a:rPr lang="en-US" sz="11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получить</a:t>
            </a:r>
            <a:r>
              <a:rPr lang="en-US" sz="11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улучшенное</a:t>
            </a:r>
            <a:r>
              <a:rPr lang="en-US" sz="11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качество</a:t>
            </a:r>
            <a:r>
              <a:rPr lang="en-US" sz="11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диагностики</a:t>
            </a:r>
          </a:p>
          <a:p>
            <a:pPr marL="285750" indent="-285750">
              <a:buFont typeface="Calibri"/>
              <a:buChar char="-"/>
              <a:defRPr/>
            </a:pP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Объяснять</a:t>
            </a:r>
            <a:r>
              <a:rPr lang="en-US" sz="11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на</a:t>
            </a:r>
            <a:r>
              <a:rPr lang="en-US" sz="11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понятном</a:t>
            </a:r>
            <a:r>
              <a:rPr lang="en-US" sz="11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языке</a:t>
            </a:r>
          </a:p>
          <a:p>
            <a:pPr marL="285750" indent="-285750">
              <a:buFont typeface="Calibri"/>
              <a:buChar char="-"/>
              <a:defRPr/>
            </a:pP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Объяснять</a:t>
            </a:r>
            <a:r>
              <a:rPr lang="en-US" sz="11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на</a:t>
            </a:r>
            <a:r>
              <a:rPr lang="en-US" sz="11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профессиональном</a:t>
            </a:r>
          </a:p>
        </p:txBody>
      </p:sp>
      <p:sp>
        <p:nvSpPr>
          <p:cNvPr id="2053230212" name="TextBox 34"/>
          <p:cNvSpPr txBox="1"/>
          <p:nvPr/>
        </p:nvSpPr>
        <p:spPr bwMode="auto">
          <a:xfrm>
            <a:off x="7058871" y="3079154"/>
            <a:ext cx="2826502" cy="1499660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marL="228600" indent="-228600">
              <a:buAutoNum type="arabicPeriod"/>
              <a:defRPr/>
            </a:pPr>
            <a:r>
              <a:rPr lang="en-US" sz="120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Пульс</a:t>
            </a:r>
            <a:r>
              <a:rPr lang="en-US" sz="1200">
                <a:solidFill>
                  <a:schemeClr val="bg1"/>
                </a:solidFill>
                <a:latin typeface="Aptos"/>
                <a:ea typeface="+mn-lt"/>
                <a:cs typeface="+mn-lt"/>
              </a:rPr>
              <a:t> </a:t>
            </a:r>
            <a:r>
              <a:rPr lang="en-US" sz="120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Цен</a:t>
            </a:r>
            <a:r>
              <a:rPr lang="en-US" sz="1200">
                <a:solidFill>
                  <a:schemeClr val="bg1"/>
                </a:solidFill>
                <a:latin typeface="Aptos"/>
                <a:ea typeface="+mn-lt"/>
                <a:cs typeface="+mn-lt"/>
              </a:rPr>
              <a:t> (</a:t>
            </a:r>
            <a:r>
              <a:rPr lang="en-US" sz="120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Ульяновск</a:t>
            </a:r>
            <a:r>
              <a:rPr lang="en-US" sz="1200">
                <a:solidFill>
                  <a:schemeClr val="bg1"/>
                </a:solidFill>
                <a:latin typeface="Aptos"/>
                <a:ea typeface="+mn-lt"/>
                <a:cs typeface="+mn-lt"/>
              </a:rPr>
              <a:t>)</a:t>
            </a:r>
            <a:endParaRPr lang="en-US" sz="1200">
              <a:solidFill>
                <a:schemeClr val="bg1"/>
              </a:solidFill>
              <a:latin typeface="Aptos"/>
            </a:endParaRPr>
          </a:p>
          <a:p>
            <a:pPr marL="228600" indent="-228600">
              <a:buAutoNum type="arabicPeriod"/>
              <a:defRPr/>
            </a:pPr>
            <a:r>
              <a:rPr lang="en-US" sz="120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Фортуна</a:t>
            </a:r>
            <a:r>
              <a:rPr lang="en-US" sz="1200">
                <a:solidFill>
                  <a:schemeClr val="bg1"/>
                </a:solidFill>
                <a:latin typeface="Aptos"/>
                <a:ea typeface="+mn-lt"/>
                <a:cs typeface="+mn-lt"/>
              </a:rPr>
              <a:t> </a:t>
            </a:r>
            <a:r>
              <a:rPr lang="en-US" sz="120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Медикал</a:t>
            </a:r>
            <a:r>
              <a:rPr lang="en-US" sz="1200">
                <a:solidFill>
                  <a:schemeClr val="bg1"/>
                </a:solidFill>
                <a:latin typeface="Aptos"/>
                <a:ea typeface="+mn-lt"/>
                <a:cs typeface="+mn-lt"/>
              </a:rPr>
              <a:t> (</a:t>
            </a:r>
            <a:r>
              <a:rPr lang="en-US" sz="120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Ульяновск</a:t>
            </a:r>
            <a:r>
              <a:rPr lang="en-US" sz="1200">
                <a:solidFill>
                  <a:schemeClr val="bg1"/>
                </a:solidFill>
                <a:latin typeface="Aptos"/>
                <a:ea typeface="+mn-lt"/>
                <a:cs typeface="Calibri"/>
              </a:rPr>
              <a:t>) </a:t>
            </a:r>
            <a:endParaRPr lang="en-US" sz="1200">
              <a:solidFill>
                <a:schemeClr val="bg1"/>
              </a:solidFill>
              <a:latin typeface="Aptos"/>
              <a:ea typeface="+mn-lt"/>
              <a:cs typeface="+mn-lt"/>
            </a:endParaRPr>
          </a:p>
          <a:p>
            <a:pPr marL="228600" indent="-228600">
              <a:buAutoNum type="arabicPeriod"/>
              <a:defRPr/>
            </a:pPr>
            <a:r>
              <a:rPr lang="en-US" sz="1200" err="1">
                <a:solidFill>
                  <a:schemeClr val="bg1"/>
                </a:solidFill>
                <a:latin typeface="Aptos"/>
                <a:ea typeface="+mn-lt"/>
                <a:cs typeface="Calibri"/>
              </a:rPr>
              <a:t>ЛидерМед</a:t>
            </a:r>
            <a:r>
              <a:rPr lang="en-US" sz="1200">
                <a:solidFill>
                  <a:schemeClr val="bg1"/>
                </a:solidFill>
                <a:latin typeface="Aptos"/>
                <a:ea typeface="+mn-lt"/>
                <a:cs typeface="Calibri"/>
              </a:rPr>
              <a:t> </a:t>
            </a:r>
            <a:r>
              <a:rPr lang="en-US" sz="1200" err="1">
                <a:solidFill>
                  <a:schemeClr val="bg1"/>
                </a:solidFill>
                <a:latin typeface="Aptos"/>
                <a:ea typeface="+mn-lt"/>
                <a:cs typeface="Calibri"/>
              </a:rPr>
              <a:t>Групп</a:t>
            </a:r>
            <a:r>
              <a:rPr lang="en-US" sz="1200">
                <a:solidFill>
                  <a:schemeClr val="bg1"/>
                </a:solidFill>
                <a:latin typeface="Aptos"/>
                <a:ea typeface="+mn-lt"/>
                <a:cs typeface="Calibri"/>
              </a:rPr>
              <a:t> (</a:t>
            </a:r>
            <a:r>
              <a:rPr lang="en-US" sz="1200" err="1">
                <a:solidFill>
                  <a:schemeClr val="bg1"/>
                </a:solidFill>
                <a:latin typeface="Aptos"/>
                <a:ea typeface="+mn-lt"/>
                <a:cs typeface="Calibri"/>
              </a:rPr>
              <a:t>Ульяновск</a:t>
            </a:r>
            <a:r>
              <a:rPr lang="en-US" sz="1200">
                <a:solidFill>
                  <a:schemeClr val="bg1"/>
                </a:solidFill>
                <a:latin typeface="Aptos"/>
                <a:ea typeface="+mn-lt"/>
                <a:cs typeface="Calibri"/>
              </a:rPr>
              <a:t>)</a:t>
            </a:r>
          </a:p>
          <a:p>
            <a:pPr marL="228600" indent="-228600">
              <a:buAutoNum type="arabicPeriod"/>
              <a:defRPr/>
            </a:pPr>
            <a:r>
              <a:rPr lang="en-US" sz="1200">
                <a:solidFill>
                  <a:schemeClr val="bg1"/>
                </a:solidFill>
                <a:latin typeface="Aptos"/>
              </a:rPr>
              <a:t>Флуринтек (</a:t>
            </a:r>
            <a:r>
              <a:rPr lang="en-US" sz="1200" err="1">
                <a:solidFill>
                  <a:schemeClr val="bg1"/>
                </a:solidFill>
                <a:latin typeface="Aptos"/>
              </a:rPr>
              <a:t>Москва</a:t>
            </a:r>
            <a:r>
              <a:rPr lang="en-US" sz="1200">
                <a:solidFill>
                  <a:schemeClr val="bg1"/>
                </a:solidFill>
                <a:latin typeface="Aptos"/>
              </a:rPr>
              <a:t>)</a:t>
            </a:r>
          </a:p>
          <a:p>
            <a:pPr marL="228600" indent="-228600">
              <a:buAutoNum type="arabicPeriod"/>
              <a:defRPr/>
            </a:pPr>
            <a:r>
              <a:rPr lang="en-US" sz="1200" err="1">
                <a:solidFill>
                  <a:schemeClr val="bg1"/>
                </a:solidFill>
                <a:latin typeface="Aptos"/>
              </a:rPr>
              <a:t>ГемаКор</a:t>
            </a:r>
            <a:r>
              <a:rPr lang="en-US" sz="1200">
                <a:solidFill>
                  <a:schemeClr val="bg1"/>
                </a:solidFill>
                <a:latin typeface="Aptos"/>
              </a:rPr>
              <a:t> (</a:t>
            </a:r>
            <a:r>
              <a:rPr lang="en-US" sz="1200" err="1">
                <a:solidFill>
                  <a:schemeClr val="bg1"/>
                </a:solidFill>
                <a:latin typeface="Aptos"/>
              </a:rPr>
              <a:t>Москва</a:t>
            </a:r>
            <a:r>
              <a:rPr lang="en-US" sz="1200">
                <a:solidFill>
                  <a:schemeClr val="bg1"/>
                </a:solidFill>
                <a:latin typeface="Aptos"/>
              </a:rPr>
              <a:t>)</a:t>
            </a:r>
            <a:endParaRPr lang="en-US" sz="1100">
              <a:solidFill>
                <a:schemeClr val="bg1"/>
              </a:solidFill>
            </a:endParaRPr>
          </a:p>
          <a:p>
            <a:pPr>
              <a:defRPr/>
            </a:pPr>
            <a:endParaRPr lang="en-US" sz="1100">
              <a:solidFill>
                <a:schemeClr val="bg1"/>
              </a:solidFill>
            </a:endParaRPr>
          </a:p>
        </p:txBody>
      </p:sp>
      <p:sp>
        <p:nvSpPr>
          <p:cNvPr id="1296832968" name="TextBox 35"/>
          <p:cNvSpPr txBox="1"/>
          <p:nvPr/>
        </p:nvSpPr>
        <p:spPr bwMode="auto">
          <a:xfrm>
            <a:off x="9898255" y="1071907"/>
            <a:ext cx="2216831" cy="2759866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marL="228600" indent="-228600">
              <a:buAutoNum type="arabicPeriod"/>
              <a:defRPr/>
            </a:pPr>
            <a:r>
              <a:rPr lang="en-US" sz="12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Государственные</a:t>
            </a:r>
            <a:r>
              <a:rPr lang="en-US" sz="12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клиники</a:t>
            </a:r>
            <a:r>
              <a:rPr lang="en-US" sz="12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(B2G)</a:t>
            </a:r>
            <a:endParaRPr lang="ru-RU" sz="1200">
              <a:solidFill>
                <a:schemeClr val="bg1"/>
              </a:solidFill>
              <a:latin typeface="Aptos"/>
              <a:ea typeface="Roboto"/>
              <a:cs typeface="Roboto"/>
            </a:endParaRPr>
          </a:p>
          <a:p>
            <a:pPr>
              <a:defRPr/>
            </a:pPr>
            <a:r>
              <a:rPr lang="en-US" sz="1200">
                <a:solidFill>
                  <a:schemeClr val="bg1"/>
                </a:solidFill>
                <a:latin typeface="Aptos"/>
                <a:ea typeface="Roboto"/>
                <a:cs typeface="Roboto"/>
              </a:rPr>
              <a:t>1.1. </a:t>
            </a:r>
            <a:r>
              <a:rPr lang="en-US" sz="12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Главврач</a:t>
            </a:r>
            <a:endParaRPr lang="en-US" sz="1200">
              <a:solidFill>
                <a:schemeClr val="bg1"/>
              </a:solidFill>
              <a:latin typeface="Aptos"/>
              <a:ea typeface="Roboto"/>
              <a:cs typeface="Roboto"/>
            </a:endParaRPr>
          </a:p>
          <a:p>
            <a:pPr>
              <a:defRPr/>
            </a:pPr>
            <a:r>
              <a:rPr lang="en-US" sz="1200">
                <a:solidFill>
                  <a:schemeClr val="bg1"/>
                </a:solidFill>
                <a:latin typeface="Aptos"/>
                <a:ea typeface="Roboto"/>
                <a:cs typeface="Roboto"/>
              </a:rPr>
              <a:t>1.2. </a:t>
            </a:r>
            <a:r>
              <a:rPr lang="en-US" sz="12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Онкохирург</a:t>
            </a:r>
          </a:p>
          <a:p>
            <a:pPr>
              <a:defRPr/>
            </a:pPr>
            <a:r>
              <a:rPr lang="en-US" sz="1200">
                <a:solidFill>
                  <a:schemeClr val="bg1"/>
                </a:solidFill>
                <a:latin typeface="Aptos"/>
                <a:ea typeface="Roboto"/>
                <a:cs typeface="Roboto"/>
              </a:rPr>
              <a:t>2. </a:t>
            </a:r>
            <a:r>
              <a:rPr lang="en-US" sz="12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Частные</a:t>
            </a:r>
            <a:r>
              <a:rPr lang="en-US" sz="12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12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клиники</a:t>
            </a:r>
            <a:r>
              <a:rPr lang="en-US" sz="12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(B2B)</a:t>
            </a:r>
            <a:endParaRPr lang="en-US" sz="1200">
              <a:solidFill>
                <a:srgbClr val="000000"/>
              </a:solidFill>
              <a:latin typeface="Aptos"/>
              <a:ea typeface="Roboto"/>
              <a:cs typeface="Roboto"/>
            </a:endParaRPr>
          </a:p>
          <a:p>
            <a:pPr>
              <a:defRPr/>
            </a:pPr>
            <a:r>
              <a:rPr lang="en-US" sz="1200">
                <a:solidFill>
                  <a:schemeClr val="bg1"/>
                </a:solidFill>
                <a:latin typeface="Aptos"/>
                <a:ea typeface="Roboto"/>
                <a:cs typeface="Roboto"/>
              </a:rPr>
              <a:t>2.1. </a:t>
            </a:r>
            <a:r>
              <a:rPr lang="en-US" sz="12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Главврач</a:t>
            </a:r>
            <a:endParaRPr lang="en-US" sz="1200" err="1">
              <a:solidFill>
                <a:srgbClr val="000000"/>
              </a:solidFill>
              <a:latin typeface="Aptos"/>
              <a:ea typeface="Roboto"/>
              <a:cs typeface="Arial"/>
            </a:endParaRPr>
          </a:p>
          <a:p>
            <a:pPr>
              <a:defRPr/>
            </a:pPr>
            <a:r>
              <a:rPr lang="en-US" sz="1200">
                <a:solidFill>
                  <a:schemeClr val="bg1"/>
                </a:solidFill>
                <a:latin typeface="Aptos"/>
                <a:ea typeface="Roboto"/>
                <a:cs typeface="Roboto"/>
              </a:rPr>
              <a:t>2.2. </a:t>
            </a:r>
            <a:r>
              <a:rPr lang="en-US" sz="12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Онкохирург</a:t>
            </a:r>
            <a:r>
              <a:rPr lang="en-US" sz="1200">
                <a:solidFill>
                  <a:schemeClr val="bg1"/>
                </a:solidFill>
                <a:latin typeface="Aptos"/>
                <a:ea typeface="Roboto"/>
                <a:cs typeface="Roboto"/>
              </a:rPr>
              <a:t>                                                                                        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97299614" name="TextBox 36"/>
          <p:cNvSpPr txBox="1"/>
          <p:nvPr/>
        </p:nvSpPr>
        <p:spPr bwMode="auto">
          <a:xfrm>
            <a:off x="-2702" y="5188180"/>
            <a:ext cx="5083726" cy="861278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en-US" sz="12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</a:p>
        </p:txBody>
      </p:sp>
      <p:sp>
        <p:nvSpPr>
          <p:cNvPr id="588594186" name="TextBox 6"/>
          <p:cNvSpPr txBox="1"/>
          <p:nvPr/>
        </p:nvSpPr>
        <p:spPr bwMode="auto">
          <a:xfrm>
            <a:off x="7038641" y="442264"/>
            <a:ext cx="2663646" cy="589015"/>
          </a:xfrm>
          <a:prstGeom prst="rect">
            <a:avLst/>
          </a:prstGeom>
        </p:spPr>
        <p:txBody>
          <a:bodyPr lIns="0" tIns="0" rIns="0" bIns="0" rtlCol="0" anchor="ctr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en-US" sz="1600" b="1">
                <a:solidFill>
                  <a:schemeClr val="bg1"/>
                </a:solidFill>
                <a:latin typeface="Aptos"/>
                <a:ea typeface="Gilroy Bold"/>
                <a:cs typeface="Gilroy Bold"/>
              </a:rPr>
              <a:t>Взаимоотношения</a:t>
            </a:r>
            <a:r>
              <a:rPr lang="ru-RU" sz="1600" b="1">
                <a:solidFill>
                  <a:schemeClr val="bg1"/>
                </a:solidFill>
                <a:latin typeface="Aptos"/>
                <a:ea typeface="Gilroy Bold"/>
                <a:cs typeface="Gilroy Bold"/>
              </a:rPr>
              <a:t> </a:t>
            </a:r>
            <a:endParaRPr sz="1600">
              <a:solidFill>
                <a:schemeClr val="bg1"/>
              </a:solidFill>
            </a:endParaRPr>
          </a:p>
          <a:p>
            <a:pPr algn="l">
              <a:lnSpc>
                <a:spcPct val="100000"/>
              </a:lnSpc>
              <a:defRPr/>
            </a:pPr>
            <a:r>
              <a:rPr lang="en-US" sz="1600" b="1">
                <a:solidFill>
                  <a:schemeClr val="bg1"/>
                </a:solidFill>
                <a:latin typeface="Aptos"/>
                <a:ea typeface="Gilroy Bold"/>
                <a:cs typeface="Gilroy Bold"/>
              </a:rPr>
              <a:t>с клиентом</a:t>
            </a:r>
            <a:endParaRPr sz="1600" b="1">
              <a:solidFill>
                <a:schemeClr val="bg1"/>
              </a:solidFill>
              <a:latin typeface="Aptos"/>
              <a:ea typeface="Gilroy Bold"/>
              <a:cs typeface="Gilroy Bold"/>
            </a:endParaRPr>
          </a:p>
        </p:txBody>
      </p:sp>
      <p:sp>
        <p:nvSpPr>
          <p:cNvPr id="2000707405" name="TextBox 6"/>
          <p:cNvSpPr txBox="1"/>
          <p:nvPr/>
        </p:nvSpPr>
        <p:spPr bwMode="auto">
          <a:xfrm>
            <a:off x="4927991" y="291242"/>
            <a:ext cx="2052655" cy="645917"/>
          </a:xfrm>
          <a:prstGeom prst="rect">
            <a:avLst/>
          </a:prstGeom>
        </p:spPr>
        <p:txBody>
          <a:bodyPr lIns="0" tIns="0" rIns="0" bIns="0" rtlCol="0" anchor="ctr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en-US" sz="1600" b="1">
                <a:solidFill>
                  <a:schemeClr val="bg1"/>
                </a:solidFill>
                <a:latin typeface="Aptos"/>
                <a:ea typeface="Gilroy Bold"/>
                <a:cs typeface="Gilroy Bold"/>
              </a:rPr>
              <a:t>Ценностное предложение</a:t>
            </a:r>
            <a:endParaRPr sz="1600" b="1">
              <a:solidFill>
                <a:schemeClr val="bg1"/>
              </a:solidFill>
              <a:latin typeface="Aptos"/>
              <a:ea typeface="Gilroy Bold"/>
              <a:cs typeface="Gilroy Bold"/>
            </a:endParaRPr>
          </a:p>
        </p:txBody>
      </p:sp>
      <p:sp>
        <p:nvSpPr>
          <p:cNvPr id="247764229" name="TextBox 6"/>
          <p:cNvSpPr txBox="1"/>
          <p:nvPr/>
        </p:nvSpPr>
        <p:spPr bwMode="auto">
          <a:xfrm>
            <a:off x="2527926" y="342803"/>
            <a:ext cx="2209983" cy="645917"/>
          </a:xfrm>
          <a:prstGeom prst="rect">
            <a:avLst/>
          </a:prstGeom>
        </p:spPr>
        <p:txBody>
          <a:bodyPr lIns="0" tIns="0" rIns="0" bIns="0" rtlCol="0" anchor="ctr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en-US" sz="1600" b="1">
                <a:solidFill>
                  <a:schemeClr val="bg1"/>
                </a:solidFill>
                <a:latin typeface="Aptos"/>
                <a:ea typeface="Gilroy Bold"/>
                <a:cs typeface="Gilroy Bold"/>
              </a:rPr>
              <a:t>Ключевые виды</a:t>
            </a:r>
            <a:r>
              <a:rPr lang="ru-RU" sz="1600" b="1">
                <a:solidFill>
                  <a:schemeClr val="bg1"/>
                </a:solidFill>
                <a:latin typeface="Aptos"/>
                <a:ea typeface="Gilroy Bold"/>
                <a:cs typeface="Gilroy Bold"/>
              </a:rPr>
              <a:t> </a:t>
            </a:r>
            <a:r>
              <a:rPr lang="en-US" sz="1600" b="1">
                <a:solidFill>
                  <a:schemeClr val="bg1"/>
                </a:solidFill>
                <a:latin typeface="Aptos"/>
                <a:ea typeface="Gilroy Bold"/>
                <a:cs typeface="Gilroy Bold"/>
              </a:rPr>
              <a:t>деятельности</a:t>
            </a:r>
            <a:endParaRPr sz="1600" b="1">
              <a:solidFill>
                <a:schemeClr val="bg1"/>
              </a:solidFill>
              <a:latin typeface="Aptos"/>
              <a:ea typeface="Gilroy Bold"/>
              <a:cs typeface="Gilroy Bold"/>
            </a:endParaRPr>
          </a:p>
        </p:txBody>
      </p:sp>
      <p:sp>
        <p:nvSpPr>
          <p:cNvPr id="1060892075" name="TextBox 6"/>
          <p:cNvSpPr txBox="1"/>
          <p:nvPr/>
        </p:nvSpPr>
        <p:spPr bwMode="auto">
          <a:xfrm>
            <a:off x="9906448" y="482045"/>
            <a:ext cx="2209650" cy="589015"/>
          </a:xfrm>
          <a:prstGeom prst="rect">
            <a:avLst/>
          </a:prstGeom>
        </p:spPr>
        <p:txBody>
          <a:bodyPr lIns="0" tIns="0" rIns="0" bIns="0" rtlCol="0" anchor="ctr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en-US" sz="1600" b="1">
                <a:solidFill>
                  <a:schemeClr val="bg1"/>
                </a:solidFill>
                <a:latin typeface="Aptos"/>
                <a:ea typeface="Gilroy Bold"/>
                <a:cs typeface="Gilroy Bold"/>
              </a:rPr>
              <a:t>Потребительские сегменты</a:t>
            </a:r>
            <a:endParaRPr sz="1600" b="1">
              <a:solidFill>
                <a:schemeClr val="bg1"/>
              </a:solidFill>
              <a:latin typeface="Aptos"/>
              <a:ea typeface="Gilroy Bold"/>
              <a:cs typeface="Gilroy Bold"/>
            </a:endParaRPr>
          </a:p>
        </p:txBody>
      </p:sp>
      <p:sp>
        <p:nvSpPr>
          <p:cNvPr id="1500073173" name="TextBox 6"/>
          <p:cNvSpPr txBox="1"/>
          <p:nvPr/>
        </p:nvSpPr>
        <p:spPr bwMode="auto">
          <a:xfrm>
            <a:off x="7038641" y="2747859"/>
            <a:ext cx="2569427" cy="321022"/>
          </a:xfrm>
          <a:prstGeom prst="rect">
            <a:avLst/>
          </a:prstGeom>
        </p:spPr>
        <p:txBody>
          <a:bodyPr lIns="0" tIns="0" rIns="0" bIns="0" rtlCol="0" anchor="ctr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en-US" sz="1600" b="1">
                <a:solidFill>
                  <a:schemeClr val="bg1"/>
                </a:solidFill>
                <a:latin typeface="Aptos"/>
                <a:ea typeface="Gilroy Bold"/>
                <a:cs typeface="Gilroy Bold"/>
              </a:rPr>
              <a:t>Каналы сбыт</a:t>
            </a:r>
            <a:r>
              <a:rPr lang="ru-RU" sz="1600" b="1">
                <a:solidFill>
                  <a:schemeClr val="bg1"/>
                </a:solidFill>
                <a:latin typeface="Aptos"/>
                <a:ea typeface="Gilroy Bold"/>
                <a:cs typeface="Gilroy Bold"/>
              </a:rPr>
              <a:t>а</a:t>
            </a:r>
            <a:endParaRPr sz="1600" b="1">
              <a:solidFill>
                <a:schemeClr val="bg1"/>
              </a:solidFill>
              <a:latin typeface="Aptos"/>
              <a:ea typeface="Gilroy Bold"/>
              <a:cs typeface="Gilroy Bold"/>
            </a:endParaRPr>
          </a:p>
        </p:txBody>
      </p:sp>
      <p:sp>
        <p:nvSpPr>
          <p:cNvPr id="1962961836" name="TextBox 1962961835"/>
          <p:cNvSpPr txBox="1"/>
          <p:nvPr/>
        </p:nvSpPr>
        <p:spPr bwMode="auto">
          <a:xfrm>
            <a:off x="11262500" y="318060"/>
            <a:ext cx="495090" cy="335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r">
              <a:lnSpc>
                <a:spcPct val="100000"/>
              </a:lnSpc>
              <a:defRPr/>
            </a:pPr>
            <a:r>
              <a:rPr lang="ru-RU" sz="1600">
                <a:solidFill>
                  <a:srgbClr val="A1C5FF"/>
                </a:solidFill>
                <a:latin typeface="Aptos"/>
                <a:ea typeface="Roboto"/>
                <a:cs typeface="Roboto"/>
              </a:rPr>
              <a:t>07</a:t>
            </a:r>
            <a:endParaRPr sz="1600">
              <a:solidFill>
                <a:srgbClr val="A1C5FF"/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012CAC-7E62-8C1B-3019-66C973657055}"/>
              </a:ext>
            </a:extLst>
          </p:cNvPr>
          <p:cNvSpPr txBox="1"/>
          <p:nvPr/>
        </p:nvSpPr>
        <p:spPr>
          <a:xfrm>
            <a:off x="-811" y="739316"/>
            <a:ext cx="2441760" cy="38779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arenR"/>
            </a:pPr>
            <a:r>
              <a:rPr lang="ru-RU" err="1">
                <a:solidFill>
                  <a:schemeClr val="bg1"/>
                </a:solidFill>
                <a:ea typeface="+mn-lt"/>
                <a:cs typeface="+mn-lt"/>
              </a:rPr>
              <a:t>УлГУ</a:t>
            </a:r>
            <a:endParaRPr lang="en-US" err="1">
              <a:solidFill>
                <a:schemeClr val="bg1"/>
              </a:solidFill>
              <a:ea typeface="Calibri"/>
              <a:cs typeface="Calibri"/>
            </a:endParaRPr>
          </a:p>
          <a:p>
            <a:pPr marL="342900" indent="-342900">
              <a:buAutoNum type="arabicParenR"/>
            </a:pPr>
            <a:r>
              <a:rPr lang="ru-RU">
                <a:solidFill>
                  <a:schemeClr val="bg1"/>
                </a:solidFill>
                <a:ea typeface="Calibri"/>
                <a:cs typeface="Calibri"/>
              </a:rPr>
              <a:t>Ульяновский областной клинический онкологический диспансер (УОКОД)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  <a:p>
            <a:pPr marL="342900" indent="-342900">
              <a:buAutoNum type="arabicParenR"/>
            </a:pPr>
            <a:r>
              <a:rPr lang="ru-RU">
                <a:solidFill>
                  <a:schemeClr val="bg1"/>
                </a:solidFill>
                <a:ea typeface="Calibri"/>
                <a:cs typeface="Calibri"/>
              </a:rPr>
              <a:t>Научно-исследовательский технологический институт им. Капицы</a:t>
            </a:r>
            <a:endParaRPr lang="ru-RU">
              <a:solidFill>
                <a:schemeClr val="bg1"/>
              </a:solidFill>
            </a:endParaRPr>
          </a:p>
          <a:p>
            <a:endParaRPr lang="ru-RU" sz="1400">
              <a:solidFill>
                <a:srgbClr val="FFFFFF"/>
              </a:solidFill>
              <a:ea typeface="Calibri"/>
              <a:cs typeface="Calibri"/>
            </a:endParaRPr>
          </a:p>
          <a:p>
            <a:endParaRPr lang="ru-RU" sz="16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6C8512-2FFC-43EA-0EC5-7CE24B84C9C0}"/>
              </a:ext>
            </a:extLst>
          </p:cNvPr>
          <p:cNvSpPr txBox="1"/>
          <p:nvPr/>
        </p:nvSpPr>
        <p:spPr>
          <a:xfrm>
            <a:off x="2315195" y="828973"/>
            <a:ext cx="2322122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1200">
                <a:solidFill>
                  <a:schemeClr val="bg1"/>
                </a:solidFill>
              </a:rPr>
              <a:t>1)Разработка и совершенствование технологии</a:t>
            </a:r>
          </a:p>
          <a:p>
            <a:r>
              <a:rPr lang="ru-RU" sz="1200">
                <a:solidFill>
                  <a:schemeClr val="bg1"/>
                </a:solidFill>
              </a:rPr>
              <a:t>2)Проведение испытаний(технических, токсикологических и клинических)</a:t>
            </a:r>
          </a:p>
          <a:p>
            <a:r>
              <a:rPr lang="ru-RU" sz="1200">
                <a:solidFill>
                  <a:schemeClr val="bg1"/>
                </a:solidFill>
              </a:rPr>
              <a:t>3)Регистрационное удостоверение </a:t>
            </a:r>
          </a:p>
          <a:p>
            <a:r>
              <a:rPr lang="ru-RU" sz="1200">
                <a:solidFill>
                  <a:schemeClr val="bg1"/>
                </a:solidFill>
              </a:rPr>
              <a:t>4)Продвижение продукта </a:t>
            </a:r>
          </a:p>
          <a:p>
            <a:r>
              <a:rPr lang="ru-RU" sz="1200">
                <a:solidFill>
                  <a:schemeClr val="bg1"/>
                </a:solidFill>
              </a:rPr>
              <a:t>5)Техническое обслуживание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1DFA1D-EA25-179E-DFA1-022AC35B620E}"/>
              </a:ext>
            </a:extLst>
          </p:cNvPr>
          <p:cNvSpPr txBox="1"/>
          <p:nvPr/>
        </p:nvSpPr>
        <p:spPr>
          <a:xfrm>
            <a:off x="4774156" y="1244521"/>
            <a:ext cx="2199689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1200">
                <a:solidFill>
                  <a:schemeClr val="bg1"/>
                </a:solidFill>
              </a:rPr>
              <a:t>Детектор микрометастазов в сторожевых лимфоузлах - это современное решение, которое поможет </a:t>
            </a:r>
            <a:r>
              <a:rPr lang="ru-RU" sz="1200" b="1">
                <a:solidFill>
                  <a:schemeClr val="bg1"/>
                </a:solidFill>
              </a:rPr>
              <a:t>оперативно</a:t>
            </a:r>
            <a:r>
              <a:rPr lang="ru-RU" sz="1200">
                <a:solidFill>
                  <a:schemeClr val="bg1"/>
                </a:solidFill>
              </a:rPr>
              <a:t> и с высокой </a:t>
            </a:r>
            <a:r>
              <a:rPr lang="ru-RU" sz="1200" b="1">
                <a:solidFill>
                  <a:schemeClr val="bg1"/>
                </a:solidFill>
              </a:rPr>
              <a:t>точностью</a:t>
            </a:r>
            <a:r>
              <a:rPr lang="ru-RU" sz="1200">
                <a:solidFill>
                  <a:schemeClr val="bg1"/>
                </a:solidFill>
              </a:rPr>
              <a:t> выявлять микрометастазы, что в свою очередь повысит </a:t>
            </a:r>
            <a:r>
              <a:rPr lang="ru-RU" sz="1200" b="1">
                <a:solidFill>
                  <a:schemeClr val="bg1"/>
                </a:solidFill>
              </a:rPr>
              <a:t>эффективность</a:t>
            </a:r>
            <a:r>
              <a:rPr lang="ru-RU" sz="1200">
                <a:solidFill>
                  <a:schemeClr val="bg1"/>
                </a:solidFill>
              </a:rPr>
              <a:t> лечения </a:t>
            </a:r>
          </a:p>
          <a:p>
            <a:r>
              <a:rPr lang="ru-RU" sz="1200">
                <a:solidFill>
                  <a:schemeClr val="bg1"/>
                </a:solidFill>
              </a:rPr>
              <a:t>Точная и своевременная диагностика микрометастаз, что повышает</a:t>
            </a:r>
            <a:r>
              <a:rPr lang="ru-RU" sz="1200" b="1">
                <a:solidFill>
                  <a:schemeClr val="bg1"/>
                </a:solidFill>
              </a:rPr>
              <a:t> качество лечения Экономия ресурсов</a:t>
            </a:r>
            <a:r>
              <a:rPr lang="ru-RU" sz="1200">
                <a:solidFill>
                  <a:schemeClr val="bg1"/>
                </a:solidFill>
              </a:rPr>
              <a:t> клиники за счет более эффективной терапии</a:t>
            </a:r>
          </a:p>
          <a:p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5C95D2-6732-F23C-A141-6663E427CE32}"/>
              </a:ext>
            </a:extLst>
          </p:cNvPr>
          <p:cNvSpPr txBox="1"/>
          <p:nvPr/>
        </p:nvSpPr>
        <p:spPr>
          <a:xfrm>
            <a:off x="5309406" y="5016515"/>
            <a:ext cx="6796255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ru-RU" sz="1400" u="sng">
              <a:solidFill>
                <a:schemeClr val="bg1"/>
              </a:solidFill>
            </a:endParaRPr>
          </a:p>
          <a:p>
            <a:r>
              <a:rPr lang="ru-RU" sz="1400">
                <a:solidFill>
                  <a:schemeClr val="bg1"/>
                </a:solidFill>
              </a:rPr>
              <a:t>1.Продажа продукта потребителям/выручка от продажи дистрибьюторами</a:t>
            </a:r>
          </a:p>
          <a:p>
            <a:r>
              <a:rPr lang="ru-RU" sz="1400">
                <a:solidFill>
                  <a:schemeClr val="bg1"/>
                </a:solidFill>
              </a:rPr>
              <a:t>2.Сдача продукта в аренду</a:t>
            </a:r>
          </a:p>
          <a:p>
            <a:endParaRPr lang="ru-RU" sz="140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BEC178-91F3-4E49-ADFD-84F310B5AF3E}"/>
              </a:ext>
            </a:extLst>
          </p:cNvPr>
          <p:cNvSpPr txBox="1"/>
          <p:nvPr/>
        </p:nvSpPr>
        <p:spPr>
          <a:xfrm>
            <a:off x="2314015" y="3430912"/>
            <a:ext cx="2413410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err="1">
                <a:solidFill>
                  <a:schemeClr val="bg1"/>
                </a:solidFill>
                <a:ea typeface="Calibri"/>
                <a:cs typeface="Calibri"/>
              </a:rPr>
              <a:t>Грант</a:t>
            </a:r>
            <a:r>
              <a:rPr lang="en-US" sz="1100">
                <a:solidFill>
                  <a:schemeClr val="bg1"/>
                </a:solidFill>
                <a:ea typeface="Calibri"/>
                <a:cs typeface="Calibri"/>
              </a:rPr>
              <a:t> "УМНИК", </a:t>
            </a:r>
            <a:r>
              <a:rPr lang="en-US" sz="1100" err="1">
                <a:solidFill>
                  <a:schemeClr val="bg1"/>
                </a:solidFill>
                <a:ea typeface="Calibri"/>
                <a:cs typeface="Calibri"/>
              </a:rPr>
              <a:t>Грант</a:t>
            </a:r>
            <a:r>
              <a:rPr lang="en-US" sz="1100">
                <a:solidFill>
                  <a:schemeClr val="bg1"/>
                </a:solidFill>
                <a:ea typeface="Calibri"/>
                <a:cs typeface="Calibri"/>
              </a:rPr>
              <a:t> "</a:t>
            </a:r>
            <a:r>
              <a:rPr lang="en-US" sz="1100" err="1">
                <a:solidFill>
                  <a:schemeClr val="bg1"/>
                </a:solidFill>
                <a:ea typeface="Calibri"/>
                <a:cs typeface="Calibri"/>
              </a:rPr>
              <a:t>Студенческий</a:t>
            </a:r>
            <a:r>
              <a:rPr lang="en-US" sz="1100">
                <a:solidFill>
                  <a:schemeClr val="bg1"/>
                </a:solidFill>
                <a:ea typeface="Calibri"/>
                <a:cs typeface="Calibri"/>
              </a:rPr>
              <a:t> </a:t>
            </a:r>
            <a:r>
              <a:rPr lang="en-US" sz="1100" err="1">
                <a:solidFill>
                  <a:schemeClr val="bg1"/>
                </a:solidFill>
                <a:ea typeface="Calibri"/>
                <a:cs typeface="Calibri"/>
              </a:rPr>
              <a:t>стартап</a:t>
            </a:r>
            <a:r>
              <a:rPr lang="en-US" sz="1100">
                <a:solidFill>
                  <a:schemeClr val="bg1"/>
                </a:solidFill>
                <a:ea typeface="Calibri"/>
                <a:cs typeface="Calibri"/>
              </a:rPr>
              <a:t>", </a:t>
            </a:r>
            <a:r>
              <a:rPr lang="en-US" sz="1100" err="1">
                <a:solidFill>
                  <a:schemeClr val="bg1"/>
                </a:solidFill>
                <a:ea typeface="Calibri"/>
                <a:cs typeface="Calibri"/>
              </a:rPr>
              <a:t>Грант</a:t>
            </a:r>
            <a:r>
              <a:rPr lang="en-US" sz="1100">
                <a:solidFill>
                  <a:schemeClr val="bg1"/>
                </a:solidFill>
                <a:ea typeface="Calibri"/>
                <a:cs typeface="Calibri"/>
              </a:rPr>
              <a:t> "</a:t>
            </a:r>
            <a:r>
              <a:rPr lang="en-US" sz="1100" err="1">
                <a:solidFill>
                  <a:schemeClr val="bg1"/>
                </a:solidFill>
                <a:ea typeface="Calibri"/>
                <a:cs typeface="Calibri"/>
              </a:rPr>
              <a:t>Старт</a:t>
            </a:r>
            <a:r>
              <a:rPr lang="en-US" sz="1100">
                <a:solidFill>
                  <a:schemeClr val="bg1"/>
                </a:solidFill>
                <a:ea typeface="Calibri"/>
                <a:cs typeface="Calibri"/>
              </a:rPr>
              <a:t> 1", </a:t>
            </a:r>
            <a:r>
              <a:rPr lang="en-US" sz="1100" err="1">
                <a:solidFill>
                  <a:schemeClr val="bg1"/>
                </a:solidFill>
                <a:ea typeface="Calibri"/>
                <a:cs typeface="Calibri"/>
              </a:rPr>
              <a:t>Грант</a:t>
            </a:r>
            <a:r>
              <a:rPr lang="en-US" sz="1100">
                <a:solidFill>
                  <a:schemeClr val="bg1"/>
                </a:solidFill>
                <a:ea typeface="Calibri"/>
                <a:cs typeface="Calibri"/>
              </a:rPr>
              <a:t> "</a:t>
            </a:r>
            <a:r>
              <a:rPr lang="en-US" sz="1100" err="1">
                <a:solidFill>
                  <a:schemeClr val="bg1"/>
                </a:solidFill>
                <a:ea typeface="Calibri"/>
                <a:cs typeface="Calibri"/>
              </a:rPr>
              <a:t>Старт</a:t>
            </a:r>
            <a:r>
              <a:rPr lang="en-US" sz="1100">
                <a:solidFill>
                  <a:schemeClr val="bg1"/>
                </a:solidFill>
                <a:ea typeface="Calibri"/>
                <a:cs typeface="Calibri"/>
              </a:rPr>
              <a:t> 2", </a:t>
            </a:r>
            <a:r>
              <a:rPr lang="en-US" sz="1100" err="1">
                <a:solidFill>
                  <a:schemeClr val="bg1"/>
                </a:solidFill>
                <a:ea typeface="Calibri"/>
                <a:cs typeface="Calibri"/>
              </a:rPr>
              <a:t>собственные</a:t>
            </a:r>
            <a:r>
              <a:rPr lang="en-US" sz="1100">
                <a:solidFill>
                  <a:schemeClr val="bg1"/>
                </a:solidFill>
                <a:ea typeface="Calibri"/>
                <a:cs typeface="Calibri"/>
              </a:rPr>
              <a:t> </a:t>
            </a:r>
            <a:r>
              <a:rPr lang="en-US" sz="1100" err="1">
                <a:solidFill>
                  <a:schemeClr val="bg1"/>
                </a:solidFill>
                <a:ea typeface="Calibri"/>
                <a:cs typeface="Calibri"/>
              </a:rPr>
              <a:t>ресурсы</a:t>
            </a:r>
            <a:r>
              <a:rPr lang="en-US" sz="1100">
                <a:solidFill>
                  <a:schemeClr val="bg1"/>
                </a:solidFill>
                <a:ea typeface="Calibri"/>
                <a:cs typeface="Calibri"/>
              </a:rPr>
              <a:t>, </a:t>
            </a:r>
            <a:r>
              <a:rPr lang="en-US" sz="1100" err="1">
                <a:solidFill>
                  <a:schemeClr val="bg1"/>
                </a:solidFill>
                <a:ea typeface="Calibri"/>
                <a:cs typeface="Calibri"/>
              </a:rPr>
              <a:t>ресурсы</a:t>
            </a:r>
            <a:r>
              <a:rPr lang="en-US" sz="1100">
                <a:solidFill>
                  <a:schemeClr val="bg1"/>
                </a:solidFill>
                <a:ea typeface="Calibri"/>
                <a:cs typeface="Calibri"/>
              </a:rPr>
              <a:t> </a:t>
            </a:r>
            <a:r>
              <a:rPr lang="en-US" sz="1100" err="1">
                <a:solidFill>
                  <a:schemeClr val="bg1"/>
                </a:solidFill>
                <a:ea typeface="Calibri"/>
                <a:cs typeface="Calibri"/>
              </a:rPr>
              <a:t>ключевых</a:t>
            </a:r>
            <a:r>
              <a:rPr lang="en-US" sz="1100">
                <a:solidFill>
                  <a:schemeClr val="bg1"/>
                </a:solidFill>
                <a:ea typeface="Calibri"/>
                <a:cs typeface="Calibri"/>
              </a:rPr>
              <a:t> </a:t>
            </a:r>
            <a:r>
              <a:rPr lang="en-US" sz="1100" err="1">
                <a:solidFill>
                  <a:schemeClr val="bg1"/>
                </a:solidFill>
                <a:ea typeface="Calibri"/>
                <a:cs typeface="Calibri"/>
              </a:rPr>
              <a:t>партнёров</a:t>
            </a:r>
            <a:r>
              <a:rPr lang="ru-RU" sz="1100">
                <a:solidFill>
                  <a:srgbClr val="000000"/>
                </a:solidFill>
                <a:ea typeface="Calibri"/>
                <a:cs typeface="Calibri"/>
              </a:rPr>
              <a:t> </a:t>
            </a:r>
            <a:endParaRPr lang="ru-RU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C26CA98-32A2-A6EB-BD0F-D7A72377D109}"/>
              </a:ext>
            </a:extLst>
          </p:cNvPr>
          <p:cNvSpPr txBox="1"/>
          <p:nvPr/>
        </p:nvSpPr>
        <p:spPr bwMode="auto">
          <a:xfrm>
            <a:off x="78192" y="5295057"/>
            <a:ext cx="5139482" cy="1091854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en-US" sz="1600" b="1" err="1">
                <a:solidFill>
                  <a:schemeClr val="bg1"/>
                </a:solidFill>
                <a:latin typeface="Aptos"/>
                <a:ea typeface="Gilroy Bold"/>
                <a:cs typeface="Gilroy Bold"/>
              </a:rPr>
              <a:t>Структура</a:t>
            </a:r>
            <a:r>
              <a:rPr lang="en-US" sz="1600" b="1">
                <a:solidFill>
                  <a:schemeClr val="bg1"/>
                </a:solidFill>
                <a:latin typeface="Aptos"/>
                <a:ea typeface="Gilroy Bold"/>
                <a:cs typeface="Gilroy Bold"/>
              </a:rPr>
              <a:t> </a:t>
            </a:r>
            <a:r>
              <a:rPr lang="en-US" sz="1600" b="1" err="1">
                <a:solidFill>
                  <a:schemeClr val="bg1"/>
                </a:solidFill>
                <a:latin typeface="Aptos"/>
                <a:ea typeface="Gilroy Bold"/>
                <a:cs typeface="Gilroy Bold"/>
              </a:rPr>
              <a:t>затрат</a:t>
            </a:r>
            <a:r>
              <a:rPr lang="en-US" sz="1600" b="1">
                <a:solidFill>
                  <a:schemeClr val="bg1"/>
                </a:solidFill>
                <a:latin typeface="Aptos"/>
                <a:ea typeface="Gilroy Bold"/>
                <a:cs typeface="Gilroy Bold"/>
              </a:rPr>
              <a:t>:</a:t>
            </a:r>
          </a:p>
          <a:p>
            <a:pPr>
              <a:defRPr/>
            </a:pPr>
            <a:r>
              <a:rPr lang="ru-RU">
                <a:solidFill>
                  <a:schemeClr val="bg1"/>
                </a:solidFill>
              </a:rPr>
              <a:t>Покупка компонентов детектора и </a:t>
            </a:r>
            <a:r>
              <a:rPr lang="ru-RU" err="1">
                <a:solidFill>
                  <a:schemeClr val="bg1"/>
                </a:solidFill>
              </a:rPr>
              <a:t>онкомаркёра</a:t>
            </a:r>
            <a:r>
              <a:rPr lang="ru-RU">
                <a:solidFill>
                  <a:schemeClr val="bg1"/>
                </a:solidFill>
              </a:rPr>
              <a:t>, производство, </a:t>
            </a:r>
          </a:p>
          <a:p>
            <a:pPr>
              <a:defRPr/>
            </a:pPr>
            <a:endParaRPr lang="en-US" sz="160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 bwMode="auto">
          <a:xfrm>
            <a:off x="382969" y="356168"/>
            <a:ext cx="5357404" cy="457213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ts val="3840"/>
              </a:lnSpc>
              <a:defRPr/>
            </a:pPr>
            <a:r>
              <a:rPr lang="ru-RU" sz="3600" b="1">
                <a:solidFill>
                  <a:schemeClr val="bg1"/>
                </a:solidFill>
                <a:latin typeface="Aptos SemiBold"/>
                <a:ea typeface="Gilroy Bold"/>
                <a:cs typeface="Times New Roman"/>
              </a:rPr>
              <a:t>Стратегия развития</a:t>
            </a:r>
            <a:endParaRPr sz="3600" b="1">
              <a:solidFill>
                <a:schemeClr val="bg1"/>
              </a:solidFill>
              <a:latin typeface="Aptos SemiBold"/>
              <a:ea typeface="Gilroy Bold"/>
              <a:cs typeface="Times New Roman"/>
            </a:endParaRPr>
          </a:p>
        </p:txBody>
      </p:sp>
      <p:sp>
        <p:nvSpPr>
          <p:cNvPr id="70" name="TextBox 40"/>
          <p:cNvSpPr txBox="1"/>
          <p:nvPr/>
        </p:nvSpPr>
        <p:spPr bwMode="auto">
          <a:xfrm>
            <a:off x="8253527" y="4594658"/>
            <a:ext cx="3482858" cy="174898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ts val="1680"/>
              </a:lnSpc>
              <a:defRPr/>
            </a:pPr>
            <a:r>
              <a:rPr lang="en-US" sz="1600" b="1">
                <a:solidFill>
                  <a:schemeClr val="bg1"/>
                </a:solidFill>
                <a:latin typeface="Aptos"/>
                <a:ea typeface="Roboto Bold"/>
                <a:cs typeface="Roboto Bold"/>
              </a:rPr>
              <a:t>ИТОГ</a:t>
            </a:r>
            <a:endParaRPr sz="1600">
              <a:solidFill>
                <a:schemeClr val="bg1"/>
              </a:solidFill>
            </a:endParaRPr>
          </a:p>
          <a:p>
            <a:pPr>
              <a:lnSpc>
                <a:spcPts val="1680"/>
              </a:lnSpc>
              <a:defRPr/>
            </a:pPr>
            <a:r>
              <a:rPr lang="ru-RU" sz="1600">
                <a:solidFill>
                  <a:schemeClr val="bg1"/>
                </a:solidFill>
                <a:latin typeface="Aptos"/>
                <a:ea typeface="Roboto"/>
                <a:cs typeface="Roboto"/>
              </a:rPr>
              <a:t>Б</a:t>
            </a:r>
            <a:r>
              <a:rPr lang="en-US" sz="1600">
                <a:solidFill>
                  <a:schemeClr val="bg1"/>
                </a:solidFill>
                <a:latin typeface="Aptos"/>
                <a:ea typeface="Roboto"/>
                <a:cs typeface="Roboto"/>
              </a:rPr>
              <a:t>юджет проекта </a:t>
            </a:r>
            <a:endParaRPr sz="1600">
              <a:solidFill>
                <a:schemeClr val="bg1"/>
              </a:solidFill>
            </a:endParaRPr>
          </a:p>
          <a:p>
            <a:pPr>
              <a:lnSpc>
                <a:spcPts val="1680"/>
              </a:lnSpc>
              <a:defRPr/>
            </a:pPr>
            <a:endParaRPr sz="1600">
              <a:solidFill>
                <a:schemeClr val="bg1"/>
              </a:solidFill>
              <a:latin typeface="Aptos"/>
              <a:ea typeface="Roboto"/>
              <a:cs typeface="Roboto"/>
            </a:endParaRPr>
          </a:p>
          <a:p>
            <a:pPr>
              <a:lnSpc>
                <a:spcPts val="1680"/>
              </a:lnSpc>
              <a:defRPr/>
            </a:pPr>
            <a:r>
              <a:rPr lang="en-US" sz="1600" b="1" i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Х руб</a:t>
            </a:r>
            <a:endParaRPr sz="1600" b="1" i="1">
              <a:solidFill>
                <a:schemeClr val="bg1"/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71" name="TextBox 40"/>
          <p:cNvSpPr txBox="1"/>
          <p:nvPr/>
        </p:nvSpPr>
        <p:spPr bwMode="auto">
          <a:xfrm>
            <a:off x="438453" y="2111853"/>
            <a:ext cx="3316343" cy="16262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ts val="1680"/>
              </a:lnSpc>
              <a:defRPr/>
            </a:pPr>
            <a:r>
              <a:rPr lang="ru-RU" sz="1600">
                <a:solidFill>
                  <a:schemeClr val="bg1"/>
                </a:solidFill>
                <a:latin typeface="Aptos"/>
                <a:ea typeface="Roboto"/>
                <a:cs typeface="Roboto"/>
              </a:rPr>
              <a:t>Р</a:t>
            </a:r>
            <a:r>
              <a:rPr lang="en-US" sz="1600">
                <a:solidFill>
                  <a:schemeClr val="bg1"/>
                </a:solidFill>
                <a:latin typeface="Aptos"/>
                <a:ea typeface="Roboto"/>
                <a:cs typeface="Roboto"/>
              </a:rPr>
              <a:t>азработка прототипа</a:t>
            </a:r>
            <a:endParaRPr sz="1600">
              <a:solidFill>
                <a:schemeClr val="bg1"/>
              </a:solidFill>
              <a:latin typeface="Aptos"/>
              <a:ea typeface="Roboto"/>
              <a:cs typeface="Roboto"/>
            </a:endParaRPr>
          </a:p>
          <a:p>
            <a:pPr>
              <a:lnSpc>
                <a:spcPts val="1680"/>
              </a:lnSpc>
              <a:defRPr/>
            </a:pPr>
            <a:endParaRPr sz="1600" i="1">
              <a:solidFill>
                <a:schemeClr val="bg1"/>
              </a:solidFill>
              <a:latin typeface="Aptos"/>
              <a:ea typeface="Roboto"/>
              <a:cs typeface="Roboto"/>
            </a:endParaRPr>
          </a:p>
          <a:p>
            <a:pPr>
              <a:lnSpc>
                <a:spcPts val="1680"/>
              </a:lnSpc>
              <a:defRPr/>
            </a:pPr>
            <a:r>
              <a:rPr lang="en-US" sz="1600" b="1" i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Х мес., Х руб</a:t>
            </a:r>
            <a:endParaRPr sz="1600" b="1" i="1">
              <a:solidFill>
                <a:schemeClr val="bg1"/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72" name="TextBox 40"/>
          <p:cNvSpPr txBox="1"/>
          <p:nvPr/>
        </p:nvSpPr>
        <p:spPr bwMode="auto">
          <a:xfrm>
            <a:off x="4270419" y="2111853"/>
            <a:ext cx="3467485" cy="16262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ts val="1680"/>
              </a:lnSpc>
              <a:defRPr/>
            </a:pPr>
            <a:r>
              <a:rPr lang="ru-RU" sz="1600">
                <a:solidFill>
                  <a:schemeClr val="bg1"/>
                </a:solidFill>
                <a:latin typeface="Aptos"/>
                <a:ea typeface="Roboto"/>
                <a:cs typeface="Roboto"/>
              </a:rPr>
              <a:t>Ис</a:t>
            </a:r>
            <a:r>
              <a:rPr lang="en-US" sz="1600">
                <a:solidFill>
                  <a:schemeClr val="bg1"/>
                </a:solidFill>
                <a:latin typeface="Aptos"/>
                <a:ea typeface="Roboto"/>
                <a:cs typeface="Roboto"/>
              </a:rPr>
              <a:t>пытание разработанного продукта.. по функциональным свойствам и технико-экономическим характеристикам в условиях... </a:t>
            </a:r>
            <a:endParaRPr sz="1600">
              <a:solidFill>
                <a:schemeClr val="bg1"/>
              </a:solidFill>
            </a:endParaRPr>
          </a:p>
          <a:p>
            <a:pPr>
              <a:lnSpc>
                <a:spcPts val="1680"/>
              </a:lnSpc>
              <a:defRPr/>
            </a:pPr>
            <a:endParaRPr sz="1600" i="1">
              <a:solidFill>
                <a:schemeClr val="bg1"/>
              </a:solidFill>
              <a:latin typeface="Aptos"/>
              <a:ea typeface="Roboto"/>
              <a:cs typeface="Roboto"/>
            </a:endParaRPr>
          </a:p>
          <a:p>
            <a:pPr>
              <a:lnSpc>
                <a:spcPts val="1680"/>
              </a:lnSpc>
              <a:defRPr/>
            </a:pPr>
            <a:r>
              <a:rPr lang="en-US" sz="1600" b="1" i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Х мес., Х</a:t>
            </a:r>
            <a:r>
              <a:rPr lang="ru-RU" sz="1600" b="1" i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1600" b="1" i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руб</a:t>
            </a:r>
            <a:endParaRPr sz="1600" b="1" i="1">
              <a:solidFill>
                <a:schemeClr val="bg1"/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73" name="TextBox 40"/>
          <p:cNvSpPr txBox="1"/>
          <p:nvPr/>
        </p:nvSpPr>
        <p:spPr bwMode="auto">
          <a:xfrm>
            <a:off x="8253526" y="2111853"/>
            <a:ext cx="3482858" cy="16262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ts val="1680"/>
              </a:lnSpc>
              <a:defRPr/>
            </a:pPr>
            <a:r>
              <a:rPr lang="ru-RU" sz="1600">
                <a:solidFill>
                  <a:schemeClr val="bg1"/>
                </a:solidFill>
                <a:latin typeface="Aptos"/>
                <a:ea typeface="Roboto"/>
                <a:cs typeface="Roboto"/>
              </a:rPr>
              <a:t>С</a:t>
            </a:r>
            <a:r>
              <a:rPr lang="en-US" sz="1600">
                <a:solidFill>
                  <a:schemeClr val="bg1"/>
                </a:solidFill>
                <a:latin typeface="Aptos"/>
                <a:ea typeface="Roboto"/>
                <a:cs typeface="Roboto"/>
              </a:rPr>
              <a:t>ертификация продукта...</a:t>
            </a:r>
            <a:endParaRPr sz="1600">
              <a:solidFill>
                <a:schemeClr val="bg1"/>
              </a:solidFill>
            </a:endParaRPr>
          </a:p>
          <a:p>
            <a:pPr>
              <a:lnSpc>
                <a:spcPts val="1680"/>
              </a:lnSpc>
              <a:defRPr/>
            </a:pPr>
            <a:r>
              <a:rPr lang="en-US" sz="1600">
                <a:solidFill>
                  <a:schemeClr val="bg1"/>
                </a:solidFill>
                <a:latin typeface="Aptos"/>
                <a:ea typeface="Roboto"/>
                <a:cs typeface="Roboto"/>
              </a:rPr>
              <a:t>производство: контрактное</a:t>
            </a:r>
            <a:endParaRPr sz="1600">
              <a:solidFill>
                <a:schemeClr val="bg1"/>
              </a:solidFill>
              <a:latin typeface="Aptos"/>
              <a:ea typeface="Roboto"/>
              <a:cs typeface="Roboto"/>
            </a:endParaRPr>
          </a:p>
          <a:p>
            <a:pPr>
              <a:lnSpc>
                <a:spcPts val="1680"/>
              </a:lnSpc>
              <a:defRPr/>
            </a:pPr>
            <a:r>
              <a:rPr lang="en-US" sz="1600">
                <a:solidFill>
                  <a:schemeClr val="bg1"/>
                </a:solidFill>
                <a:latin typeface="Aptos"/>
                <a:ea typeface="Roboto"/>
                <a:cs typeface="Roboto"/>
              </a:rPr>
              <a:t>вывод на рынок</a:t>
            </a:r>
            <a:endParaRPr sz="1600">
              <a:solidFill>
                <a:schemeClr val="bg1"/>
              </a:solidFill>
              <a:latin typeface="Aptos"/>
              <a:ea typeface="Roboto"/>
              <a:cs typeface="Roboto"/>
            </a:endParaRPr>
          </a:p>
          <a:p>
            <a:pPr>
              <a:lnSpc>
                <a:spcPts val="1680"/>
              </a:lnSpc>
              <a:defRPr/>
            </a:pPr>
            <a:endParaRPr sz="1600" i="1">
              <a:solidFill>
                <a:schemeClr val="bg1"/>
              </a:solidFill>
              <a:latin typeface="Aptos"/>
              <a:ea typeface="Roboto"/>
              <a:cs typeface="Roboto"/>
            </a:endParaRPr>
          </a:p>
          <a:p>
            <a:pPr>
              <a:lnSpc>
                <a:spcPts val="1680"/>
              </a:lnSpc>
              <a:defRPr/>
            </a:pPr>
            <a:r>
              <a:rPr lang="en-US" sz="1600" b="1" i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Х мес., Х</a:t>
            </a:r>
            <a:r>
              <a:rPr lang="ru-RU" sz="1600" b="1" i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1600" b="1" i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руб</a:t>
            </a:r>
            <a:endParaRPr sz="1600" b="1" i="1">
              <a:solidFill>
                <a:schemeClr val="bg1"/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74" name="TextBox 40"/>
          <p:cNvSpPr txBox="1"/>
          <p:nvPr/>
        </p:nvSpPr>
        <p:spPr bwMode="auto">
          <a:xfrm>
            <a:off x="438453" y="4594658"/>
            <a:ext cx="3316343" cy="174898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ts val="1680"/>
              </a:lnSpc>
              <a:defRPr/>
            </a:pPr>
            <a:r>
              <a:rPr lang="ru-RU" sz="1600">
                <a:solidFill>
                  <a:schemeClr val="bg1"/>
                </a:solidFill>
                <a:latin typeface="Aptos"/>
                <a:ea typeface="Roboto"/>
                <a:cs typeface="Roboto"/>
              </a:rPr>
              <a:t>У</a:t>
            </a:r>
            <a:r>
              <a:rPr lang="en-US" sz="1600">
                <a:solidFill>
                  <a:schemeClr val="bg1"/>
                </a:solidFill>
                <a:latin typeface="Aptos"/>
                <a:ea typeface="Roboto"/>
                <a:cs typeface="Roboto"/>
              </a:rPr>
              <a:t>величение продаж продукта</a:t>
            </a:r>
            <a:endParaRPr sz="1600">
              <a:solidFill>
                <a:schemeClr val="bg1"/>
              </a:solidFill>
              <a:latin typeface="Aptos"/>
              <a:ea typeface="Roboto"/>
              <a:cs typeface="Roboto"/>
            </a:endParaRPr>
          </a:p>
          <a:p>
            <a:pPr>
              <a:lnSpc>
                <a:spcPts val="1680"/>
              </a:lnSpc>
              <a:defRPr/>
            </a:pPr>
            <a:r>
              <a:rPr lang="en-US" sz="1600">
                <a:solidFill>
                  <a:schemeClr val="bg1"/>
                </a:solidFill>
                <a:latin typeface="Aptos"/>
                <a:ea typeface="Roboto"/>
                <a:cs typeface="Roboto"/>
              </a:rPr>
              <a:t>производство: контрактное/собственное</a:t>
            </a:r>
            <a:endParaRPr sz="1600">
              <a:solidFill>
                <a:schemeClr val="bg1"/>
              </a:solidFill>
              <a:latin typeface="Aptos"/>
              <a:ea typeface="Roboto"/>
              <a:cs typeface="Roboto"/>
            </a:endParaRPr>
          </a:p>
          <a:p>
            <a:pPr>
              <a:lnSpc>
                <a:spcPts val="1680"/>
              </a:lnSpc>
              <a:defRPr/>
            </a:pPr>
            <a:endParaRPr sz="1600">
              <a:solidFill>
                <a:schemeClr val="bg1"/>
              </a:solidFill>
              <a:latin typeface="Aptos"/>
              <a:ea typeface="Roboto"/>
              <a:cs typeface="Roboto"/>
            </a:endParaRPr>
          </a:p>
          <a:p>
            <a:pPr>
              <a:lnSpc>
                <a:spcPts val="1680"/>
              </a:lnSpc>
              <a:defRPr/>
            </a:pPr>
            <a:r>
              <a:rPr lang="en-US" sz="1600" b="1" i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Х мес., Х</a:t>
            </a:r>
            <a:r>
              <a:rPr lang="ru-RU" sz="1600" b="1" i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1600" b="1" i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руб</a:t>
            </a:r>
            <a:endParaRPr sz="1600" b="1" i="1">
              <a:solidFill>
                <a:schemeClr val="bg1"/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75" name="TextBox 40"/>
          <p:cNvSpPr txBox="1"/>
          <p:nvPr/>
        </p:nvSpPr>
        <p:spPr bwMode="auto">
          <a:xfrm>
            <a:off x="4270420" y="4594658"/>
            <a:ext cx="3467485" cy="174898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>
              <a:lnSpc>
                <a:spcPts val="1680"/>
              </a:lnSpc>
              <a:defRPr/>
            </a:pPr>
            <a:r>
              <a:rPr lang="ru-RU" sz="1600">
                <a:solidFill>
                  <a:schemeClr val="bg1"/>
                </a:solidFill>
                <a:latin typeface="Aptos"/>
                <a:ea typeface="Roboto Bold"/>
                <a:cs typeface="Roboto Bold"/>
              </a:rPr>
              <a:t>…</a:t>
            </a:r>
            <a:endParaRPr sz="1600">
              <a:solidFill>
                <a:schemeClr val="bg1"/>
              </a:solidFill>
              <a:latin typeface="Aptos"/>
              <a:ea typeface="Roboto Bold"/>
              <a:cs typeface="Roboto Bold"/>
            </a:endParaRPr>
          </a:p>
        </p:txBody>
      </p:sp>
      <p:sp>
        <p:nvSpPr>
          <p:cNvPr id="81" name="TextBox 40"/>
          <p:cNvSpPr txBox="1"/>
          <p:nvPr/>
        </p:nvSpPr>
        <p:spPr bwMode="auto">
          <a:xfrm>
            <a:off x="438453" y="861851"/>
            <a:ext cx="7742927" cy="45721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ts val="1680"/>
              </a:lnSpc>
              <a:defRPr/>
            </a:pPr>
            <a:r>
              <a:rPr lang="ru-RU" sz="1200" u="sng">
                <a:solidFill>
                  <a:schemeClr val="accent5">
                    <a:lumMod val="40000"/>
                    <a:lumOff val="60000"/>
                  </a:schemeClr>
                </a:solidFill>
                <a:latin typeface="Aptos"/>
                <a:ea typeface="Roboto"/>
                <a:cs typeface="Roboto"/>
              </a:rPr>
              <a:t>У каждого проекта индивидуальная стратегия развития, на слайде указаны примеры контрольных точек</a:t>
            </a:r>
            <a:endParaRPr sz="1200" u="sng">
              <a:solidFill>
                <a:schemeClr val="accent5">
                  <a:lumMod val="40000"/>
                  <a:lumOff val="60000"/>
                </a:schemeClr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1442007543" name="TextBox 7"/>
          <p:cNvSpPr txBox="1"/>
          <p:nvPr/>
        </p:nvSpPr>
        <p:spPr bwMode="auto">
          <a:xfrm>
            <a:off x="439734" y="1531675"/>
            <a:ext cx="590912" cy="457211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ts val="3839"/>
              </a:lnSpc>
              <a:defRPr/>
            </a:pPr>
            <a:r>
              <a:rPr lang="ru-RU" sz="2800" b="1">
                <a:solidFill>
                  <a:schemeClr val="bg1"/>
                </a:solidFill>
                <a:latin typeface="Aptos SemiBold"/>
                <a:ea typeface="Gilroy Bold"/>
                <a:cs typeface="Times New Roman"/>
              </a:rPr>
              <a:t>01</a:t>
            </a:r>
            <a:endParaRPr sz="2800" b="1">
              <a:solidFill>
                <a:schemeClr val="bg1"/>
              </a:solidFill>
              <a:latin typeface="Aptos SemiBold"/>
              <a:ea typeface="Gilroy Bold"/>
              <a:cs typeface="Times New Roman"/>
            </a:endParaRPr>
          </a:p>
        </p:txBody>
      </p:sp>
      <p:sp>
        <p:nvSpPr>
          <p:cNvPr id="1544837022" name="TextBox 7"/>
          <p:cNvSpPr txBox="1"/>
          <p:nvPr/>
        </p:nvSpPr>
        <p:spPr bwMode="auto">
          <a:xfrm>
            <a:off x="4270419" y="1531675"/>
            <a:ext cx="522977" cy="457211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ts val="3839"/>
              </a:lnSpc>
              <a:defRPr/>
            </a:pPr>
            <a:r>
              <a:rPr lang="ru-RU" sz="2800" b="1">
                <a:solidFill>
                  <a:schemeClr val="bg1"/>
                </a:solidFill>
                <a:latin typeface="Aptos SemiBold"/>
                <a:ea typeface="Gilroy Bold"/>
                <a:cs typeface="Times New Roman"/>
              </a:rPr>
              <a:t>02</a:t>
            </a:r>
            <a:endParaRPr sz="2800" b="1">
              <a:solidFill>
                <a:schemeClr val="bg1"/>
              </a:solidFill>
              <a:latin typeface="Aptos SemiBold"/>
              <a:ea typeface="Gilroy Bold"/>
              <a:cs typeface="Times New Roman"/>
            </a:endParaRPr>
          </a:p>
        </p:txBody>
      </p:sp>
      <p:sp>
        <p:nvSpPr>
          <p:cNvPr id="108908520" name="TextBox 7"/>
          <p:cNvSpPr txBox="1"/>
          <p:nvPr/>
        </p:nvSpPr>
        <p:spPr bwMode="auto">
          <a:xfrm>
            <a:off x="8253526" y="1531675"/>
            <a:ext cx="568570" cy="457211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ts val="3839"/>
              </a:lnSpc>
              <a:defRPr/>
            </a:pPr>
            <a:r>
              <a:rPr lang="ru-RU" sz="2800" b="1">
                <a:solidFill>
                  <a:schemeClr val="bg1"/>
                </a:solidFill>
                <a:latin typeface="Aptos SemiBold"/>
                <a:ea typeface="Gilroy Bold"/>
                <a:cs typeface="Times New Roman"/>
              </a:rPr>
              <a:t>03</a:t>
            </a:r>
            <a:endParaRPr sz="2800" b="1">
              <a:solidFill>
                <a:schemeClr val="bg1"/>
              </a:solidFill>
              <a:latin typeface="Aptos SemiBold"/>
              <a:ea typeface="Gilroy Bold"/>
              <a:cs typeface="Times New Roman"/>
            </a:endParaRPr>
          </a:p>
        </p:txBody>
      </p:sp>
      <p:sp>
        <p:nvSpPr>
          <p:cNvPr id="2069637992" name="TextBox 7"/>
          <p:cNvSpPr txBox="1"/>
          <p:nvPr/>
        </p:nvSpPr>
        <p:spPr bwMode="auto">
          <a:xfrm>
            <a:off x="439735" y="4014485"/>
            <a:ext cx="640827" cy="457212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ts val="3839"/>
              </a:lnSpc>
              <a:defRPr/>
            </a:pPr>
            <a:r>
              <a:rPr lang="ru-RU" sz="2800" b="1">
                <a:solidFill>
                  <a:schemeClr val="bg1"/>
                </a:solidFill>
                <a:latin typeface="Aptos SemiBold"/>
                <a:ea typeface="Gilroy Bold"/>
                <a:cs typeface="Times New Roman"/>
              </a:rPr>
              <a:t>04</a:t>
            </a:r>
            <a:endParaRPr sz="2800" b="1">
              <a:solidFill>
                <a:schemeClr val="bg1"/>
              </a:solidFill>
              <a:latin typeface="Aptos SemiBold"/>
              <a:ea typeface="Gilroy Bold"/>
              <a:cs typeface="Times New Roman"/>
            </a:endParaRPr>
          </a:p>
        </p:txBody>
      </p:sp>
      <p:sp>
        <p:nvSpPr>
          <p:cNvPr id="1463041753" name="TextBox 7"/>
          <p:cNvSpPr txBox="1"/>
          <p:nvPr/>
        </p:nvSpPr>
        <p:spPr bwMode="auto">
          <a:xfrm>
            <a:off x="4270420" y="4014485"/>
            <a:ext cx="640827" cy="457212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ts val="3839"/>
              </a:lnSpc>
              <a:defRPr/>
            </a:pPr>
            <a:r>
              <a:rPr lang="ru-RU" sz="2800" b="1">
                <a:solidFill>
                  <a:schemeClr val="bg1"/>
                </a:solidFill>
                <a:latin typeface="Aptos SemiBold"/>
                <a:ea typeface="Gilroy Bold"/>
                <a:cs typeface="Times New Roman"/>
              </a:rPr>
              <a:t>05</a:t>
            </a:r>
            <a:endParaRPr sz="2800" b="1">
              <a:solidFill>
                <a:schemeClr val="bg1"/>
              </a:solidFill>
              <a:latin typeface="Aptos SemiBold"/>
              <a:ea typeface="Gilroy Bold"/>
              <a:cs typeface="Times New Roman"/>
            </a:endParaRPr>
          </a:p>
        </p:txBody>
      </p:sp>
      <p:sp>
        <p:nvSpPr>
          <p:cNvPr id="717740356" name="TextBox 7"/>
          <p:cNvSpPr txBox="1"/>
          <p:nvPr/>
        </p:nvSpPr>
        <p:spPr bwMode="auto">
          <a:xfrm>
            <a:off x="8253527" y="4014485"/>
            <a:ext cx="640827" cy="457212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ts val="3839"/>
              </a:lnSpc>
              <a:defRPr/>
            </a:pPr>
            <a:r>
              <a:rPr lang="ru-RU" sz="2800" b="1">
                <a:solidFill>
                  <a:schemeClr val="bg1"/>
                </a:solidFill>
                <a:latin typeface="Aptos SemiBold"/>
                <a:ea typeface="Gilroy Bold"/>
                <a:cs typeface="Times New Roman"/>
              </a:rPr>
              <a:t>06</a:t>
            </a:r>
            <a:endParaRPr sz="2800" b="1">
              <a:solidFill>
                <a:schemeClr val="bg1"/>
              </a:solidFill>
              <a:latin typeface="Aptos SemiBold"/>
              <a:ea typeface="Gilroy Bold"/>
              <a:cs typeface="Times New Roman"/>
            </a:endParaRPr>
          </a:p>
        </p:txBody>
      </p:sp>
      <p:sp>
        <p:nvSpPr>
          <p:cNvPr id="151352831" name="TextBox 151352830"/>
          <p:cNvSpPr txBox="1"/>
          <p:nvPr/>
        </p:nvSpPr>
        <p:spPr bwMode="auto">
          <a:xfrm>
            <a:off x="11262500" y="318060"/>
            <a:ext cx="495090" cy="335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r">
              <a:lnSpc>
                <a:spcPct val="100000"/>
              </a:lnSpc>
              <a:defRPr/>
            </a:pPr>
            <a:r>
              <a:rPr lang="ru-RU" sz="1600">
                <a:solidFill>
                  <a:srgbClr val="A1C5FF"/>
                </a:solidFill>
                <a:latin typeface="Aptos"/>
                <a:ea typeface="Roboto"/>
                <a:cs typeface="Roboto"/>
              </a:rPr>
              <a:t>08</a:t>
            </a:r>
            <a:endParaRPr sz="1600">
              <a:solidFill>
                <a:srgbClr val="A1C5FF"/>
              </a:solidFill>
              <a:latin typeface="Aptos"/>
              <a:ea typeface="Roboto"/>
              <a:cs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4977415" name="Скругленный прямоугольник 1104977414"/>
          <p:cNvSpPr/>
          <p:nvPr/>
        </p:nvSpPr>
        <p:spPr bwMode="auto">
          <a:xfrm rot="21088891">
            <a:off x="798623" y="1203125"/>
            <a:ext cx="1852818" cy="1967976"/>
          </a:xfrm>
          <a:prstGeom prst="roundRect">
            <a:avLst>
              <a:gd name="adj" fmla="val 5347"/>
            </a:avLst>
          </a:prstGeom>
          <a:solidFill>
            <a:schemeClr val="accent6">
              <a:lumMod val="5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868252010" name="Скругленный прямоугольник 1868252009"/>
          <p:cNvSpPr/>
          <p:nvPr/>
        </p:nvSpPr>
        <p:spPr bwMode="auto">
          <a:xfrm rot="475815">
            <a:off x="3785795" y="1169410"/>
            <a:ext cx="1852818" cy="1935649"/>
          </a:xfrm>
          <a:prstGeom prst="roundRect">
            <a:avLst>
              <a:gd name="adj" fmla="val 5347"/>
            </a:avLst>
          </a:prstGeom>
          <a:solidFill>
            <a:schemeClr val="accent6">
              <a:lumMod val="5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134856562" name="Скругленный прямоугольник 1134856561"/>
          <p:cNvSpPr/>
          <p:nvPr/>
        </p:nvSpPr>
        <p:spPr bwMode="auto">
          <a:xfrm rot="21010920">
            <a:off x="6778262" y="1197860"/>
            <a:ext cx="1852818" cy="1828515"/>
          </a:xfrm>
          <a:prstGeom prst="roundRect">
            <a:avLst>
              <a:gd name="adj" fmla="val 5347"/>
            </a:avLst>
          </a:prstGeom>
          <a:solidFill>
            <a:schemeClr val="accent6">
              <a:lumMod val="5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618630660" name="Скругленный прямоугольник 1618630659"/>
          <p:cNvSpPr/>
          <p:nvPr/>
        </p:nvSpPr>
        <p:spPr bwMode="auto">
          <a:xfrm rot="677371">
            <a:off x="9996701" y="1218025"/>
            <a:ext cx="1852819" cy="1931921"/>
          </a:xfrm>
          <a:prstGeom prst="roundRect">
            <a:avLst>
              <a:gd name="adj" fmla="val 5347"/>
            </a:avLst>
          </a:prstGeom>
          <a:solidFill>
            <a:schemeClr val="accent6">
              <a:lumMod val="5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TextBox 7"/>
          <p:cNvSpPr txBox="1"/>
          <p:nvPr/>
        </p:nvSpPr>
        <p:spPr bwMode="auto">
          <a:xfrm>
            <a:off x="3417297" y="285750"/>
            <a:ext cx="5357404" cy="457213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 algn="ctr">
              <a:lnSpc>
                <a:spcPts val="3840"/>
              </a:lnSpc>
              <a:defRPr/>
            </a:pPr>
            <a:r>
              <a:rPr lang="ru-RU" sz="3600" b="1">
                <a:solidFill>
                  <a:srgbClr val="073B85"/>
                </a:solidFill>
                <a:latin typeface="Aptos SemiBold"/>
                <a:ea typeface="Gilroy Bold"/>
                <a:cs typeface="Times New Roman"/>
              </a:rPr>
              <a:t>Команда</a:t>
            </a:r>
            <a:endParaRPr sz="3200" b="1">
              <a:solidFill>
                <a:srgbClr val="073B85"/>
              </a:solidFill>
              <a:latin typeface="Aptos SemiBold"/>
              <a:ea typeface="Gilroy Bold"/>
              <a:cs typeface="Times New Roman"/>
            </a:endParaRPr>
          </a:p>
        </p:txBody>
      </p:sp>
      <p:sp>
        <p:nvSpPr>
          <p:cNvPr id="42" name="TextBox 16"/>
          <p:cNvSpPr txBox="1"/>
          <p:nvPr/>
        </p:nvSpPr>
        <p:spPr bwMode="auto">
          <a:xfrm>
            <a:off x="453928" y="3822711"/>
            <a:ext cx="2203058" cy="13941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60"/>
              </a:lnSpc>
              <a:defRPr/>
            </a:pPr>
            <a:r>
              <a:rPr lang="en-US" b="1" err="1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Погольдин</a:t>
            </a:r>
            <a:r>
              <a:rPr lang="en-US" b="1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 </a:t>
            </a:r>
            <a:r>
              <a:rPr lang="en-US" b="1" err="1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Николай</a:t>
            </a:r>
            <a:endParaRPr lang="ru-RU" b="1" err="1">
              <a:solidFill>
                <a:srgbClr val="073B85"/>
              </a:solidFill>
              <a:latin typeface="Aptos Display"/>
              <a:ea typeface="Roboto"/>
              <a:cs typeface="Roboto"/>
            </a:endParaRPr>
          </a:p>
          <a:p>
            <a:pPr algn="l">
              <a:lnSpc>
                <a:spcPts val="2160"/>
              </a:lnSpc>
              <a:defRPr/>
            </a:pPr>
            <a:r>
              <a:rPr lang="ru-RU" sz="1600" b="1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Лидер</a:t>
            </a:r>
            <a:endParaRPr lang="ru-RU" sz="1600" b="1" i="0">
              <a:solidFill>
                <a:srgbClr val="073B85"/>
              </a:solidFill>
              <a:latin typeface="Aptos Display"/>
              <a:ea typeface="Roboto"/>
              <a:cs typeface="Roboto"/>
            </a:endParaRPr>
          </a:p>
          <a:p>
            <a:pPr marL="261620" indent="-261620">
              <a:lnSpc>
                <a:spcPts val="2160"/>
              </a:lnSpc>
              <a:buFont typeface="Arial"/>
              <a:buChar char="•"/>
              <a:defRPr/>
            </a:pPr>
            <a:r>
              <a:rPr lang="ru-RU" sz="1600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Генератор идей</a:t>
            </a:r>
          </a:p>
          <a:p>
            <a:pPr marL="261620" indent="-261620">
              <a:lnSpc>
                <a:spcPts val="2160"/>
              </a:lnSpc>
              <a:buFont typeface="Arial"/>
              <a:buChar char="•"/>
              <a:defRPr/>
            </a:pPr>
            <a:r>
              <a:rPr lang="ru-RU" sz="1600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Разработчик</a:t>
            </a:r>
          </a:p>
          <a:p>
            <a:pPr marL="261620" indent="-261620">
              <a:lnSpc>
                <a:spcPts val="2160"/>
              </a:lnSpc>
              <a:buFont typeface="Arial"/>
              <a:buChar char="•"/>
              <a:defRPr/>
            </a:pPr>
            <a:r>
              <a:rPr lang="ru-RU" sz="1600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Мотиватор</a:t>
            </a:r>
          </a:p>
        </p:txBody>
      </p:sp>
      <p:sp>
        <p:nvSpPr>
          <p:cNvPr id="500044973" name="TextBox 16"/>
          <p:cNvSpPr txBox="1"/>
          <p:nvPr/>
        </p:nvSpPr>
        <p:spPr bwMode="auto">
          <a:xfrm>
            <a:off x="3416600" y="3843265"/>
            <a:ext cx="2212597" cy="11148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59"/>
              </a:lnSpc>
              <a:defRPr/>
            </a:pPr>
            <a:r>
              <a:rPr lang="en-US" b="1" err="1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Голицына</a:t>
            </a:r>
            <a:r>
              <a:rPr lang="en-US" b="1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 </a:t>
            </a:r>
            <a:r>
              <a:rPr lang="en-US" b="1" err="1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Полина</a:t>
            </a:r>
            <a:r>
              <a:rPr lang="en-US" b="1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 </a:t>
            </a:r>
            <a:endParaRPr lang="en-US" b="1">
              <a:latin typeface="Aptos Display"/>
              <a:ea typeface="Roboto"/>
              <a:cs typeface="Roboto"/>
            </a:endParaRPr>
          </a:p>
          <a:p>
            <a:pPr algn="l">
              <a:lnSpc>
                <a:spcPts val="2159"/>
              </a:lnSpc>
              <a:defRPr/>
            </a:pPr>
            <a:r>
              <a:rPr lang="ru-RU" sz="1600" b="1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Участник</a:t>
            </a:r>
            <a:endParaRPr sz="1600" i="0">
              <a:solidFill>
                <a:srgbClr val="073B85"/>
              </a:solidFill>
              <a:latin typeface="Aptos Display"/>
            </a:endParaRPr>
          </a:p>
          <a:p>
            <a:pPr marL="261620" indent="-261620" algn="l">
              <a:lnSpc>
                <a:spcPts val="2159"/>
              </a:lnSpc>
              <a:buFont typeface="Arial"/>
              <a:buChar char="•"/>
              <a:defRPr/>
            </a:pPr>
            <a:r>
              <a:rPr lang="ru-RU" sz="1600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Экономист</a:t>
            </a:r>
            <a:endParaRPr sz="1600">
              <a:solidFill>
                <a:srgbClr val="073B85"/>
              </a:solidFill>
              <a:latin typeface="Aptos Display"/>
            </a:endParaRPr>
          </a:p>
          <a:p>
            <a:pPr marL="261620" indent="-261620" algn="l">
              <a:lnSpc>
                <a:spcPts val="2159"/>
              </a:lnSpc>
              <a:buFont typeface="Arial"/>
              <a:buChar char="•"/>
              <a:defRPr/>
            </a:pPr>
            <a:r>
              <a:rPr lang="ru-RU" sz="1600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Маркетолог</a:t>
            </a:r>
          </a:p>
        </p:txBody>
      </p:sp>
      <p:sp>
        <p:nvSpPr>
          <p:cNvPr id="534208821" name="TextBox 16"/>
          <p:cNvSpPr txBox="1"/>
          <p:nvPr/>
        </p:nvSpPr>
        <p:spPr bwMode="auto">
          <a:xfrm>
            <a:off x="6560209" y="3840354"/>
            <a:ext cx="2212597" cy="13941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59"/>
              </a:lnSpc>
              <a:defRPr/>
            </a:pPr>
            <a:r>
              <a:rPr lang="en-US" b="1" err="1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Кожевникова</a:t>
            </a:r>
            <a:r>
              <a:rPr lang="en-US" b="1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 </a:t>
            </a:r>
            <a:r>
              <a:rPr lang="en-US" b="1" err="1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Ангелина</a:t>
            </a:r>
            <a:endParaRPr lang="en-US" b="1">
              <a:solidFill>
                <a:srgbClr val="073B85"/>
              </a:solidFill>
              <a:latin typeface="Aptos Display"/>
              <a:ea typeface="Roboto"/>
              <a:cs typeface="Roboto"/>
            </a:endParaRPr>
          </a:p>
          <a:p>
            <a:pPr algn="l">
              <a:lnSpc>
                <a:spcPts val="2159"/>
              </a:lnSpc>
              <a:defRPr/>
            </a:pPr>
            <a:r>
              <a:rPr lang="ru-RU" sz="1600" b="1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Участник</a:t>
            </a:r>
            <a:endParaRPr sz="1600" i="0">
              <a:solidFill>
                <a:srgbClr val="073B85"/>
              </a:solidFill>
              <a:latin typeface="Aptos Display"/>
            </a:endParaRPr>
          </a:p>
          <a:p>
            <a:pPr marL="261620" indent="-261620" algn="l">
              <a:lnSpc>
                <a:spcPts val="2159"/>
              </a:lnSpc>
              <a:buFont typeface="Arial"/>
              <a:buChar char="•"/>
              <a:defRPr/>
            </a:pPr>
            <a:r>
              <a:rPr lang="ru-RU" sz="1600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Экономист</a:t>
            </a:r>
          </a:p>
          <a:p>
            <a:pPr marL="261620" indent="-261620" algn="l">
              <a:lnSpc>
                <a:spcPts val="2159"/>
              </a:lnSpc>
              <a:buFont typeface="Arial"/>
              <a:buChar char="•"/>
              <a:defRPr/>
            </a:pPr>
            <a:r>
              <a:rPr lang="ru-RU" sz="1600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Контролёр</a:t>
            </a:r>
            <a:endParaRPr sz="1600">
              <a:solidFill>
                <a:srgbClr val="073B85"/>
              </a:solidFill>
              <a:latin typeface="Aptos Display"/>
            </a:endParaRPr>
          </a:p>
        </p:txBody>
      </p:sp>
      <p:sp>
        <p:nvSpPr>
          <p:cNvPr id="1504751878" name="TextBox 16"/>
          <p:cNvSpPr txBox="1"/>
          <p:nvPr/>
        </p:nvSpPr>
        <p:spPr bwMode="auto">
          <a:xfrm>
            <a:off x="9894167" y="3826009"/>
            <a:ext cx="2212597" cy="1396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59"/>
              </a:lnSpc>
              <a:defRPr/>
            </a:pPr>
            <a:r>
              <a:rPr lang="en-US" b="1" err="1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Лукьянова</a:t>
            </a:r>
            <a:r>
              <a:rPr lang="en-US" b="1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 </a:t>
            </a:r>
            <a:r>
              <a:rPr lang="en-US" b="1" err="1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Вероника</a:t>
            </a:r>
            <a:r>
              <a:rPr lang="en-US" b="1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  У</a:t>
            </a:r>
            <a:r>
              <a:rPr lang="ru-RU" sz="1600" b="1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частник</a:t>
            </a:r>
            <a:endParaRPr lang="ru-RU" sz="1600" i="0">
              <a:solidFill>
                <a:srgbClr val="073B85"/>
              </a:solidFill>
              <a:latin typeface="Aptos Display"/>
            </a:endParaRPr>
          </a:p>
          <a:p>
            <a:pPr marL="261620" indent="-261620">
              <a:lnSpc>
                <a:spcPts val="2159"/>
              </a:lnSpc>
              <a:buFont typeface="Arial"/>
              <a:buChar char="•"/>
              <a:defRPr/>
            </a:pPr>
            <a:r>
              <a:rPr lang="ru-RU" sz="1600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Разработчик (</a:t>
            </a:r>
            <a:r>
              <a:rPr lang="ru-RU" sz="1600" err="1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fullstack</a:t>
            </a:r>
            <a:r>
              <a:rPr lang="ru-RU" sz="1600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)</a:t>
            </a:r>
          </a:p>
          <a:p>
            <a:pPr marL="261620" indent="-261620">
              <a:lnSpc>
                <a:spcPts val="2159"/>
              </a:lnSpc>
              <a:buFont typeface="Arial"/>
              <a:buChar char="•"/>
              <a:defRPr/>
            </a:pPr>
            <a:r>
              <a:rPr lang="ru-RU" sz="1600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Аналитик</a:t>
            </a:r>
          </a:p>
        </p:txBody>
      </p:sp>
      <p:sp>
        <p:nvSpPr>
          <p:cNvPr id="872051322" name="TextBox 872051321"/>
          <p:cNvSpPr txBox="1"/>
          <p:nvPr/>
        </p:nvSpPr>
        <p:spPr bwMode="auto">
          <a:xfrm>
            <a:off x="11262500" y="318060"/>
            <a:ext cx="495090" cy="335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r">
              <a:lnSpc>
                <a:spcPct val="100000"/>
              </a:lnSpc>
              <a:defRPr/>
            </a:pPr>
            <a:r>
              <a:rPr lang="ru-RU" sz="1600">
                <a:solidFill>
                  <a:srgbClr val="A1C5FF"/>
                </a:solidFill>
                <a:latin typeface="Aptos"/>
                <a:ea typeface="Roboto"/>
                <a:cs typeface="Roboto"/>
              </a:rPr>
              <a:t>09</a:t>
            </a:r>
            <a:endParaRPr sz="1600">
              <a:solidFill>
                <a:srgbClr val="A1C5FF"/>
              </a:solidFill>
              <a:latin typeface="Aptos"/>
              <a:ea typeface="Roboto"/>
              <a:cs typeface="Roboto"/>
            </a:endParaRPr>
          </a:p>
        </p:txBody>
      </p:sp>
      <p:pic>
        <p:nvPicPr>
          <p:cNvPr id="2" name="Рисунок 1" descr="Изображение выглядит как одежда, рождественская елка, дерево, челове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383EE3F-2049-0763-A855-8E5BB90C3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566" y="1322973"/>
            <a:ext cx="1915027" cy="1905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 descr="Изображение выглядит как человек, Человеческое лицо, небо, на открытом воздух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F1615EA-38C0-297C-ADAB-567F827C8C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849" r="2184" b="368"/>
          <a:stretch>
            <a:fillRect/>
          </a:stretch>
        </p:blipFill>
        <p:spPr>
          <a:xfrm>
            <a:off x="9895322" y="1450765"/>
            <a:ext cx="1869250" cy="19759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Изображение выглядит как человек, одежда, улыбка, Человеческое лиц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1ED143C-F292-1639-F71E-7AF557496DC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329" t="3035" r="2278" b="38786"/>
          <a:stretch>
            <a:fillRect/>
          </a:stretch>
        </p:blipFill>
        <p:spPr>
          <a:xfrm>
            <a:off x="3419441" y="1366429"/>
            <a:ext cx="1900383" cy="19134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Изображение выглядит как на открытом воздухе, одежда, дерево, челове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54728BD-EF9E-38B2-33F7-42FE6B1AB1F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900" t="14814" r="2479" b="12829"/>
          <a:stretch>
            <a:fillRect/>
          </a:stretch>
        </p:blipFill>
        <p:spPr>
          <a:xfrm>
            <a:off x="6559941" y="1249444"/>
            <a:ext cx="1972950" cy="21456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FF73B1-5F83-2AC6-FE82-B40F570E5C6C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4977415" name="Скругленный прямоугольник 1104977414">
            <a:extLst>
              <a:ext uri="{FF2B5EF4-FFF2-40B4-BE49-F238E27FC236}">
                <a16:creationId xmlns:a16="http://schemas.microsoft.com/office/drawing/2014/main" id="{74CDA6D8-531A-E04B-D79F-8561DE299437}"/>
              </a:ext>
            </a:extLst>
          </p:cNvPr>
          <p:cNvSpPr/>
          <p:nvPr/>
        </p:nvSpPr>
        <p:spPr bwMode="auto">
          <a:xfrm rot="21088891">
            <a:off x="663268" y="1414179"/>
            <a:ext cx="1852818" cy="1967976"/>
          </a:xfrm>
          <a:prstGeom prst="roundRect">
            <a:avLst>
              <a:gd name="adj" fmla="val 5347"/>
            </a:avLst>
          </a:prstGeom>
          <a:solidFill>
            <a:schemeClr val="accent6">
              <a:lumMod val="5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868252010" name="Скругленный прямоугольник 1868252009">
            <a:extLst>
              <a:ext uri="{FF2B5EF4-FFF2-40B4-BE49-F238E27FC236}">
                <a16:creationId xmlns:a16="http://schemas.microsoft.com/office/drawing/2014/main" id="{89837911-1C79-3DBE-8B76-B24181DCFC23}"/>
              </a:ext>
            </a:extLst>
          </p:cNvPr>
          <p:cNvSpPr/>
          <p:nvPr/>
        </p:nvSpPr>
        <p:spPr bwMode="auto">
          <a:xfrm rot="475815">
            <a:off x="3675004" y="1420068"/>
            <a:ext cx="1852818" cy="1935649"/>
          </a:xfrm>
          <a:prstGeom prst="roundRect">
            <a:avLst>
              <a:gd name="adj" fmla="val 5347"/>
            </a:avLst>
          </a:prstGeom>
          <a:solidFill>
            <a:schemeClr val="accent6">
              <a:lumMod val="5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134856562" name="Скругленный прямоугольник 1134856561">
            <a:extLst>
              <a:ext uri="{FF2B5EF4-FFF2-40B4-BE49-F238E27FC236}">
                <a16:creationId xmlns:a16="http://schemas.microsoft.com/office/drawing/2014/main" id="{4FC57D76-FA50-CA61-5FDF-82CE37A0E44A}"/>
              </a:ext>
            </a:extLst>
          </p:cNvPr>
          <p:cNvSpPr/>
          <p:nvPr/>
        </p:nvSpPr>
        <p:spPr bwMode="auto">
          <a:xfrm rot="21010920">
            <a:off x="6693540" y="1425457"/>
            <a:ext cx="1852818" cy="1828515"/>
          </a:xfrm>
          <a:prstGeom prst="roundRect">
            <a:avLst>
              <a:gd name="adj" fmla="val 5347"/>
            </a:avLst>
          </a:prstGeom>
          <a:solidFill>
            <a:schemeClr val="accent6">
              <a:lumMod val="5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618630660" name="Скругленный прямоугольник 1618630659">
            <a:extLst>
              <a:ext uri="{FF2B5EF4-FFF2-40B4-BE49-F238E27FC236}">
                <a16:creationId xmlns:a16="http://schemas.microsoft.com/office/drawing/2014/main" id="{2B681039-14C0-62E5-6F82-611CE5DE714D}"/>
              </a:ext>
            </a:extLst>
          </p:cNvPr>
          <p:cNvSpPr/>
          <p:nvPr/>
        </p:nvSpPr>
        <p:spPr bwMode="auto">
          <a:xfrm rot="677371">
            <a:off x="9758576" y="1418050"/>
            <a:ext cx="1852819" cy="1931921"/>
          </a:xfrm>
          <a:prstGeom prst="roundRect">
            <a:avLst>
              <a:gd name="adj" fmla="val 5347"/>
            </a:avLst>
          </a:prstGeom>
          <a:solidFill>
            <a:schemeClr val="accent6">
              <a:lumMod val="5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AB82DF7E-B5D4-51FC-C898-690E8F544771}"/>
              </a:ext>
            </a:extLst>
          </p:cNvPr>
          <p:cNvSpPr txBox="1"/>
          <p:nvPr/>
        </p:nvSpPr>
        <p:spPr bwMode="auto">
          <a:xfrm>
            <a:off x="3417297" y="285750"/>
            <a:ext cx="5357404" cy="457213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 algn="ctr">
              <a:lnSpc>
                <a:spcPts val="3840"/>
              </a:lnSpc>
              <a:defRPr/>
            </a:pPr>
            <a:r>
              <a:rPr lang="ru-RU" sz="3600" b="1">
                <a:solidFill>
                  <a:srgbClr val="073B85"/>
                </a:solidFill>
                <a:latin typeface="Aptos SemiBold"/>
                <a:ea typeface="Gilroy Bold"/>
                <a:cs typeface="Times New Roman"/>
              </a:rPr>
              <a:t>Команда</a:t>
            </a:r>
            <a:endParaRPr sz="3200" b="1">
              <a:solidFill>
                <a:srgbClr val="073B85"/>
              </a:solidFill>
              <a:latin typeface="Aptos SemiBold"/>
              <a:ea typeface="Gilroy Bold"/>
              <a:cs typeface="Times New Roman"/>
            </a:endParaRPr>
          </a:p>
        </p:txBody>
      </p:sp>
      <p:sp>
        <p:nvSpPr>
          <p:cNvPr id="42" name="TextBox 16">
            <a:extLst>
              <a:ext uri="{FF2B5EF4-FFF2-40B4-BE49-F238E27FC236}">
                <a16:creationId xmlns:a16="http://schemas.microsoft.com/office/drawing/2014/main" id="{19054ED5-22C1-BE9A-2665-230B8FB0572C}"/>
              </a:ext>
            </a:extLst>
          </p:cNvPr>
          <p:cNvSpPr txBox="1"/>
          <p:nvPr/>
        </p:nvSpPr>
        <p:spPr bwMode="auto">
          <a:xfrm>
            <a:off x="448915" y="3833239"/>
            <a:ext cx="2203058" cy="11148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60"/>
              </a:lnSpc>
              <a:defRPr/>
            </a:pPr>
            <a:r>
              <a:rPr lang="ru-RU" b="1" err="1">
                <a:solidFill>
                  <a:srgbClr val="073B85"/>
                </a:solidFill>
                <a:latin typeface="Aptos"/>
                <a:ea typeface="Roboto"/>
                <a:cs typeface="Roboto"/>
              </a:rPr>
              <a:t>Гиматдинова</a:t>
            </a:r>
            <a:r>
              <a:rPr lang="ru-RU" b="1">
                <a:solidFill>
                  <a:srgbClr val="073B85"/>
                </a:solidFill>
                <a:latin typeface="Aptos"/>
                <a:ea typeface="Roboto"/>
                <a:cs typeface="Roboto"/>
              </a:rPr>
              <a:t> Динара</a:t>
            </a:r>
          </a:p>
          <a:p>
            <a:pPr algn="l">
              <a:lnSpc>
                <a:spcPts val="2160"/>
              </a:lnSpc>
              <a:defRPr/>
            </a:pPr>
            <a:r>
              <a:rPr lang="ru-RU" sz="1600" b="1">
                <a:solidFill>
                  <a:srgbClr val="073B85"/>
                </a:solidFill>
                <a:latin typeface="Aptos"/>
                <a:ea typeface="Roboto"/>
                <a:cs typeface="Roboto"/>
              </a:rPr>
              <a:t>Участник</a:t>
            </a:r>
            <a:endParaRPr lang="ru-RU" sz="1600" b="1" i="0">
              <a:solidFill>
                <a:srgbClr val="073B85"/>
              </a:solidFill>
              <a:latin typeface="Aptos"/>
              <a:ea typeface="Roboto"/>
              <a:cs typeface="Roboto"/>
            </a:endParaRPr>
          </a:p>
          <a:p>
            <a:pPr marL="261620" indent="-261620">
              <a:lnSpc>
                <a:spcPts val="2160"/>
              </a:lnSpc>
              <a:buFont typeface="Arial"/>
              <a:buChar char="•"/>
              <a:defRPr/>
            </a:pPr>
            <a:r>
              <a:rPr lang="ru-RU" sz="1600">
                <a:solidFill>
                  <a:srgbClr val="073B85"/>
                </a:solidFill>
                <a:latin typeface="Aptos"/>
                <a:ea typeface="Roboto"/>
                <a:cs typeface="Roboto"/>
              </a:rPr>
              <a:t>Душа команды</a:t>
            </a:r>
          </a:p>
        </p:txBody>
      </p:sp>
      <p:sp>
        <p:nvSpPr>
          <p:cNvPr id="534208821" name="TextBox 16">
            <a:extLst>
              <a:ext uri="{FF2B5EF4-FFF2-40B4-BE49-F238E27FC236}">
                <a16:creationId xmlns:a16="http://schemas.microsoft.com/office/drawing/2014/main" id="{7B274E5A-C22C-E1D9-66C7-9B0B81A9A3AB}"/>
              </a:ext>
            </a:extLst>
          </p:cNvPr>
          <p:cNvSpPr txBox="1"/>
          <p:nvPr/>
        </p:nvSpPr>
        <p:spPr bwMode="auto">
          <a:xfrm>
            <a:off x="6562462" y="3833239"/>
            <a:ext cx="2212597" cy="832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59"/>
              </a:lnSpc>
              <a:defRPr/>
            </a:pPr>
            <a:r>
              <a:rPr lang="en-US" b="1" err="1">
                <a:solidFill>
                  <a:srgbClr val="073B85"/>
                </a:solidFill>
                <a:latin typeface="Aptos"/>
                <a:ea typeface="Roboto"/>
                <a:cs typeface="Roboto"/>
              </a:rPr>
              <a:t>Чубарова</a:t>
            </a:r>
            <a:r>
              <a:rPr lang="en-US" b="1">
                <a:solidFill>
                  <a:srgbClr val="073B85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b="1" err="1">
                <a:solidFill>
                  <a:srgbClr val="073B85"/>
                </a:solidFill>
                <a:latin typeface="Aptos"/>
                <a:ea typeface="Roboto"/>
                <a:cs typeface="Roboto"/>
              </a:rPr>
              <a:t>Яна</a:t>
            </a:r>
            <a:endParaRPr err="1">
              <a:solidFill>
                <a:srgbClr val="073B85"/>
              </a:solidFill>
            </a:endParaRPr>
          </a:p>
          <a:p>
            <a:pPr algn="l">
              <a:lnSpc>
                <a:spcPts val="2159"/>
              </a:lnSpc>
              <a:defRPr/>
            </a:pPr>
            <a:r>
              <a:rPr lang="ru-RU" sz="1600" b="1">
                <a:solidFill>
                  <a:srgbClr val="073B85"/>
                </a:solidFill>
                <a:latin typeface="Aptos"/>
                <a:ea typeface="Roboto"/>
                <a:cs typeface="Roboto"/>
              </a:rPr>
              <a:t>Участник</a:t>
            </a:r>
            <a:endParaRPr sz="1600" i="0">
              <a:solidFill>
                <a:srgbClr val="073B85"/>
              </a:solidFill>
            </a:endParaRPr>
          </a:p>
          <a:p>
            <a:pPr marL="261620" indent="-261620" algn="l">
              <a:lnSpc>
                <a:spcPts val="2159"/>
              </a:lnSpc>
              <a:buFont typeface="Arial"/>
              <a:buChar char="•"/>
              <a:defRPr/>
            </a:pPr>
            <a:r>
              <a:rPr lang="ru-RU" sz="1600">
                <a:solidFill>
                  <a:srgbClr val="073B85"/>
                </a:solidFill>
                <a:latin typeface="Aptos"/>
                <a:ea typeface="Roboto"/>
                <a:cs typeface="Roboto"/>
              </a:rPr>
              <a:t>Мотиватор</a:t>
            </a:r>
          </a:p>
        </p:txBody>
      </p:sp>
      <p:sp>
        <p:nvSpPr>
          <p:cNvPr id="1504751878" name="TextBox 16">
            <a:extLst>
              <a:ext uri="{FF2B5EF4-FFF2-40B4-BE49-F238E27FC236}">
                <a16:creationId xmlns:a16="http://schemas.microsoft.com/office/drawing/2014/main" id="{268352F3-ED9E-00BC-F858-3E602979E55D}"/>
              </a:ext>
            </a:extLst>
          </p:cNvPr>
          <p:cNvSpPr txBox="1"/>
          <p:nvPr/>
        </p:nvSpPr>
        <p:spPr bwMode="auto">
          <a:xfrm>
            <a:off x="9357064" y="3833239"/>
            <a:ext cx="2623676" cy="8327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59"/>
              </a:lnSpc>
              <a:defRPr/>
            </a:pPr>
            <a:r>
              <a:rPr lang="en-US" b="1" err="1">
                <a:solidFill>
                  <a:srgbClr val="073B85"/>
                </a:solidFill>
                <a:latin typeface="Aptos"/>
                <a:ea typeface="Roboto"/>
                <a:cs typeface="Roboto"/>
              </a:rPr>
              <a:t>Анастасия</a:t>
            </a:r>
            <a:r>
              <a:rPr lang="en-US" b="1">
                <a:solidFill>
                  <a:srgbClr val="073B85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b="1" err="1">
                <a:solidFill>
                  <a:srgbClr val="073B85"/>
                </a:solidFill>
                <a:latin typeface="Aptos"/>
                <a:ea typeface="Roboto"/>
                <a:cs typeface="Roboto"/>
              </a:rPr>
              <a:t>Гончарова</a:t>
            </a:r>
            <a:endParaRPr lang="en-US" b="1">
              <a:solidFill>
                <a:srgbClr val="073B85"/>
              </a:solidFill>
              <a:latin typeface="Aptos"/>
              <a:ea typeface="Roboto"/>
              <a:cs typeface="Roboto"/>
            </a:endParaRPr>
          </a:p>
          <a:p>
            <a:pPr algn="l">
              <a:lnSpc>
                <a:spcPts val="2159"/>
              </a:lnSpc>
              <a:defRPr/>
            </a:pPr>
            <a:r>
              <a:rPr lang="ru-RU" sz="1600" b="1">
                <a:solidFill>
                  <a:srgbClr val="073B85"/>
                </a:solidFill>
                <a:latin typeface="Aptos"/>
                <a:ea typeface="Roboto"/>
                <a:cs typeface="Roboto"/>
              </a:rPr>
              <a:t>Участник</a:t>
            </a:r>
            <a:endParaRPr sz="1600" i="0">
              <a:solidFill>
                <a:srgbClr val="073B85"/>
              </a:solidFill>
            </a:endParaRPr>
          </a:p>
          <a:p>
            <a:pPr marL="261620" indent="-261620">
              <a:lnSpc>
                <a:spcPts val="2159"/>
              </a:lnSpc>
              <a:buFont typeface="Arial"/>
              <a:buChar char="•"/>
              <a:defRPr/>
            </a:pPr>
            <a:r>
              <a:rPr lang="ru-RU" sz="1600">
                <a:solidFill>
                  <a:srgbClr val="073B85"/>
                </a:solidFill>
                <a:latin typeface="Aptos"/>
                <a:ea typeface="Roboto"/>
                <a:cs typeface="Roboto"/>
              </a:rPr>
              <a:t>Исследователь ресурсов</a:t>
            </a:r>
          </a:p>
        </p:txBody>
      </p:sp>
      <p:sp>
        <p:nvSpPr>
          <p:cNvPr id="872051322" name="TextBox 872051321">
            <a:extLst>
              <a:ext uri="{FF2B5EF4-FFF2-40B4-BE49-F238E27FC236}">
                <a16:creationId xmlns:a16="http://schemas.microsoft.com/office/drawing/2014/main" id="{1B02A853-A410-B3AF-34A9-BB62EDD64136}"/>
              </a:ext>
            </a:extLst>
          </p:cNvPr>
          <p:cNvSpPr txBox="1"/>
          <p:nvPr/>
        </p:nvSpPr>
        <p:spPr bwMode="auto">
          <a:xfrm>
            <a:off x="11262500" y="318060"/>
            <a:ext cx="495090" cy="335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r">
              <a:lnSpc>
                <a:spcPct val="100000"/>
              </a:lnSpc>
              <a:defRPr/>
            </a:pPr>
            <a:r>
              <a:rPr lang="ru-RU" sz="1600">
                <a:solidFill>
                  <a:srgbClr val="A1C5FF"/>
                </a:solidFill>
                <a:latin typeface="Aptos"/>
                <a:ea typeface="Roboto"/>
                <a:cs typeface="Roboto"/>
              </a:rPr>
              <a:t>09</a:t>
            </a:r>
            <a:endParaRPr sz="1600">
              <a:solidFill>
                <a:srgbClr val="A1C5FF"/>
              </a:solidFill>
              <a:latin typeface="Aptos"/>
              <a:ea typeface="Roboto"/>
              <a:cs typeface="Roboto"/>
            </a:endParaRPr>
          </a:p>
        </p:txBody>
      </p:sp>
      <p:pic>
        <p:nvPicPr>
          <p:cNvPr id="3" name="Рисунок 2" descr="Изображение выглядит как на открытом воздухе, одежда, небо, челове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34DCC80-206C-F98B-AC5B-EDDB24907B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78" t="26886" r="25070" b="296"/>
          <a:stretch>
            <a:fillRect/>
          </a:stretch>
        </p:blipFill>
        <p:spPr>
          <a:xfrm>
            <a:off x="6334937" y="1583372"/>
            <a:ext cx="1914839" cy="19186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Изображение выглядит как на открытом воздухе, небо, человек, обув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FC61B59-3EAE-692B-C094-2877A2BC22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9550" y="1288284"/>
            <a:ext cx="2200275" cy="23626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extBox 16">
            <a:extLst>
              <a:ext uri="{FF2B5EF4-FFF2-40B4-BE49-F238E27FC236}">
                <a16:creationId xmlns:a16="http://schemas.microsoft.com/office/drawing/2014/main" id="{1C322C32-7167-0BD9-5EFB-6030075FFCF1}"/>
              </a:ext>
            </a:extLst>
          </p:cNvPr>
          <p:cNvSpPr txBox="1"/>
          <p:nvPr/>
        </p:nvSpPr>
        <p:spPr bwMode="auto">
          <a:xfrm>
            <a:off x="3156020" y="3833239"/>
            <a:ext cx="2203058" cy="8327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60"/>
              </a:lnSpc>
              <a:defRPr/>
            </a:pPr>
            <a:r>
              <a:rPr lang="ru-RU" b="1">
                <a:solidFill>
                  <a:srgbClr val="073B85"/>
                </a:solidFill>
                <a:latin typeface="Aptos"/>
                <a:ea typeface="Roboto"/>
                <a:cs typeface="Roboto"/>
              </a:rPr>
              <a:t>Ковалёв Дмитрий</a:t>
            </a:r>
          </a:p>
          <a:p>
            <a:pPr algn="l">
              <a:lnSpc>
                <a:spcPts val="2160"/>
              </a:lnSpc>
              <a:defRPr/>
            </a:pPr>
            <a:r>
              <a:rPr lang="ru-RU" sz="1600" b="1">
                <a:solidFill>
                  <a:srgbClr val="073B85"/>
                </a:solidFill>
                <a:latin typeface="Aptos"/>
                <a:ea typeface="Roboto"/>
                <a:cs typeface="Roboto"/>
              </a:rPr>
              <a:t>Участник</a:t>
            </a:r>
            <a:endParaRPr lang="ru-RU" sz="1600" b="1" i="0">
              <a:solidFill>
                <a:srgbClr val="073B85"/>
              </a:solidFill>
              <a:latin typeface="Aptos"/>
              <a:ea typeface="Roboto"/>
              <a:cs typeface="Roboto"/>
            </a:endParaRPr>
          </a:p>
          <a:p>
            <a:pPr marL="261620" indent="-261620">
              <a:lnSpc>
                <a:spcPts val="2160"/>
              </a:lnSpc>
              <a:buFont typeface="Arial"/>
              <a:buChar char="•"/>
              <a:defRPr/>
            </a:pPr>
            <a:r>
              <a:rPr lang="ru-RU" sz="1600">
                <a:solidFill>
                  <a:srgbClr val="073B85"/>
                </a:solidFill>
                <a:latin typeface="Aptos"/>
                <a:ea typeface="Roboto"/>
                <a:cs typeface="Roboto"/>
              </a:rPr>
              <a:t>Реализатор</a:t>
            </a:r>
          </a:p>
        </p:txBody>
      </p:sp>
      <p:pic>
        <p:nvPicPr>
          <p:cNvPr id="5" name="Рисунок 4" descr="Изображение выглядит как человек, одежда, Человеческое лицо, женщи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5842BB9-07EC-FDE5-131B-6C26D510A5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644" y="1092869"/>
            <a:ext cx="2125579" cy="24965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16632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41A54B-22AA-4882-2A7D-016ABBA19F64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4977415" name="Скругленный прямоугольник 1104977414">
            <a:extLst>
              <a:ext uri="{FF2B5EF4-FFF2-40B4-BE49-F238E27FC236}">
                <a16:creationId xmlns:a16="http://schemas.microsoft.com/office/drawing/2014/main" id="{42DAB024-4631-FA98-C345-3E59BE0E2BE7}"/>
              </a:ext>
            </a:extLst>
          </p:cNvPr>
          <p:cNvSpPr/>
          <p:nvPr/>
        </p:nvSpPr>
        <p:spPr bwMode="auto">
          <a:xfrm rot="21088891">
            <a:off x="663268" y="1414179"/>
            <a:ext cx="1852818" cy="1967976"/>
          </a:xfrm>
          <a:prstGeom prst="roundRect">
            <a:avLst>
              <a:gd name="adj" fmla="val 5347"/>
            </a:avLst>
          </a:prstGeom>
          <a:solidFill>
            <a:schemeClr val="accent6">
              <a:lumMod val="5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868252010" name="Скругленный прямоугольник 1868252009">
            <a:extLst>
              <a:ext uri="{FF2B5EF4-FFF2-40B4-BE49-F238E27FC236}">
                <a16:creationId xmlns:a16="http://schemas.microsoft.com/office/drawing/2014/main" id="{ADEC0BF7-2DA8-3875-8C92-7FCB19318474}"/>
              </a:ext>
            </a:extLst>
          </p:cNvPr>
          <p:cNvSpPr/>
          <p:nvPr/>
        </p:nvSpPr>
        <p:spPr bwMode="auto">
          <a:xfrm rot="475815">
            <a:off x="3675004" y="1420068"/>
            <a:ext cx="1852818" cy="1935649"/>
          </a:xfrm>
          <a:prstGeom prst="roundRect">
            <a:avLst>
              <a:gd name="adj" fmla="val 5347"/>
            </a:avLst>
          </a:prstGeom>
          <a:solidFill>
            <a:schemeClr val="accent6">
              <a:lumMod val="5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E721D1AA-B87E-0518-1D93-A20EEACFCE6A}"/>
              </a:ext>
            </a:extLst>
          </p:cNvPr>
          <p:cNvSpPr txBox="1"/>
          <p:nvPr/>
        </p:nvSpPr>
        <p:spPr bwMode="auto">
          <a:xfrm>
            <a:off x="3417297" y="285750"/>
            <a:ext cx="5357404" cy="457213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 algn="ctr">
              <a:lnSpc>
                <a:spcPts val="3840"/>
              </a:lnSpc>
              <a:defRPr/>
            </a:pPr>
            <a:r>
              <a:rPr lang="ru-RU" sz="3600" b="1">
                <a:solidFill>
                  <a:srgbClr val="073B85"/>
                </a:solidFill>
                <a:latin typeface="Aptos SemiBold"/>
                <a:ea typeface="Gilroy Bold"/>
                <a:cs typeface="Times New Roman"/>
              </a:rPr>
              <a:t>Команда</a:t>
            </a:r>
            <a:endParaRPr sz="3200" b="1">
              <a:solidFill>
                <a:srgbClr val="073B85"/>
              </a:solidFill>
              <a:latin typeface="Aptos SemiBold"/>
              <a:ea typeface="Gilroy Bold"/>
              <a:cs typeface="Times New Roman"/>
            </a:endParaRPr>
          </a:p>
        </p:txBody>
      </p:sp>
      <p:sp>
        <p:nvSpPr>
          <p:cNvPr id="42" name="TextBox 16">
            <a:extLst>
              <a:ext uri="{FF2B5EF4-FFF2-40B4-BE49-F238E27FC236}">
                <a16:creationId xmlns:a16="http://schemas.microsoft.com/office/drawing/2014/main" id="{6366B6ED-B948-E0C8-79AB-B4F0D8777BE6}"/>
              </a:ext>
            </a:extLst>
          </p:cNvPr>
          <p:cNvSpPr txBox="1"/>
          <p:nvPr/>
        </p:nvSpPr>
        <p:spPr bwMode="auto">
          <a:xfrm>
            <a:off x="448915" y="3833239"/>
            <a:ext cx="2203058" cy="11148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60"/>
              </a:lnSpc>
              <a:defRPr/>
            </a:pPr>
            <a:r>
              <a:rPr lang="ru-RU" b="1">
                <a:solidFill>
                  <a:srgbClr val="073B85"/>
                </a:solidFill>
                <a:latin typeface="Aptos"/>
                <a:ea typeface="Roboto"/>
                <a:cs typeface="Roboto"/>
              </a:rPr>
              <a:t>Спиридонов Дмитрий</a:t>
            </a:r>
          </a:p>
          <a:p>
            <a:pPr>
              <a:lnSpc>
                <a:spcPts val="2160"/>
              </a:lnSpc>
              <a:defRPr/>
            </a:pPr>
            <a:r>
              <a:rPr lang="ru-RU" sz="1600" b="1">
                <a:solidFill>
                  <a:srgbClr val="073B85"/>
                </a:solidFill>
                <a:latin typeface="Aptos"/>
                <a:ea typeface="Roboto"/>
                <a:cs typeface="Roboto"/>
              </a:rPr>
              <a:t>Трекер-консультант</a:t>
            </a:r>
            <a:endParaRPr lang="ru-RU" sz="1600" b="1" i="0">
              <a:solidFill>
                <a:srgbClr val="073B85"/>
              </a:solidFill>
              <a:latin typeface="Aptos"/>
              <a:ea typeface="Roboto"/>
              <a:cs typeface="Roboto"/>
            </a:endParaRPr>
          </a:p>
          <a:p>
            <a:pPr marL="261620" indent="-261620">
              <a:lnSpc>
                <a:spcPts val="2160"/>
              </a:lnSpc>
              <a:buFont typeface="Arial"/>
              <a:buChar char="•"/>
              <a:defRPr/>
            </a:pPr>
            <a:r>
              <a:rPr lang="ru-RU" sz="1600">
                <a:solidFill>
                  <a:srgbClr val="073B85"/>
                </a:solidFill>
                <a:latin typeface="Aptos"/>
                <a:ea typeface="Roboto"/>
                <a:cs typeface="Roboto"/>
              </a:rPr>
              <a:t>Душа команды</a:t>
            </a:r>
          </a:p>
        </p:txBody>
      </p:sp>
      <p:sp>
        <p:nvSpPr>
          <p:cNvPr id="872051322" name="TextBox 872051321">
            <a:extLst>
              <a:ext uri="{FF2B5EF4-FFF2-40B4-BE49-F238E27FC236}">
                <a16:creationId xmlns:a16="http://schemas.microsoft.com/office/drawing/2014/main" id="{24A4B3FA-13DA-5048-BFFC-2A22D21EF47F}"/>
              </a:ext>
            </a:extLst>
          </p:cNvPr>
          <p:cNvSpPr txBox="1"/>
          <p:nvPr/>
        </p:nvSpPr>
        <p:spPr bwMode="auto">
          <a:xfrm>
            <a:off x="11262500" y="318060"/>
            <a:ext cx="495090" cy="335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r">
              <a:lnSpc>
                <a:spcPct val="100000"/>
              </a:lnSpc>
              <a:defRPr/>
            </a:pPr>
            <a:r>
              <a:rPr lang="ru-RU" sz="1600">
                <a:solidFill>
                  <a:srgbClr val="A1C5FF"/>
                </a:solidFill>
                <a:latin typeface="Aptos"/>
                <a:ea typeface="Roboto"/>
                <a:cs typeface="Roboto"/>
              </a:rPr>
              <a:t>09</a:t>
            </a:r>
            <a:endParaRPr sz="1600">
              <a:solidFill>
                <a:srgbClr val="A1C5FF"/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2" name="TextBox 16">
            <a:extLst>
              <a:ext uri="{FF2B5EF4-FFF2-40B4-BE49-F238E27FC236}">
                <a16:creationId xmlns:a16="http://schemas.microsoft.com/office/drawing/2014/main" id="{5594FC46-C836-67BF-387F-7C14F0424BB3}"/>
              </a:ext>
            </a:extLst>
          </p:cNvPr>
          <p:cNvSpPr txBox="1"/>
          <p:nvPr/>
        </p:nvSpPr>
        <p:spPr bwMode="auto">
          <a:xfrm>
            <a:off x="3156020" y="3833239"/>
            <a:ext cx="2203058" cy="11148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60"/>
              </a:lnSpc>
              <a:defRPr/>
            </a:pPr>
            <a:r>
              <a:rPr lang="en-US" b="1" dirty="0" err="1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Морозова</a:t>
            </a:r>
            <a:r>
              <a:rPr lang="en-US" b="1" dirty="0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 </a:t>
            </a:r>
            <a:r>
              <a:rPr lang="en-US" b="1" dirty="0" err="1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Екатерина</a:t>
            </a:r>
            <a:r>
              <a:rPr lang="en-US" b="1" dirty="0">
                <a:solidFill>
                  <a:srgbClr val="073B85"/>
                </a:solidFill>
                <a:latin typeface="Aptos Display"/>
                <a:ea typeface="Roboto"/>
                <a:cs typeface="Roboto"/>
              </a:rPr>
              <a:t> </a:t>
            </a:r>
          </a:p>
          <a:p>
            <a:pPr algn="l">
              <a:lnSpc>
                <a:spcPts val="2160"/>
              </a:lnSpc>
              <a:defRPr/>
            </a:pPr>
            <a:r>
              <a:rPr lang="ru-RU" sz="1600" b="1" dirty="0">
                <a:solidFill>
                  <a:srgbClr val="073B85"/>
                </a:solidFill>
                <a:latin typeface="Aptos"/>
                <a:ea typeface="Roboto"/>
                <a:cs typeface="Roboto"/>
              </a:rPr>
              <a:t>Наставник-консультант</a:t>
            </a:r>
          </a:p>
          <a:p>
            <a:pPr marL="261620" indent="-261620">
              <a:lnSpc>
                <a:spcPts val="2160"/>
              </a:lnSpc>
              <a:buFont typeface="Arial"/>
              <a:buChar char="•"/>
              <a:defRPr/>
            </a:pPr>
            <a:r>
              <a:rPr lang="ru-RU" sz="1600" dirty="0">
                <a:solidFill>
                  <a:srgbClr val="073B85"/>
                </a:solidFill>
                <a:latin typeface="Aptos"/>
                <a:ea typeface="Roboto"/>
                <a:cs typeface="Roboto"/>
              </a:rPr>
              <a:t>Реализатор</a:t>
            </a:r>
          </a:p>
        </p:txBody>
      </p:sp>
      <p:pic>
        <p:nvPicPr>
          <p:cNvPr id="4" name="Рисунок 3" descr="Изображение выглядит как Человеческое лицо, человек, одежда, очки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4E1420A-A5EF-76A3-1DA4-8171C52CE4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301196" y="1175795"/>
            <a:ext cx="1905000" cy="1905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20257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6046384" name="Скругленный прямоугольник 366046383"/>
          <p:cNvSpPr/>
          <p:nvPr/>
        </p:nvSpPr>
        <p:spPr bwMode="auto">
          <a:xfrm>
            <a:off x="439735" y="1175805"/>
            <a:ext cx="2198293" cy="5265476"/>
          </a:xfrm>
          <a:prstGeom prst="roundRect">
            <a:avLst>
              <a:gd name="adj" fmla="val 4676"/>
            </a:avLst>
          </a:prstGeom>
          <a:solidFill>
            <a:schemeClr val="accent6">
              <a:lumMod val="75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468486967" name="Скругленный прямоугольник 1468486966"/>
          <p:cNvSpPr/>
          <p:nvPr/>
        </p:nvSpPr>
        <p:spPr bwMode="auto">
          <a:xfrm>
            <a:off x="2714324" y="1175805"/>
            <a:ext cx="2198292" cy="5265475"/>
          </a:xfrm>
          <a:prstGeom prst="roundRect">
            <a:avLst>
              <a:gd name="adj" fmla="val 4676"/>
            </a:avLst>
          </a:prstGeom>
          <a:solidFill>
            <a:schemeClr val="accent6">
              <a:lumMod val="75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760887599" name="Скругленный прямоугольник 1760887598"/>
          <p:cNvSpPr/>
          <p:nvPr/>
        </p:nvSpPr>
        <p:spPr bwMode="auto">
          <a:xfrm>
            <a:off x="4988915" y="1175805"/>
            <a:ext cx="2198292" cy="5265475"/>
          </a:xfrm>
          <a:prstGeom prst="roundRect">
            <a:avLst>
              <a:gd name="adj" fmla="val 4676"/>
            </a:avLst>
          </a:prstGeom>
          <a:solidFill>
            <a:schemeClr val="accent6">
              <a:lumMod val="75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648415420" name="Скругленный прямоугольник 1648415419"/>
          <p:cNvSpPr/>
          <p:nvPr/>
        </p:nvSpPr>
        <p:spPr bwMode="auto">
          <a:xfrm>
            <a:off x="7263504" y="1175805"/>
            <a:ext cx="2198292" cy="5265475"/>
          </a:xfrm>
          <a:prstGeom prst="roundRect">
            <a:avLst>
              <a:gd name="adj" fmla="val 4676"/>
            </a:avLst>
          </a:prstGeom>
          <a:solidFill>
            <a:schemeClr val="accent6">
              <a:lumMod val="75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t"/>
          <a:lstStyle/>
          <a:p>
            <a:pPr>
              <a:defRPr/>
            </a:pPr>
            <a:endParaRPr lang="ru-RU" sz="1600" b="1">
              <a:latin typeface="Aptos"/>
            </a:endParaRPr>
          </a:p>
        </p:txBody>
      </p:sp>
      <p:sp>
        <p:nvSpPr>
          <p:cNvPr id="1450975866" name="Скругленный прямоугольник 1450975865"/>
          <p:cNvSpPr/>
          <p:nvPr/>
        </p:nvSpPr>
        <p:spPr bwMode="auto">
          <a:xfrm>
            <a:off x="9538092" y="1175805"/>
            <a:ext cx="2198292" cy="5265475"/>
          </a:xfrm>
          <a:prstGeom prst="roundRect">
            <a:avLst>
              <a:gd name="adj" fmla="val 4676"/>
            </a:avLst>
          </a:prstGeom>
          <a:solidFill>
            <a:schemeClr val="accent6">
              <a:lumMod val="75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TextBox 7"/>
          <p:cNvSpPr txBox="1"/>
          <p:nvPr/>
        </p:nvSpPr>
        <p:spPr bwMode="auto">
          <a:xfrm>
            <a:off x="439735" y="349536"/>
            <a:ext cx="10153082" cy="457209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ts val="3840"/>
              </a:lnSpc>
              <a:defRPr/>
            </a:pPr>
            <a:r>
              <a:rPr lang="ru-RU" sz="3600" b="1">
                <a:solidFill>
                  <a:schemeClr val="bg1"/>
                </a:solidFill>
                <a:latin typeface="Aptos SemiBold"/>
                <a:ea typeface="Gilroy Bold"/>
                <a:cs typeface="Times New Roman"/>
              </a:rPr>
              <a:t>Динамика за время акселератора</a:t>
            </a:r>
            <a:endParaRPr lang="en-US" sz="3200" b="1">
              <a:latin typeface="Aptos SemiBold"/>
              <a:ea typeface="Gilroy Bold"/>
              <a:cs typeface="Times New Roman"/>
            </a:endParaRPr>
          </a:p>
        </p:txBody>
      </p:sp>
      <p:cxnSp>
        <p:nvCxnSpPr>
          <p:cNvPr id="3" name="Прямая со стрелкой 2"/>
          <p:cNvCxnSpPr>
            <a:cxnSpLocks/>
          </p:cNvCxnSpPr>
          <p:nvPr/>
        </p:nvCxnSpPr>
        <p:spPr bwMode="auto">
          <a:xfrm>
            <a:off x="0" y="2184767"/>
            <a:ext cx="12136798" cy="45720"/>
          </a:xfrm>
          <a:prstGeom prst="straightConnector1">
            <a:avLst/>
          </a:prstGeom>
          <a:ln w="38099" cap="rnd" cmpd="sng" algn="ctr">
            <a:solidFill>
              <a:srgbClr val="BBD7EE"/>
            </a:solidFill>
            <a:prstDash val="solid"/>
            <a:bevel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Группа 55"/>
          <p:cNvGrpSpPr/>
          <p:nvPr/>
        </p:nvGrpSpPr>
        <p:grpSpPr bwMode="auto">
          <a:xfrm>
            <a:off x="340212" y="1289180"/>
            <a:ext cx="180000" cy="4981574"/>
            <a:chOff x="0" y="0"/>
            <a:chExt cx="180000" cy="4981574"/>
          </a:xfrm>
          <a:solidFill>
            <a:srgbClr val="003BA3"/>
          </a:solidFill>
        </p:grpSpPr>
        <p:sp>
          <p:nvSpPr>
            <p:cNvPr id="4" name="Овал 3"/>
            <p:cNvSpPr/>
            <p:nvPr/>
          </p:nvSpPr>
          <p:spPr bwMode="auto">
            <a:xfrm>
              <a:off x="0" y="805470"/>
              <a:ext cx="180000" cy="203637"/>
            </a:xfrm>
            <a:prstGeom prst="ellipse">
              <a:avLst/>
            </a:prstGeom>
            <a:solidFill>
              <a:srgbClr val="BBD7EE"/>
            </a:solidFill>
            <a:ln w="19049" cap="flat" cmpd="sng" algn="ctr">
              <a:solidFill>
                <a:srgbClr val="BBD7EE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37" name="Прямая соединительная линия 36"/>
            <p:cNvCxnSpPr>
              <a:cxnSpLocks/>
            </p:cNvCxnSpPr>
            <p:nvPr/>
          </p:nvCxnSpPr>
          <p:spPr bwMode="auto">
            <a:xfrm flipV="1">
              <a:off x="89999" y="0"/>
              <a:ext cx="0" cy="4981574"/>
            </a:xfrm>
            <a:prstGeom prst="line">
              <a:avLst/>
            </a:prstGeom>
            <a:solidFill>
              <a:srgbClr val="BBD7EE"/>
            </a:solidFill>
            <a:ln w="19049" cap="flat" cmpd="sng" algn="ctr">
              <a:solidFill>
                <a:srgbClr val="BBD7EE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Box 38"/>
          <p:cNvSpPr txBox="1"/>
          <p:nvPr/>
        </p:nvSpPr>
        <p:spPr bwMode="auto">
          <a:xfrm>
            <a:off x="904148" y="1322298"/>
            <a:ext cx="1256231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chemeClr val="bg1"/>
                </a:solidFill>
                <a:latin typeface="Aptos"/>
              </a:rPr>
              <a:t>23.09.2025</a:t>
            </a:r>
            <a:endParaRPr lang="ru-RU"/>
          </a:p>
        </p:txBody>
      </p:sp>
      <p:sp>
        <p:nvSpPr>
          <p:cNvPr id="40" name="TextBox 39"/>
          <p:cNvSpPr txBox="1"/>
          <p:nvPr/>
        </p:nvSpPr>
        <p:spPr bwMode="auto">
          <a:xfrm>
            <a:off x="3132465" y="1369066"/>
            <a:ext cx="136505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chemeClr val="bg1"/>
                </a:solidFill>
                <a:latin typeface="Aptos"/>
              </a:rPr>
              <a:t>10.10.2025</a:t>
            </a:r>
            <a:endParaRPr sz="1600" b="1"/>
          </a:p>
        </p:txBody>
      </p:sp>
      <p:sp>
        <p:nvSpPr>
          <p:cNvPr id="44" name="TextBox 43"/>
          <p:cNvSpPr txBox="1"/>
          <p:nvPr/>
        </p:nvSpPr>
        <p:spPr bwMode="auto">
          <a:xfrm>
            <a:off x="7682329" y="1373050"/>
            <a:ext cx="1358114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chemeClr val="bg1"/>
                </a:solidFill>
                <a:latin typeface="Aptos"/>
              </a:rPr>
              <a:t>10.10.2025-01.12.2025</a:t>
            </a:r>
            <a:endParaRPr sz="1600" b="1"/>
          </a:p>
        </p:txBody>
      </p:sp>
      <p:sp>
        <p:nvSpPr>
          <p:cNvPr id="49" name="TextBox 48"/>
          <p:cNvSpPr txBox="1"/>
          <p:nvPr/>
        </p:nvSpPr>
        <p:spPr bwMode="auto">
          <a:xfrm>
            <a:off x="474222" y="2309753"/>
            <a:ext cx="2129322" cy="24492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>
              <a:defRPr/>
            </a:pPr>
            <a:r>
              <a:rPr lang="ru-RU" sz="1600" dirty="0">
                <a:solidFill>
                  <a:schemeClr val="bg1"/>
                </a:solidFill>
                <a:latin typeface="Aptos"/>
              </a:rPr>
              <a:t>Первое выступление по проекту, набрана команда, обозначены дальнейшие цели и планы </a:t>
            </a:r>
          </a:p>
        </p:txBody>
      </p:sp>
      <p:sp>
        <p:nvSpPr>
          <p:cNvPr id="50" name="TextBox 49"/>
          <p:cNvSpPr txBox="1"/>
          <p:nvPr/>
        </p:nvSpPr>
        <p:spPr bwMode="auto">
          <a:xfrm>
            <a:off x="2754543" y="2424772"/>
            <a:ext cx="2129322" cy="24492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>
              <a:defRPr/>
            </a:pPr>
            <a:r>
              <a:rPr lang="ru-RU" sz="1600">
                <a:solidFill>
                  <a:schemeClr val="bg1"/>
                </a:solidFill>
                <a:latin typeface="Aptos"/>
              </a:rPr>
              <a:t>Первый созвон с трекером </a:t>
            </a:r>
            <a:endParaRPr lang="ru-RU">
              <a:solidFill>
                <a:schemeClr val="bg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 bwMode="auto">
          <a:xfrm>
            <a:off x="7286377" y="2396017"/>
            <a:ext cx="2129322" cy="24492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>
              <a:defRPr/>
            </a:pPr>
            <a:r>
              <a:rPr lang="ru-RU" sz="1600">
                <a:solidFill>
                  <a:schemeClr val="bg1"/>
                </a:solidFill>
                <a:latin typeface="Aptos"/>
              </a:rPr>
              <a:t>Глубокий анализ проекта, работа над паспортом</a:t>
            </a:r>
            <a:endParaRPr lang="ru-RU">
              <a:solidFill>
                <a:schemeClr val="bg1"/>
              </a:solidFill>
            </a:endParaRPr>
          </a:p>
        </p:txBody>
      </p:sp>
      <p:sp>
        <p:nvSpPr>
          <p:cNvPr id="101180761" name="TextBox 101180760"/>
          <p:cNvSpPr txBox="1"/>
          <p:nvPr/>
        </p:nvSpPr>
        <p:spPr bwMode="auto">
          <a:xfrm>
            <a:off x="11262500" y="318060"/>
            <a:ext cx="495090" cy="335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r">
              <a:lnSpc>
                <a:spcPct val="100000"/>
              </a:lnSpc>
              <a:defRPr/>
            </a:pPr>
            <a:r>
              <a:rPr lang="ru-RU" sz="1600">
                <a:solidFill>
                  <a:srgbClr val="A1C5FF"/>
                </a:solidFill>
                <a:latin typeface="Aptos"/>
                <a:ea typeface="Roboto"/>
                <a:cs typeface="Roboto"/>
              </a:rPr>
              <a:t>10</a:t>
            </a:r>
            <a:endParaRPr sz="1600">
              <a:solidFill>
                <a:srgbClr val="A1C5FF"/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F62838-3D8F-C9EB-25F6-17CD4DB4B38C}"/>
              </a:ext>
            </a:extLst>
          </p:cNvPr>
          <p:cNvSpPr txBox="1"/>
          <p:nvPr/>
        </p:nvSpPr>
        <p:spPr>
          <a:xfrm>
            <a:off x="9971826" y="1381525"/>
            <a:ext cx="1289285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1600" b="1">
                <a:solidFill>
                  <a:srgbClr val="FFFFFF"/>
                </a:solidFill>
                <a:latin typeface="Aptos"/>
              </a:rPr>
              <a:t>01.12.2025-10.12.2025</a:t>
            </a:r>
            <a:endParaRPr lang="ru-RU"/>
          </a:p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CC8089-4F7F-1712-89CA-563E24AC272D}"/>
              </a:ext>
            </a:extLst>
          </p:cNvPr>
          <p:cNvSpPr txBox="1"/>
          <p:nvPr/>
        </p:nvSpPr>
        <p:spPr bwMode="auto">
          <a:xfrm>
            <a:off x="9569410" y="2439148"/>
            <a:ext cx="2129322" cy="24492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>
              <a:defRPr/>
            </a:pPr>
            <a:r>
              <a:rPr lang="ru-RU" sz="1600">
                <a:solidFill>
                  <a:schemeClr val="bg1"/>
                </a:solidFill>
                <a:latin typeface="Aptos"/>
              </a:rPr>
              <a:t>Структурирование информации, подготовка к </a:t>
            </a:r>
            <a:r>
              <a:rPr lang="ru-RU" sz="1600" err="1">
                <a:solidFill>
                  <a:schemeClr val="bg1"/>
                </a:solidFill>
                <a:latin typeface="Aptos"/>
              </a:rPr>
              <a:t>ДемоДню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3A487A-923F-F1C3-247B-C021D59B726B}"/>
              </a:ext>
            </a:extLst>
          </p:cNvPr>
          <p:cNvSpPr txBox="1"/>
          <p:nvPr/>
        </p:nvSpPr>
        <p:spPr bwMode="auto">
          <a:xfrm>
            <a:off x="5448605" y="1374609"/>
            <a:ext cx="123787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chemeClr val="bg1"/>
                </a:solidFill>
                <a:latin typeface="Aptos"/>
              </a:rPr>
              <a:t>17.10.2025</a:t>
            </a:r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5799F1-5AE2-BC58-0526-0E154E9C647E}"/>
              </a:ext>
            </a:extLst>
          </p:cNvPr>
          <p:cNvSpPr txBox="1"/>
          <p:nvPr/>
        </p:nvSpPr>
        <p:spPr bwMode="auto">
          <a:xfrm>
            <a:off x="5046222" y="2352885"/>
            <a:ext cx="2129322" cy="24492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>
              <a:defRPr/>
            </a:pPr>
            <a:r>
              <a:rPr lang="ru-RU" sz="1600">
                <a:solidFill>
                  <a:schemeClr val="bg1"/>
                </a:solidFill>
                <a:latin typeface="Aptos"/>
              </a:rPr>
              <a:t>Второе выступление по проекту. Перед экспертами. Получена объективная критика проекта, сделана работа над ошибками. Получены советы по дальнейшей работе.</a:t>
            </a:r>
          </a:p>
        </p:txBody>
      </p:sp>
    </p:spTree>
    <p:extLst>
      <p:ext uri="{BB962C8B-B14F-4D97-AF65-F5344CB8AC3E}">
        <p14:creationId xmlns:p14="http://schemas.microsoft.com/office/powerpoint/2010/main" val="26151565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/>
          <p:nvPr/>
        </p:nvSpPr>
        <p:spPr bwMode="auto">
          <a:xfrm>
            <a:off x="430212" y="89459"/>
            <a:ext cx="6518947" cy="2035806"/>
          </a:xfrm>
          <a:prstGeom prst="rect">
            <a:avLst/>
          </a:prstGeom>
        </p:spPr>
        <p:txBody>
          <a:bodyPr vertOverflow="overflow" horzOverflow="overflow" vert="horz" wrap="square" lIns="0" tIns="0" rIns="0" bIns="0" numCol="1" spcCol="0" rtlCol="0" fromWordArt="0" anchor="t" anchorCtr="0" forceAA="0" compatLnSpc="0">
            <a:noAutofit/>
          </a:bodyPr>
          <a:lstStyle/>
          <a:p>
            <a:pPr>
              <a:lnSpc>
                <a:spcPct val="95000"/>
              </a:lnSpc>
              <a:defRPr/>
            </a:pPr>
            <a:r>
              <a:rPr lang="ru-RU" sz="4600" b="1">
                <a:solidFill>
                  <a:schemeClr val="bg1"/>
                </a:solidFill>
                <a:latin typeface="Aptos SemiBold"/>
                <a:cs typeface="Times New Roman"/>
              </a:rPr>
              <a:t>Детектор микрометастазов в сторожевых лимфоузлах</a:t>
            </a: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6946490" y="0"/>
            <a:ext cx="5245510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200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7531724" y="1332828"/>
            <a:ext cx="4075040" cy="4192342"/>
          </a:xfrm>
          <a:prstGeom prst="roundRect">
            <a:avLst>
              <a:gd name="adj" fmla="val 619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  <a:latin typeface="Aptos"/>
            </a:endParaRPr>
          </a:p>
        </p:txBody>
      </p:sp>
      <p:sp>
        <p:nvSpPr>
          <p:cNvPr id="29" name="TextBox 7"/>
          <p:cNvSpPr txBox="1"/>
          <p:nvPr/>
        </p:nvSpPr>
        <p:spPr bwMode="auto">
          <a:xfrm>
            <a:off x="2468940" y="3845462"/>
            <a:ext cx="2411076" cy="534333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>
              <a:defRPr/>
            </a:pPr>
            <a:r>
              <a:rPr lang="ru-RU" sz="2400" b="1" err="1">
                <a:solidFill>
                  <a:schemeClr val="bg1"/>
                </a:solidFill>
                <a:latin typeface="Aptos SemiBold"/>
                <a:cs typeface="Times New Roman"/>
              </a:rPr>
              <a:t>Погольдин</a:t>
            </a:r>
            <a:r>
              <a:rPr lang="ru-RU" sz="2400" b="1">
                <a:solidFill>
                  <a:schemeClr val="bg1"/>
                </a:solidFill>
                <a:latin typeface="Aptos SemiBold"/>
                <a:cs typeface="Times New Roman"/>
              </a:rPr>
              <a:t> Николай Дмитриевич</a:t>
            </a:r>
            <a:endParaRPr lang="ru-RU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>
                <a:solidFill>
                  <a:schemeClr val="bg1"/>
                </a:solidFill>
                <a:latin typeface="Aptos"/>
                <a:ea typeface="Gilroy Bold"/>
                <a:cs typeface="Times New Roman"/>
              </a:rPr>
              <a:t>Лидер </a:t>
            </a:r>
            <a:endParaRPr sz="1800">
              <a:solidFill>
                <a:schemeClr val="bg1"/>
              </a:solidFill>
              <a:latin typeface="Aptos"/>
              <a:ea typeface="Gilroy Bold"/>
              <a:cs typeface="Times New Roman"/>
            </a:endParaRPr>
          </a:p>
        </p:txBody>
      </p:sp>
      <p:sp>
        <p:nvSpPr>
          <p:cNvPr id="31" name="TextBox 7"/>
          <p:cNvSpPr txBox="1"/>
          <p:nvPr/>
        </p:nvSpPr>
        <p:spPr bwMode="auto">
          <a:xfrm>
            <a:off x="433981" y="5650532"/>
            <a:ext cx="2499942" cy="34315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noAutofit/>
          </a:bodyPr>
          <a:lstStyle/>
          <a:p>
            <a:pPr>
              <a:defRPr/>
            </a:pPr>
            <a:r>
              <a:rPr lang="ru-RU" sz="2400" b="1">
                <a:solidFill>
                  <a:schemeClr val="bg1"/>
                </a:solidFill>
                <a:latin typeface="Aptos SemiBold"/>
                <a:ea typeface="Gilroy Bold"/>
                <a:cs typeface="Times New Roman"/>
              </a:rPr>
              <a:t>Контакты</a:t>
            </a:r>
            <a:endParaRPr sz="2400">
              <a:solidFill>
                <a:schemeClr val="bg1"/>
              </a:solidFill>
            </a:endParaRPr>
          </a:p>
        </p:txBody>
      </p:sp>
      <p:sp>
        <p:nvSpPr>
          <p:cNvPr id="577502930" name="TextBox 577502929"/>
          <p:cNvSpPr txBox="1"/>
          <p:nvPr/>
        </p:nvSpPr>
        <p:spPr bwMode="auto">
          <a:xfrm>
            <a:off x="430210" y="5988464"/>
            <a:ext cx="3342252" cy="655821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ru-RU">
                <a:solidFill>
                  <a:schemeClr val="bg1"/>
                </a:solidFill>
                <a:latin typeface="Aptos"/>
                <a:ea typeface="Gilroy Bold"/>
                <a:cs typeface="Times New Roman"/>
              </a:rPr>
              <a:t>89020002882</a:t>
            </a:r>
            <a:endParaRPr sz="1800">
              <a:solidFill>
                <a:schemeClr val="bg1"/>
              </a:solidFill>
              <a:latin typeface="Aptos"/>
              <a:ea typeface="Gilroy Bold"/>
              <a:cs typeface="Times New Roman"/>
            </a:endParaRPr>
          </a:p>
          <a:p>
            <a:pPr algn="l">
              <a:defRPr/>
            </a:pPr>
            <a:r>
              <a:rPr lang="ru-RU">
                <a:solidFill>
                  <a:schemeClr val="bg1"/>
                </a:solidFill>
                <a:latin typeface="Aptos"/>
                <a:ea typeface="Gilroy Bold"/>
                <a:cs typeface="Times New Roman"/>
              </a:rPr>
              <a:t>misterkolya2015@yandex.ru</a:t>
            </a:r>
          </a:p>
        </p:txBody>
      </p:sp>
      <p:pic>
        <p:nvPicPr>
          <p:cNvPr id="4" name="Рисунок 3" descr="Изображение выглядит как шаблон, Графика, пиксель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C07E2DCE-DECD-1C49-8B71-F72272CB3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847" y="1796716"/>
            <a:ext cx="3254542" cy="3254542"/>
          </a:xfrm>
          <a:prstGeom prst="rect">
            <a:avLst/>
          </a:prstGeom>
        </p:spPr>
      </p:pic>
      <p:pic>
        <p:nvPicPr>
          <p:cNvPr id="6" name="Рисунок 5" descr="Изображение выглядит как одежда, рождественская елка, дерево, челове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6CAA27B-2726-181F-2B36-EB27D6A03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86338" y="3146940"/>
            <a:ext cx="1915027" cy="1905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A9D18E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 bwMode="auto">
          <a:xfrm>
            <a:off x="3097713" y="318060"/>
            <a:ext cx="5357404" cy="457213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3600" b="1">
                <a:solidFill>
                  <a:srgbClr val="5F3F92"/>
                </a:solidFill>
                <a:latin typeface="Aptos SemiBold"/>
                <a:ea typeface="Gilroy Bold"/>
                <a:cs typeface="Times New Roman"/>
              </a:rPr>
              <a:t>Продукт</a:t>
            </a:r>
            <a:endParaRPr lang="ru-RU" sz="3200" b="1">
              <a:solidFill>
                <a:srgbClr val="5F3F92"/>
              </a:solidFill>
              <a:latin typeface="Aptos SemiBold"/>
              <a:ea typeface="Gilroy Bold"/>
              <a:cs typeface="Times New Roman"/>
            </a:endParaRPr>
          </a:p>
        </p:txBody>
      </p:sp>
      <p:sp>
        <p:nvSpPr>
          <p:cNvPr id="15" name="TextBox 15"/>
          <p:cNvSpPr txBox="1"/>
          <p:nvPr/>
        </p:nvSpPr>
        <p:spPr bwMode="auto">
          <a:xfrm>
            <a:off x="347241" y="3976618"/>
            <a:ext cx="3331461" cy="401704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>
              <a:defRPr/>
            </a:pPr>
            <a:r>
              <a:rPr lang="ru-RU" sz="2000" b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Принцип работы продукта:</a:t>
            </a:r>
          </a:p>
        </p:txBody>
      </p:sp>
      <p:sp>
        <p:nvSpPr>
          <p:cNvPr id="67469743" name="TextBox 67469742"/>
          <p:cNvSpPr txBox="1"/>
          <p:nvPr/>
        </p:nvSpPr>
        <p:spPr bwMode="auto">
          <a:xfrm>
            <a:off x="4044303" y="4708999"/>
            <a:ext cx="3477510" cy="121956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>
                <a:solidFill>
                  <a:srgbClr val="5F3F92"/>
                </a:solidFill>
                <a:ea typeface="+mn-lt"/>
                <a:cs typeface="+mn-lt"/>
              </a:rPr>
              <a:t>1. Персонифицированная медицина. </a:t>
            </a:r>
            <a:endParaRPr lang="ru-RU">
              <a:solidFill>
                <a:srgbClr val="5F3F92"/>
              </a:solidFill>
              <a:ea typeface="+mn-lt"/>
              <a:cs typeface="Arial"/>
            </a:endParaRPr>
          </a:p>
          <a:p>
            <a:pPr>
              <a:defRPr/>
            </a:pPr>
            <a:r>
              <a:rPr lang="ru-RU">
                <a:solidFill>
                  <a:srgbClr val="5F3F92"/>
                </a:solidFill>
                <a:ea typeface="+mn-lt"/>
                <a:cs typeface="+mn-lt"/>
              </a:rPr>
              <a:t>2. Новые производственные технологии.</a:t>
            </a:r>
            <a:endParaRPr lang="ru-RU">
              <a:solidFill>
                <a:srgbClr val="5F3F92"/>
              </a:solidFill>
            </a:endParaRPr>
          </a:p>
        </p:txBody>
      </p:sp>
      <p:sp>
        <p:nvSpPr>
          <p:cNvPr id="134622922" name="TextBox 134622921"/>
          <p:cNvSpPr txBox="1"/>
          <p:nvPr/>
        </p:nvSpPr>
        <p:spPr bwMode="auto">
          <a:xfrm>
            <a:off x="8313552" y="4665867"/>
            <a:ext cx="3469116" cy="178619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>
                <a:solidFill>
                  <a:srgbClr val="5F3F92"/>
                </a:solidFill>
                <a:ea typeface="+mn-lt"/>
                <a:cs typeface="+mn-lt"/>
              </a:rPr>
              <a:t>1. Искусственный интеллект </a:t>
            </a:r>
            <a:endParaRPr lang="ru-RU">
              <a:solidFill>
                <a:srgbClr val="5F3F92"/>
              </a:solidFill>
              <a:ea typeface="+mn-lt"/>
              <a:cs typeface="Arial"/>
            </a:endParaRPr>
          </a:p>
          <a:p>
            <a:pPr>
              <a:defRPr/>
            </a:pPr>
            <a:r>
              <a:rPr lang="ru-RU">
                <a:solidFill>
                  <a:srgbClr val="5F3F92"/>
                </a:solidFill>
                <a:ea typeface="+mn-lt"/>
                <a:cs typeface="+mn-lt"/>
              </a:rPr>
              <a:t>2. Технологии хранения и анализа больших данных </a:t>
            </a:r>
            <a:endParaRPr lang="ru-RU">
              <a:solidFill>
                <a:srgbClr val="5F3F92"/>
              </a:solidFill>
              <a:ea typeface="+mn-lt"/>
              <a:cs typeface="Arial"/>
            </a:endParaRPr>
          </a:p>
          <a:p>
            <a:pPr>
              <a:defRPr/>
            </a:pPr>
            <a:r>
              <a:rPr lang="ru-RU">
                <a:solidFill>
                  <a:srgbClr val="5F3F92"/>
                </a:solidFill>
                <a:ea typeface="+mn-lt"/>
                <a:cs typeface="+mn-lt"/>
              </a:rPr>
              <a:t>3. Распознавание образов и анализ изображений </a:t>
            </a:r>
            <a:endParaRPr lang="ru-RU">
              <a:solidFill>
                <a:srgbClr val="5F3F92"/>
              </a:solidFill>
              <a:ea typeface="+mn-lt"/>
              <a:cs typeface="Arial"/>
            </a:endParaRPr>
          </a:p>
          <a:p>
            <a:pPr>
              <a:defRPr/>
            </a:pPr>
            <a:r>
              <a:rPr lang="ru-RU">
                <a:solidFill>
                  <a:srgbClr val="5F3F92"/>
                </a:solidFill>
                <a:ea typeface="+mn-lt"/>
                <a:cs typeface="+mn-lt"/>
              </a:rPr>
              <a:t>4. Технологии </a:t>
            </a:r>
            <a:r>
              <a:rPr lang="ru-RU" err="1">
                <a:solidFill>
                  <a:srgbClr val="5F3F92"/>
                </a:solidFill>
                <a:ea typeface="+mn-lt"/>
                <a:cs typeface="+mn-lt"/>
              </a:rPr>
              <a:t>биоинженерии</a:t>
            </a:r>
            <a:r>
              <a:rPr lang="ru-RU" err="1">
                <a:solidFill>
                  <a:srgbClr val="5F3F92"/>
                </a:solidFill>
                <a:latin typeface="Aptos"/>
                <a:ea typeface="+mn-lt"/>
                <a:cs typeface="+mn-lt"/>
              </a:rPr>
              <a:t>и</a:t>
            </a:r>
            <a:endParaRPr lang="ru-RU">
              <a:solidFill>
                <a:srgbClr val="5F3F92"/>
              </a:solidFill>
            </a:endParaRPr>
          </a:p>
        </p:txBody>
      </p:sp>
      <p:sp>
        <p:nvSpPr>
          <p:cNvPr id="1524384442" name="TextBox 1524384441"/>
          <p:cNvSpPr txBox="1"/>
          <p:nvPr/>
        </p:nvSpPr>
        <p:spPr bwMode="auto">
          <a:xfrm>
            <a:off x="347241" y="4703324"/>
            <a:ext cx="3247092" cy="150413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5F3F92"/>
                </a:solidFill>
                <a:latin typeface="Aptos"/>
                <a:ea typeface="Roboto"/>
                <a:cs typeface="Roboto"/>
              </a:rPr>
              <a:t>Сканирование ближайших к опухоли лимфоузлов путём введения </a:t>
            </a:r>
            <a:r>
              <a:rPr lang="ru-RU" dirty="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онкомаркёра</a:t>
            </a:r>
            <a:r>
              <a:rPr lang="ru-RU" dirty="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и выявления образующихся с </a:t>
            </a:r>
            <a:r>
              <a:rPr lang="ru-RU" dirty="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онкоклетками</a:t>
            </a:r>
            <a:r>
              <a:rPr lang="ru-RU" dirty="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комплексов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805864727" name="TextBox 15"/>
          <p:cNvSpPr txBox="1"/>
          <p:nvPr/>
        </p:nvSpPr>
        <p:spPr bwMode="auto">
          <a:xfrm>
            <a:off x="4048428" y="3976618"/>
            <a:ext cx="3473074" cy="401703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>
              <a:defRPr/>
            </a:pPr>
            <a:r>
              <a:rPr lang="ru-RU" sz="2000" b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Сквозные технологии:</a:t>
            </a:r>
          </a:p>
        </p:txBody>
      </p:sp>
      <p:sp>
        <p:nvSpPr>
          <p:cNvPr id="790712285" name="TextBox 15"/>
          <p:cNvSpPr txBox="1"/>
          <p:nvPr/>
        </p:nvSpPr>
        <p:spPr bwMode="auto">
          <a:xfrm>
            <a:off x="7843438" y="3904732"/>
            <a:ext cx="4294489" cy="761136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>
              <a:defRPr/>
            </a:pPr>
            <a:r>
              <a:rPr lang="ru-RU" sz="2000" b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Перечень критических технологий РФ:</a:t>
            </a:r>
            <a:endParaRPr lang="ru-RU">
              <a:solidFill>
                <a:srgbClr val="5F3F92"/>
              </a:solidFill>
            </a:endParaRPr>
          </a:p>
        </p:txBody>
      </p:sp>
      <p:sp>
        <p:nvSpPr>
          <p:cNvPr id="160087589" name="TextBox 160087588"/>
          <p:cNvSpPr txBox="1"/>
          <p:nvPr/>
        </p:nvSpPr>
        <p:spPr bwMode="auto">
          <a:xfrm>
            <a:off x="11503132" y="6323823"/>
            <a:ext cx="494010" cy="335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r">
              <a:lnSpc>
                <a:spcPct val="100000"/>
              </a:lnSpc>
              <a:defRPr/>
            </a:pPr>
            <a:r>
              <a:rPr lang="ru-RU" sz="1600">
                <a:solidFill>
                  <a:srgbClr val="A1C5FF"/>
                </a:solidFill>
                <a:latin typeface="Aptos"/>
                <a:ea typeface="Roboto"/>
                <a:cs typeface="Roboto"/>
              </a:rPr>
              <a:t>01</a:t>
            </a:r>
            <a:endParaRPr sz="1600">
              <a:solidFill>
                <a:srgbClr val="A1C5FF"/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F909D9-B5BF-507D-907C-108767C548D9}"/>
              </a:ext>
            </a:extLst>
          </p:cNvPr>
          <p:cNvSpPr txBox="1"/>
          <p:nvPr/>
        </p:nvSpPr>
        <p:spPr>
          <a:xfrm>
            <a:off x="335876" y="1718961"/>
            <a:ext cx="11660036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err="1">
                <a:solidFill>
                  <a:srgbClr val="5F3F92"/>
                </a:solidFill>
                <a:latin typeface="Roboto"/>
                <a:ea typeface="Roboto"/>
                <a:cs typeface="Roboto"/>
              </a:rPr>
              <a:t>Детектор</a:t>
            </a:r>
            <a:r>
              <a:rPr lang="en-US" sz="2400">
                <a:solidFill>
                  <a:srgbClr val="5F3F92"/>
                </a:solidFill>
                <a:latin typeface="Roboto"/>
                <a:ea typeface="Roboto"/>
                <a:cs typeface="Roboto"/>
              </a:rPr>
              <a:t>, </a:t>
            </a:r>
            <a:r>
              <a:rPr lang="en-US" sz="2400" err="1">
                <a:solidFill>
                  <a:srgbClr val="5F3F92"/>
                </a:solidFill>
                <a:latin typeface="Roboto"/>
                <a:ea typeface="Roboto"/>
                <a:cs typeface="Roboto"/>
              </a:rPr>
              <a:t>способный</a:t>
            </a:r>
            <a:r>
              <a:rPr lang="en-US" sz="2400">
                <a:solidFill>
                  <a:srgbClr val="5F3F92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Roboto"/>
                <a:ea typeface="Roboto"/>
                <a:cs typeface="Roboto"/>
              </a:rPr>
              <a:t>просканировать</a:t>
            </a:r>
            <a:r>
              <a:rPr lang="en-US" sz="2400">
                <a:solidFill>
                  <a:srgbClr val="5F3F92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Roboto"/>
                <a:ea typeface="Roboto"/>
                <a:cs typeface="Roboto"/>
              </a:rPr>
              <a:t>ближайшие</a:t>
            </a:r>
            <a:r>
              <a:rPr lang="en-US" sz="2400">
                <a:solidFill>
                  <a:srgbClr val="5F3F92"/>
                </a:solidFill>
                <a:latin typeface="Roboto"/>
                <a:ea typeface="Roboto"/>
                <a:cs typeface="Roboto"/>
              </a:rPr>
              <a:t> к </a:t>
            </a:r>
            <a:r>
              <a:rPr lang="en-US" sz="2400" err="1">
                <a:solidFill>
                  <a:srgbClr val="5F3F92"/>
                </a:solidFill>
                <a:latin typeface="Roboto"/>
                <a:ea typeface="Roboto"/>
                <a:cs typeface="Roboto"/>
              </a:rPr>
              <a:t>опухоли</a:t>
            </a:r>
            <a:r>
              <a:rPr lang="en-US" sz="2400">
                <a:solidFill>
                  <a:srgbClr val="5F3F92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Roboto"/>
                <a:ea typeface="Roboto"/>
                <a:cs typeface="Roboto"/>
              </a:rPr>
              <a:t>лимфоузлы</a:t>
            </a:r>
            <a:r>
              <a:rPr lang="en-US" sz="2400">
                <a:solidFill>
                  <a:srgbClr val="5F3F92"/>
                </a:solidFill>
                <a:latin typeface="Roboto"/>
                <a:ea typeface="Roboto"/>
                <a:cs typeface="Roboto"/>
              </a:rPr>
              <a:t>. </a:t>
            </a:r>
            <a:r>
              <a:rPr lang="en-US" sz="2400" err="1">
                <a:solidFill>
                  <a:srgbClr val="5F3F92"/>
                </a:solidFill>
                <a:latin typeface="Roboto"/>
                <a:ea typeface="Roboto"/>
                <a:cs typeface="Roboto"/>
              </a:rPr>
              <a:t>Работает</a:t>
            </a:r>
            <a:r>
              <a:rPr lang="en-US" sz="2400">
                <a:solidFill>
                  <a:srgbClr val="5F3F92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Roboto"/>
                <a:ea typeface="Roboto"/>
                <a:cs typeface="Roboto"/>
              </a:rPr>
              <a:t>вместе</a:t>
            </a:r>
            <a:r>
              <a:rPr lang="en-US" sz="2400">
                <a:solidFill>
                  <a:srgbClr val="5F3F92"/>
                </a:solidFill>
                <a:latin typeface="Roboto"/>
                <a:ea typeface="Roboto"/>
                <a:cs typeface="Roboto"/>
              </a:rPr>
              <a:t> с </a:t>
            </a:r>
            <a:r>
              <a:rPr lang="en-US" sz="2400" err="1">
                <a:solidFill>
                  <a:srgbClr val="5F3F92"/>
                </a:solidFill>
                <a:latin typeface="Roboto"/>
                <a:ea typeface="Roboto"/>
                <a:cs typeface="Roboto"/>
              </a:rPr>
              <a:t>онкомаркёром</a:t>
            </a:r>
            <a:r>
              <a:rPr lang="en-US" sz="2400">
                <a:solidFill>
                  <a:srgbClr val="5F3F92"/>
                </a:solidFill>
                <a:latin typeface="Roboto"/>
                <a:ea typeface="Roboto"/>
                <a:cs typeface="Roboto"/>
              </a:rPr>
              <a:t> (</a:t>
            </a:r>
            <a:r>
              <a:rPr lang="en-US" sz="2400" err="1">
                <a:solidFill>
                  <a:srgbClr val="5F3F92"/>
                </a:solidFill>
                <a:latin typeface="Roboto"/>
                <a:ea typeface="Roboto"/>
                <a:cs typeface="Roboto"/>
              </a:rPr>
              <a:t>поливинилпирольный</a:t>
            </a:r>
            <a:r>
              <a:rPr lang="en-US" sz="2400">
                <a:solidFill>
                  <a:srgbClr val="5F3F92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Roboto"/>
                <a:ea typeface="Roboto"/>
                <a:cs typeface="Roboto"/>
              </a:rPr>
              <a:t>индониацин</a:t>
            </a:r>
            <a:r>
              <a:rPr lang="en-US" sz="2400">
                <a:solidFill>
                  <a:srgbClr val="5F3F92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Roboto"/>
                <a:ea typeface="Roboto"/>
                <a:cs typeface="Roboto"/>
              </a:rPr>
              <a:t>зелёный</a:t>
            </a:r>
            <a:r>
              <a:rPr lang="en-US" sz="2400">
                <a:solidFill>
                  <a:srgbClr val="5F3F92"/>
                </a:solidFill>
                <a:latin typeface="Roboto"/>
                <a:ea typeface="Roboto"/>
                <a:cs typeface="Roboto"/>
              </a:rPr>
              <a:t> с </a:t>
            </a:r>
            <a:r>
              <a:rPr lang="en-US" sz="2400" err="1">
                <a:solidFill>
                  <a:srgbClr val="5F3F92"/>
                </a:solidFill>
                <a:latin typeface="Roboto"/>
                <a:ea typeface="Roboto"/>
                <a:cs typeface="Roboto"/>
              </a:rPr>
              <a:t>дубильной</a:t>
            </a:r>
            <a:r>
              <a:rPr lang="en-US" sz="2400">
                <a:solidFill>
                  <a:srgbClr val="5F3F92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Roboto"/>
                <a:ea typeface="Roboto"/>
                <a:cs typeface="Roboto"/>
              </a:rPr>
              <a:t>кислотой</a:t>
            </a:r>
            <a:r>
              <a:rPr lang="en-US" sz="2400">
                <a:solidFill>
                  <a:srgbClr val="5F3F92"/>
                </a:solidFill>
                <a:latin typeface="Roboto"/>
                <a:ea typeface="Roboto"/>
                <a:cs typeface="Roboto"/>
              </a:rPr>
              <a:t>)</a:t>
            </a:r>
            <a:endParaRPr lang="en-US" sz="2400">
              <a:solidFill>
                <a:srgbClr val="5F3F92"/>
              </a:solidFill>
            </a:endParaRPr>
          </a:p>
          <a:p>
            <a:pPr algn="ctr"/>
            <a:endParaRPr lang="ru-RU"/>
          </a:p>
        </p:txBody>
      </p:sp>
      <p:pic>
        <p:nvPicPr>
          <p:cNvPr id="3" name="Рисунок 2" descr="Изображение выглядит как текст, Шрифт, снимок экрана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7D2488B-257B-93E1-ABB8-6B47970AB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9717" y="82717"/>
            <a:ext cx="1628775" cy="1133475"/>
          </a:xfrm>
          <a:prstGeom prst="rect">
            <a:avLst/>
          </a:prstGeom>
        </p:spPr>
      </p:pic>
      <p:pic>
        <p:nvPicPr>
          <p:cNvPr id="4" name="Рисунок 3" descr="Изображение выглядит как Шрифт, текст, логотип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FBD0C1D-1030-B80F-B01C-1AD446EBEC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3" y="15039"/>
            <a:ext cx="2400300" cy="10001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645023" name="Прямоугольник 24645022"/>
          <p:cNvSpPr/>
          <p:nvPr/>
        </p:nvSpPr>
        <p:spPr bwMode="auto">
          <a:xfrm flipH="1">
            <a:off x="6660630" y="-21978"/>
            <a:ext cx="5531367" cy="689111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24087195" name="Прямоугольник с двумя скругленными соседними углами 1224087194"/>
          <p:cNvSpPr/>
          <p:nvPr/>
        </p:nvSpPr>
        <p:spPr bwMode="auto">
          <a:xfrm flipH="1">
            <a:off x="6660630" y="1521263"/>
            <a:ext cx="5531364" cy="5339109"/>
          </a:xfrm>
          <a:prstGeom prst="round2SameRect">
            <a:avLst>
              <a:gd name="adj1" fmla="val 5955"/>
              <a:gd name="adj2" fmla="val 0"/>
            </a:avLst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TextBox 7"/>
          <p:cNvSpPr txBox="1"/>
          <p:nvPr/>
        </p:nvSpPr>
        <p:spPr bwMode="auto">
          <a:xfrm>
            <a:off x="439737" y="301027"/>
            <a:ext cx="5357404" cy="457213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3600" b="1">
                <a:solidFill>
                  <a:srgbClr val="5F3F92"/>
                </a:solidFill>
                <a:latin typeface="Aptos SemiBold"/>
                <a:ea typeface="Gilroy Bold"/>
                <a:cs typeface="Times New Roman"/>
              </a:rPr>
              <a:t>Проблемы</a:t>
            </a:r>
            <a:endParaRPr sz="3200" b="1">
              <a:solidFill>
                <a:srgbClr val="5F3F92"/>
              </a:solidFill>
              <a:latin typeface="Aptos SemiBold"/>
              <a:ea typeface="Gilroy Bold"/>
              <a:cs typeface="Times New Roman"/>
            </a:endParaRPr>
          </a:p>
        </p:txBody>
      </p:sp>
      <p:sp>
        <p:nvSpPr>
          <p:cNvPr id="10" name="TextBox 15"/>
          <p:cNvSpPr txBox="1"/>
          <p:nvPr/>
        </p:nvSpPr>
        <p:spPr bwMode="auto">
          <a:xfrm>
            <a:off x="7101727" y="639029"/>
            <a:ext cx="4787421" cy="728811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114999"/>
              </a:lnSpc>
              <a:defRPr/>
            </a:pPr>
            <a:r>
              <a:rPr lang="ru-RU" sz="2800" b="1">
                <a:solidFill>
                  <a:schemeClr val="bg1"/>
                </a:solidFill>
                <a:latin typeface="Aptos SemiBold"/>
                <a:ea typeface="Roboto"/>
                <a:cs typeface="Roboto"/>
              </a:rPr>
              <a:t>Численное подтверждение существующей проблемы</a:t>
            </a:r>
            <a:endParaRPr lang="ru-RU">
              <a:solidFill>
                <a:schemeClr val="bg1"/>
              </a:solidFill>
              <a:latin typeface="Calibri"/>
              <a:ea typeface="Roboto"/>
              <a:cs typeface="Arial"/>
            </a:endParaRPr>
          </a:p>
        </p:txBody>
      </p:sp>
      <p:sp>
        <p:nvSpPr>
          <p:cNvPr id="710545889" name="TextBox 710545888"/>
          <p:cNvSpPr txBox="1"/>
          <p:nvPr/>
        </p:nvSpPr>
        <p:spPr bwMode="auto">
          <a:xfrm>
            <a:off x="11262500" y="318060"/>
            <a:ext cx="495090" cy="335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r">
              <a:lnSpc>
                <a:spcPct val="100000"/>
              </a:lnSpc>
              <a:defRPr/>
            </a:pPr>
            <a:r>
              <a:rPr lang="ru-RU" sz="1600">
                <a:solidFill>
                  <a:srgbClr val="A1C5FF"/>
                </a:solidFill>
                <a:latin typeface="Aptos"/>
                <a:ea typeface="Roboto"/>
                <a:cs typeface="Roboto"/>
              </a:rPr>
              <a:t>02</a:t>
            </a:r>
            <a:endParaRPr sz="1600">
              <a:solidFill>
                <a:srgbClr val="A1C5FF"/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082BF7-DB5E-E982-1905-CE1F7C924AF1}"/>
              </a:ext>
            </a:extLst>
          </p:cNvPr>
          <p:cNvSpPr txBox="1"/>
          <p:nvPr/>
        </p:nvSpPr>
        <p:spPr>
          <a:xfrm>
            <a:off x="1" y="1186132"/>
            <a:ext cx="6498565" cy="48013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1. </a:t>
            </a:r>
            <a:r>
              <a:rPr lang="en-US" sz="2400" b="1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Сложность</a:t>
            </a:r>
            <a:r>
              <a:rPr lang="en-US" sz="2400" b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выявления</a:t>
            </a:r>
            <a:r>
              <a:rPr lang="en-US" sz="2400" b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 у </a:t>
            </a:r>
            <a:r>
              <a:rPr lang="en-US" sz="2400" b="1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пациентов</a:t>
            </a:r>
            <a:r>
              <a:rPr lang="en-US" sz="2400" b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начала</a:t>
            </a:r>
            <a:r>
              <a:rPr lang="en-US" sz="2400" b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метастазирования</a:t>
            </a:r>
            <a:r>
              <a:rPr lang="en-US" sz="2400" b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 РМЖ.</a:t>
            </a:r>
            <a:endParaRPr lang="ru-RU" sz="2400">
              <a:solidFill>
                <a:srgbClr val="5F3F92"/>
              </a:solidFill>
              <a:latin typeface="Aptos"/>
            </a:endParaRPr>
          </a:p>
          <a:p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2.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Необходимость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удаления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сторожевого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лимфоузла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при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биопсии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с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целью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диагностики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на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наличие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микрометастазов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.</a:t>
            </a:r>
          </a:p>
          <a:p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3.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Использование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радиоизотопных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элементов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при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диагностике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микрометастазов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в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сторожевых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лимфоузлах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.</a:t>
            </a:r>
            <a:endParaRPr lang="en-US" sz="2400">
              <a:solidFill>
                <a:srgbClr val="5F3F92"/>
              </a:solidFill>
              <a:latin typeface="Aptos"/>
              <a:ea typeface="Roboto"/>
              <a:cs typeface="Arial"/>
            </a:endParaRPr>
          </a:p>
          <a:p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4.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Необходимость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тотальной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мастэктомии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(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полного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удаления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молочной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железы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)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для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предотвращения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дальнейшего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5F3F92"/>
                </a:solidFill>
                <a:latin typeface="Aptos"/>
                <a:ea typeface="Roboto"/>
                <a:cs typeface="Roboto"/>
              </a:rPr>
              <a:t>метастазирования</a:t>
            </a:r>
            <a:r>
              <a:rPr lang="en-US" sz="2400">
                <a:solidFill>
                  <a:srgbClr val="5F3F92"/>
                </a:solidFill>
                <a:latin typeface="Aptos"/>
                <a:ea typeface="Roboto"/>
                <a:cs typeface="Roboto"/>
              </a:rPr>
              <a:t>.</a:t>
            </a:r>
          </a:p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4EB831-8D90-53C1-E879-BA54FBE688E3}"/>
              </a:ext>
            </a:extLst>
          </p:cNvPr>
          <p:cNvSpPr txBox="1"/>
          <p:nvPr/>
        </p:nvSpPr>
        <p:spPr>
          <a:xfrm>
            <a:off x="7800150" y="6502117"/>
            <a:ext cx="3240449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800">
                <a:solidFill>
                  <a:srgbClr val="002060"/>
                </a:solidFill>
                <a:latin typeface="Aptos"/>
              </a:rPr>
              <a:t>https://www.surgonco.ru/jour/article/view/1087?locale=ru_RU</a:t>
            </a:r>
            <a:endParaRPr lang="ru-RU"/>
          </a:p>
          <a:p>
            <a:pPr algn="ctr"/>
            <a:endParaRPr lang="ru-RU"/>
          </a:p>
        </p:txBody>
      </p:sp>
      <p:pic>
        <p:nvPicPr>
          <p:cNvPr id="6" name="Рисунок 5" descr="Изображение выглядит как текст, снимок экрана, круг, Шриф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ACE26AD-10CD-945C-42F0-4D3AEE5C3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0829" y="1496420"/>
            <a:ext cx="5358029" cy="5008105"/>
          </a:xfrm>
          <a:prstGeom prst="rect">
            <a:avLst/>
          </a:prstGeom>
        </p:spPr>
      </p:pic>
      <p:pic>
        <p:nvPicPr>
          <p:cNvPr id="4" name="Рисунок 3" descr="Изображение выглядит как текст, Шрифт, снимок экрана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4F492DB-C8E0-FD40-8592-8B97841950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865270" y="5677402"/>
            <a:ext cx="1628775" cy="1133475"/>
          </a:xfrm>
          <a:prstGeom prst="rect">
            <a:avLst/>
          </a:prstGeom>
        </p:spPr>
      </p:pic>
      <p:pic>
        <p:nvPicPr>
          <p:cNvPr id="9" name="Рисунок 8" descr="Изображение выглядит как Шрифт, текст, логотип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60AF0B5-E454-B58C-2956-8E6F8B15C5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65434" y="5810249"/>
            <a:ext cx="2400300" cy="10001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C518F2-98CA-2903-C19D-EBD4133AC4BF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645023" name="Прямоугольник 24645022">
            <a:extLst>
              <a:ext uri="{FF2B5EF4-FFF2-40B4-BE49-F238E27FC236}">
                <a16:creationId xmlns:a16="http://schemas.microsoft.com/office/drawing/2014/main" id="{A5EF1A3A-F9C3-A30F-F3AC-F3CA4A817230}"/>
              </a:ext>
            </a:extLst>
          </p:cNvPr>
          <p:cNvSpPr/>
          <p:nvPr/>
        </p:nvSpPr>
        <p:spPr bwMode="auto">
          <a:xfrm flipH="1">
            <a:off x="6660630" y="-21978"/>
            <a:ext cx="5531367" cy="689111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24087195" name="Прямоугольник с двумя скругленными соседними углами 1224087194">
            <a:extLst>
              <a:ext uri="{FF2B5EF4-FFF2-40B4-BE49-F238E27FC236}">
                <a16:creationId xmlns:a16="http://schemas.microsoft.com/office/drawing/2014/main" id="{939341EC-DB24-90FA-3DBC-720695B889E3}"/>
              </a:ext>
            </a:extLst>
          </p:cNvPr>
          <p:cNvSpPr/>
          <p:nvPr/>
        </p:nvSpPr>
        <p:spPr bwMode="auto">
          <a:xfrm flipH="1">
            <a:off x="6660630" y="2143125"/>
            <a:ext cx="5531364" cy="4726005"/>
          </a:xfrm>
          <a:prstGeom prst="round2SameRect">
            <a:avLst>
              <a:gd name="adj1" fmla="val 5955"/>
              <a:gd name="adj2" fmla="val 0"/>
            </a:avLst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2C9A831-6B36-BD70-3660-52F718E26AD6}"/>
              </a:ext>
            </a:extLst>
          </p:cNvPr>
          <p:cNvSpPr txBox="1"/>
          <p:nvPr/>
        </p:nvSpPr>
        <p:spPr bwMode="auto">
          <a:xfrm>
            <a:off x="439737" y="301027"/>
            <a:ext cx="5357404" cy="457213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3600" b="1">
                <a:solidFill>
                  <a:srgbClr val="002060"/>
                </a:solidFill>
                <a:latin typeface="Aptos SemiBold"/>
                <a:ea typeface="Gilroy Bold"/>
                <a:cs typeface="Times New Roman"/>
              </a:rPr>
              <a:t>Проблемы</a:t>
            </a:r>
            <a:endParaRPr sz="3200" b="1">
              <a:solidFill>
                <a:srgbClr val="002060"/>
              </a:solidFill>
              <a:latin typeface="Aptos SemiBold"/>
              <a:ea typeface="Gilroy Bold"/>
              <a:cs typeface="Times New Roman"/>
            </a:endParaRPr>
          </a:p>
        </p:txBody>
      </p:sp>
      <p:sp>
        <p:nvSpPr>
          <p:cNvPr id="10" name="TextBox 15">
            <a:extLst>
              <a:ext uri="{FF2B5EF4-FFF2-40B4-BE49-F238E27FC236}">
                <a16:creationId xmlns:a16="http://schemas.microsoft.com/office/drawing/2014/main" id="{D8D3730E-7A23-78BB-8963-AB3A55A067C9}"/>
              </a:ext>
            </a:extLst>
          </p:cNvPr>
          <p:cNvSpPr txBox="1"/>
          <p:nvPr/>
        </p:nvSpPr>
        <p:spPr bwMode="auto">
          <a:xfrm>
            <a:off x="7101727" y="639029"/>
            <a:ext cx="4787421" cy="728811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114999"/>
              </a:lnSpc>
              <a:defRPr/>
            </a:pPr>
            <a:r>
              <a:rPr lang="ru-RU" sz="2800" b="1">
                <a:solidFill>
                  <a:schemeClr val="bg1"/>
                </a:solidFill>
                <a:latin typeface="Aptos SemiBold"/>
                <a:ea typeface="Roboto"/>
                <a:cs typeface="Roboto"/>
              </a:rPr>
              <a:t>Численное подтверждение существующей проблемы</a:t>
            </a:r>
            <a:endParaRPr lang="ru-RU">
              <a:solidFill>
                <a:schemeClr val="bg1"/>
              </a:solidFill>
              <a:latin typeface="Calibri"/>
              <a:ea typeface="Roboto"/>
              <a:cs typeface="Arial"/>
            </a:endParaRPr>
          </a:p>
        </p:txBody>
      </p:sp>
      <p:sp>
        <p:nvSpPr>
          <p:cNvPr id="710545889" name="TextBox 710545888">
            <a:extLst>
              <a:ext uri="{FF2B5EF4-FFF2-40B4-BE49-F238E27FC236}">
                <a16:creationId xmlns:a16="http://schemas.microsoft.com/office/drawing/2014/main" id="{A957993F-3E40-0EB7-F932-9E5C19C9719F}"/>
              </a:ext>
            </a:extLst>
          </p:cNvPr>
          <p:cNvSpPr txBox="1"/>
          <p:nvPr/>
        </p:nvSpPr>
        <p:spPr bwMode="auto">
          <a:xfrm>
            <a:off x="11262500" y="318060"/>
            <a:ext cx="495090" cy="335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r">
              <a:lnSpc>
                <a:spcPct val="100000"/>
              </a:lnSpc>
              <a:defRPr/>
            </a:pPr>
            <a:r>
              <a:rPr lang="ru-RU" sz="1600">
                <a:solidFill>
                  <a:srgbClr val="A1C5FF"/>
                </a:solidFill>
                <a:latin typeface="Aptos"/>
                <a:ea typeface="Roboto"/>
                <a:cs typeface="Roboto"/>
              </a:rPr>
              <a:t>02</a:t>
            </a:r>
            <a:endParaRPr sz="1600">
              <a:solidFill>
                <a:srgbClr val="A1C5FF"/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B55DF7-8197-6583-C7E8-7ADD432107A7}"/>
              </a:ext>
            </a:extLst>
          </p:cNvPr>
          <p:cNvSpPr txBox="1"/>
          <p:nvPr/>
        </p:nvSpPr>
        <p:spPr>
          <a:xfrm>
            <a:off x="1" y="1186132"/>
            <a:ext cx="6498565" cy="48013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1.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Сложность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выявления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у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пациентов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начала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метастазирования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РМЖ.</a:t>
            </a:r>
            <a:endParaRPr lang="ru-RU" sz="2400">
              <a:solidFill>
                <a:srgbClr val="002060"/>
              </a:solidFill>
              <a:latin typeface="Aptos"/>
            </a:endParaRPr>
          </a:p>
          <a:p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2.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Необходимость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удаления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сторожевого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лимфоузла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при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биопсии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с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целью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диагностики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на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наличие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микрометастазов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.</a:t>
            </a:r>
          </a:p>
          <a:p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3.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Использование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радиоизотопных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элементов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при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диагностике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микрометастазов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в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сторожевых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лимфоузлах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.</a:t>
            </a:r>
            <a:endParaRPr lang="en-US" sz="2400">
              <a:solidFill>
                <a:srgbClr val="002060"/>
              </a:solidFill>
              <a:latin typeface="Aptos"/>
              <a:ea typeface="Roboto"/>
              <a:cs typeface="Arial"/>
            </a:endParaRPr>
          </a:p>
          <a:p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4.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Необходимость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тотальной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мастэктомии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(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полного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удаления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молочной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железы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)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для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предотвращения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дальнейшего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метастазирования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.</a:t>
            </a:r>
          </a:p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D8737C-3879-101F-2B5C-6AA338DDCEA3}"/>
              </a:ext>
            </a:extLst>
          </p:cNvPr>
          <p:cNvSpPr txBox="1"/>
          <p:nvPr/>
        </p:nvSpPr>
        <p:spPr>
          <a:xfrm>
            <a:off x="7104781" y="5775603"/>
            <a:ext cx="4687747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https://sanitas.ru/services/onkotsentr/lechenie/biopsiya-storozhevogo-limfouzla/</a:t>
            </a:r>
          </a:p>
          <a:p>
            <a:pPr algn="ctr"/>
            <a:endParaRPr lang="ru-RU"/>
          </a:p>
        </p:txBody>
      </p:sp>
      <p:pic>
        <p:nvPicPr>
          <p:cNvPr id="5" name="Рисунок 4" descr="Изображение выглядит как текст, Шрифт, снимок экрана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BDD6DCB-6254-0561-ED4D-8A4C74EBB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865270" y="5677402"/>
            <a:ext cx="1628775" cy="1133475"/>
          </a:xfrm>
          <a:prstGeom prst="rect">
            <a:avLst/>
          </a:prstGeom>
        </p:spPr>
      </p:pic>
      <p:pic>
        <p:nvPicPr>
          <p:cNvPr id="9" name="Рисунок 8" descr="Изображение выглядит как Шрифт, текст, логотип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6AD85D5-6170-0B07-9EBE-70290AF0FE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65434" y="5810249"/>
            <a:ext cx="240030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328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DBA0DB-45A4-89B4-A7E0-6E054962A7C5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645023" name="Прямоугольник 24645022">
            <a:extLst>
              <a:ext uri="{FF2B5EF4-FFF2-40B4-BE49-F238E27FC236}">
                <a16:creationId xmlns:a16="http://schemas.microsoft.com/office/drawing/2014/main" id="{7A2678E5-DB12-B596-6BE9-1975B1828930}"/>
              </a:ext>
            </a:extLst>
          </p:cNvPr>
          <p:cNvSpPr/>
          <p:nvPr/>
        </p:nvSpPr>
        <p:spPr bwMode="auto">
          <a:xfrm flipH="1">
            <a:off x="6660630" y="-21978"/>
            <a:ext cx="5531367" cy="689111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24087195" name="Прямоугольник с двумя скругленными соседними углами 1224087194">
            <a:extLst>
              <a:ext uri="{FF2B5EF4-FFF2-40B4-BE49-F238E27FC236}">
                <a16:creationId xmlns:a16="http://schemas.microsoft.com/office/drawing/2014/main" id="{8E04FD27-77D7-1B9A-888C-F599A69F9DEF}"/>
              </a:ext>
            </a:extLst>
          </p:cNvPr>
          <p:cNvSpPr/>
          <p:nvPr/>
        </p:nvSpPr>
        <p:spPr bwMode="auto">
          <a:xfrm flipH="1">
            <a:off x="6660630" y="1538781"/>
            <a:ext cx="5531364" cy="5330349"/>
          </a:xfrm>
          <a:prstGeom prst="round2SameRect">
            <a:avLst>
              <a:gd name="adj1" fmla="val 5955"/>
              <a:gd name="adj2" fmla="val 0"/>
            </a:avLst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D959FB01-8540-7DAA-9E63-B4FBBDE547C0}"/>
              </a:ext>
            </a:extLst>
          </p:cNvPr>
          <p:cNvSpPr txBox="1"/>
          <p:nvPr/>
        </p:nvSpPr>
        <p:spPr bwMode="auto">
          <a:xfrm>
            <a:off x="439737" y="301027"/>
            <a:ext cx="5357404" cy="457213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3600" b="1">
                <a:solidFill>
                  <a:srgbClr val="002060"/>
                </a:solidFill>
                <a:latin typeface="Aptos SemiBold"/>
                <a:ea typeface="Gilroy Bold"/>
                <a:cs typeface="Times New Roman"/>
              </a:rPr>
              <a:t>Проблемы</a:t>
            </a:r>
            <a:endParaRPr sz="3200" b="1">
              <a:solidFill>
                <a:srgbClr val="002060"/>
              </a:solidFill>
              <a:latin typeface="Aptos SemiBold"/>
              <a:ea typeface="Gilroy Bold"/>
              <a:cs typeface="Times New Roman"/>
            </a:endParaRPr>
          </a:p>
        </p:txBody>
      </p:sp>
      <p:sp>
        <p:nvSpPr>
          <p:cNvPr id="10" name="TextBox 15">
            <a:extLst>
              <a:ext uri="{FF2B5EF4-FFF2-40B4-BE49-F238E27FC236}">
                <a16:creationId xmlns:a16="http://schemas.microsoft.com/office/drawing/2014/main" id="{3671ADF0-5139-22EE-AEA9-2D5F62E73550}"/>
              </a:ext>
            </a:extLst>
          </p:cNvPr>
          <p:cNvSpPr txBox="1"/>
          <p:nvPr/>
        </p:nvSpPr>
        <p:spPr bwMode="auto">
          <a:xfrm>
            <a:off x="7101727" y="639029"/>
            <a:ext cx="4787421" cy="728811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114999"/>
              </a:lnSpc>
              <a:defRPr/>
            </a:pPr>
            <a:r>
              <a:rPr lang="ru-RU" sz="2800" b="1">
                <a:solidFill>
                  <a:schemeClr val="bg1"/>
                </a:solidFill>
                <a:latin typeface="Aptos SemiBold"/>
                <a:ea typeface="Roboto"/>
                <a:cs typeface="Roboto"/>
              </a:rPr>
              <a:t>Численное подтверждение существующей проблемы</a:t>
            </a:r>
            <a:endParaRPr lang="ru-RU">
              <a:solidFill>
                <a:schemeClr val="bg1"/>
              </a:solidFill>
              <a:latin typeface="Calibri"/>
              <a:ea typeface="Roboto"/>
              <a:cs typeface="Arial"/>
            </a:endParaRPr>
          </a:p>
        </p:txBody>
      </p:sp>
      <p:sp>
        <p:nvSpPr>
          <p:cNvPr id="710545889" name="TextBox 710545888">
            <a:extLst>
              <a:ext uri="{FF2B5EF4-FFF2-40B4-BE49-F238E27FC236}">
                <a16:creationId xmlns:a16="http://schemas.microsoft.com/office/drawing/2014/main" id="{8AF2161C-778A-7E5E-9310-422E0CD7315A}"/>
              </a:ext>
            </a:extLst>
          </p:cNvPr>
          <p:cNvSpPr txBox="1"/>
          <p:nvPr/>
        </p:nvSpPr>
        <p:spPr bwMode="auto">
          <a:xfrm>
            <a:off x="11262500" y="318060"/>
            <a:ext cx="495090" cy="335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r">
              <a:lnSpc>
                <a:spcPct val="100000"/>
              </a:lnSpc>
              <a:defRPr/>
            </a:pPr>
            <a:r>
              <a:rPr lang="ru-RU" sz="1600">
                <a:solidFill>
                  <a:srgbClr val="A1C5FF"/>
                </a:solidFill>
                <a:latin typeface="Aptos"/>
                <a:ea typeface="Roboto"/>
                <a:cs typeface="Roboto"/>
              </a:rPr>
              <a:t>02</a:t>
            </a:r>
            <a:endParaRPr sz="1600">
              <a:solidFill>
                <a:srgbClr val="A1C5FF"/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655DF2-9B5F-5167-431A-C423A5F09C08}"/>
              </a:ext>
            </a:extLst>
          </p:cNvPr>
          <p:cNvSpPr txBox="1"/>
          <p:nvPr/>
        </p:nvSpPr>
        <p:spPr>
          <a:xfrm>
            <a:off x="1" y="1186132"/>
            <a:ext cx="6498565" cy="517064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1.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Сложность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выявления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у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пациентов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начала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метастазирования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РМЖ.</a:t>
            </a:r>
            <a:endParaRPr lang="ru-RU" sz="2400">
              <a:solidFill>
                <a:srgbClr val="002060"/>
              </a:solidFill>
              <a:latin typeface="Aptos"/>
            </a:endParaRPr>
          </a:p>
          <a:p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2.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Необходимость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удаления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сторожевого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лимфоузла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при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биопсии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с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целью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диагностики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на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наличие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микрометастазов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.</a:t>
            </a:r>
          </a:p>
          <a:p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3.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Использование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радиоизотопных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элементов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при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диагностике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микрометастазов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в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сторожевых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лимфоузлах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.</a:t>
            </a:r>
          </a:p>
          <a:p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4.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Необходимость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тотальной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мастэктомии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(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полного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удаления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молочной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железы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)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для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предотвращения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дальнейшего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метастазирования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.</a:t>
            </a:r>
          </a:p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FE790D-6BFD-D61C-CC5C-46B48E04E64C}"/>
              </a:ext>
            </a:extLst>
          </p:cNvPr>
          <p:cNvSpPr txBox="1"/>
          <p:nvPr/>
        </p:nvSpPr>
        <p:spPr>
          <a:xfrm>
            <a:off x="7849518" y="6246615"/>
            <a:ext cx="3148988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>
                <a:latin typeface="Roboto"/>
                <a:ea typeface="Roboto"/>
                <a:cs typeface="Roboto"/>
                <a:hlinkClick r:id="rId2"/>
              </a:rPr>
              <a:t>https://www.surgonco.ru/jour/article/view/1087?locale=ru_RU</a:t>
            </a:r>
            <a:r>
              <a:rPr lang="en-US" sz="800">
                <a:latin typeface="Roboto"/>
                <a:ea typeface="Roboto"/>
                <a:cs typeface="Roboto"/>
              </a:rPr>
              <a:t> </a:t>
            </a:r>
            <a:endParaRPr lang="en-US" sz="800">
              <a:latin typeface="Calibri"/>
              <a:ea typeface="Roboto"/>
              <a:cs typeface="Arial"/>
            </a:endParaRPr>
          </a:p>
          <a:p>
            <a:r>
              <a:rPr lang="en-US" sz="800">
                <a:latin typeface="Roboto"/>
                <a:ea typeface="Roboto"/>
                <a:cs typeface="Roboto"/>
                <a:hlinkClick r:id="rId3"/>
              </a:rPr>
              <a:t>https://rosoncoweb.ru/library/congress/ru/07/29.php</a:t>
            </a:r>
            <a:endParaRPr lang="en-US" sz="800"/>
          </a:p>
          <a:p>
            <a:pPr algn="ctr"/>
            <a:endParaRPr lang="ru-RU"/>
          </a:p>
        </p:txBody>
      </p:sp>
      <p:pic>
        <p:nvPicPr>
          <p:cNvPr id="4" name="Рисунок 3" descr="Изображение выглядит как снимок экрана, текст, круг, диаграмм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63423F8-0614-DFD3-8147-43A57C7290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0092" y="1707576"/>
            <a:ext cx="4819216" cy="4523954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Шрифт, снимок экрана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60DEE40-21A1-3324-39E4-B22412C407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865270" y="5677402"/>
            <a:ext cx="1628775" cy="1133475"/>
          </a:xfrm>
          <a:prstGeom prst="rect">
            <a:avLst/>
          </a:prstGeom>
        </p:spPr>
      </p:pic>
      <p:pic>
        <p:nvPicPr>
          <p:cNvPr id="9" name="Рисунок 8" descr="Изображение выглядит как Шрифт, текст, логотип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11797A5-4205-0408-A95B-175EC388DD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85223" y="6101012"/>
            <a:ext cx="1838827" cy="70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051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83D513-0FD5-B1BE-EBDB-1FB80F333051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645023" name="Прямоугольник 24645022">
            <a:extLst>
              <a:ext uri="{FF2B5EF4-FFF2-40B4-BE49-F238E27FC236}">
                <a16:creationId xmlns:a16="http://schemas.microsoft.com/office/drawing/2014/main" id="{E9D2CDA0-66C6-A86E-5270-A4C66D72DC12}"/>
              </a:ext>
            </a:extLst>
          </p:cNvPr>
          <p:cNvSpPr/>
          <p:nvPr/>
        </p:nvSpPr>
        <p:spPr bwMode="auto">
          <a:xfrm flipH="1">
            <a:off x="6660630" y="-21978"/>
            <a:ext cx="5531367" cy="689111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24087195" name="Прямоугольник с двумя скругленными соседними углами 1224087194">
            <a:extLst>
              <a:ext uri="{FF2B5EF4-FFF2-40B4-BE49-F238E27FC236}">
                <a16:creationId xmlns:a16="http://schemas.microsoft.com/office/drawing/2014/main" id="{EE4C9036-8B1E-1D71-B3C0-2E2F5A951DEB}"/>
              </a:ext>
            </a:extLst>
          </p:cNvPr>
          <p:cNvSpPr/>
          <p:nvPr/>
        </p:nvSpPr>
        <p:spPr bwMode="auto">
          <a:xfrm flipH="1">
            <a:off x="6660208" y="1479897"/>
            <a:ext cx="5531364" cy="5391660"/>
          </a:xfrm>
          <a:prstGeom prst="round2SameRect">
            <a:avLst>
              <a:gd name="adj1" fmla="val 5955"/>
              <a:gd name="adj2" fmla="val 0"/>
            </a:avLst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0C408C4-3E51-C869-8459-54FB7C1072F8}"/>
              </a:ext>
            </a:extLst>
          </p:cNvPr>
          <p:cNvSpPr txBox="1"/>
          <p:nvPr/>
        </p:nvSpPr>
        <p:spPr bwMode="auto">
          <a:xfrm>
            <a:off x="439737" y="301027"/>
            <a:ext cx="5357404" cy="457213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3600" b="1">
                <a:solidFill>
                  <a:srgbClr val="002060"/>
                </a:solidFill>
                <a:latin typeface="Aptos SemiBold"/>
                <a:ea typeface="Gilroy Bold"/>
                <a:cs typeface="Times New Roman"/>
              </a:rPr>
              <a:t>Проблемы</a:t>
            </a:r>
            <a:endParaRPr sz="3200" b="1">
              <a:solidFill>
                <a:srgbClr val="002060"/>
              </a:solidFill>
              <a:latin typeface="Aptos SemiBold"/>
              <a:ea typeface="Gilroy Bold"/>
              <a:cs typeface="Times New Roman"/>
            </a:endParaRPr>
          </a:p>
        </p:txBody>
      </p:sp>
      <p:sp>
        <p:nvSpPr>
          <p:cNvPr id="10" name="TextBox 15">
            <a:extLst>
              <a:ext uri="{FF2B5EF4-FFF2-40B4-BE49-F238E27FC236}">
                <a16:creationId xmlns:a16="http://schemas.microsoft.com/office/drawing/2014/main" id="{5023769B-20A6-975A-CA51-F39F558C060C}"/>
              </a:ext>
            </a:extLst>
          </p:cNvPr>
          <p:cNvSpPr txBox="1"/>
          <p:nvPr/>
        </p:nvSpPr>
        <p:spPr bwMode="auto">
          <a:xfrm>
            <a:off x="7101727" y="639029"/>
            <a:ext cx="4787421" cy="728811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114999"/>
              </a:lnSpc>
              <a:defRPr/>
            </a:pPr>
            <a:r>
              <a:rPr lang="ru-RU" sz="2800" b="1">
                <a:solidFill>
                  <a:schemeClr val="bg1"/>
                </a:solidFill>
                <a:latin typeface="Aptos SemiBold"/>
                <a:ea typeface="Roboto"/>
                <a:cs typeface="Roboto"/>
              </a:rPr>
              <a:t>Численное подтверждение существующей проблемы</a:t>
            </a:r>
            <a:endParaRPr lang="ru-RU">
              <a:solidFill>
                <a:schemeClr val="bg1"/>
              </a:solidFill>
              <a:latin typeface="Calibri"/>
              <a:ea typeface="Roboto"/>
              <a:cs typeface="Arial"/>
            </a:endParaRPr>
          </a:p>
        </p:txBody>
      </p:sp>
      <p:sp>
        <p:nvSpPr>
          <p:cNvPr id="710545889" name="TextBox 710545888">
            <a:extLst>
              <a:ext uri="{FF2B5EF4-FFF2-40B4-BE49-F238E27FC236}">
                <a16:creationId xmlns:a16="http://schemas.microsoft.com/office/drawing/2014/main" id="{CD84E1E3-19FB-EBA2-FFBB-5646F8EF41D4}"/>
              </a:ext>
            </a:extLst>
          </p:cNvPr>
          <p:cNvSpPr txBox="1"/>
          <p:nvPr/>
        </p:nvSpPr>
        <p:spPr bwMode="auto">
          <a:xfrm>
            <a:off x="11262500" y="318060"/>
            <a:ext cx="495090" cy="335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r">
              <a:lnSpc>
                <a:spcPct val="100000"/>
              </a:lnSpc>
              <a:defRPr/>
            </a:pPr>
            <a:r>
              <a:rPr lang="ru-RU" sz="1600">
                <a:solidFill>
                  <a:srgbClr val="A1C5FF"/>
                </a:solidFill>
                <a:latin typeface="Aptos"/>
                <a:ea typeface="Roboto"/>
                <a:cs typeface="Roboto"/>
              </a:rPr>
              <a:t>02</a:t>
            </a:r>
            <a:endParaRPr sz="1600">
              <a:solidFill>
                <a:srgbClr val="A1C5FF"/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E66EBA-5F5D-80F7-C670-940718DD273C}"/>
              </a:ext>
            </a:extLst>
          </p:cNvPr>
          <p:cNvSpPr txBox="1"/>
          <p:nvPr/>
        </p:nvSpPr>
        <p:spPr>
          <a:xfrm>
            <a:off x="1" y="1186132"/>
            <a:ext cx="6498565" cy="48013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1.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Сложность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выявления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у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пациентов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начала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метастазирования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РМЖ.</a:t>
            </a:r>
            <a:endParaRPr lang="ru-RU" sz="2400">
              <a:solidFill>
                <a:srgbClr val="002060"/>
              </a:solidFill>
              <a:latin typeface="Aptos"/>
            </a:endParaRPr>
          </a:p>
          <a:p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2.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Необходимость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удаления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сторожевого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лимфоузла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при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биопсии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с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целью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диагностики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на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наличие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микрометастазов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.</a:t>
            </a:r>
          </a:p>
          <a:p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3.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Использование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радиоизотопных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элементов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при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диагностике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микрометастазов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в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сторожевых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лимфоузлах</a:t>
            </a:r>
            <a:r>
              <a:rPr lang="en-US" sz="2400">
                <a:solidFill>
                  <a:srgbClr val="002060"/>
                </a:solidFill>
                <a:latin typeface="Aptos"/>
                <a:ea typeface="Roboto"/>
                <a:cs typeface="Roboto"/>
              </a:rPr>
              <a:t>.</a:t>
            </a:r>
          </a:p>
          <a:p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4.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Необходимость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тотальной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мастэктомии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(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полного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удаления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молочной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железы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)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для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предотвращения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дальнейшего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метастазирования</a:t>
            </a:r>
            <a:r>
              <a:rPr lang="en-US" sz="2400" b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.</a:t>
            </a:r>
          </a:p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2190F3-C8E5-A33E-F59A-49301F060633}"/>
              </a:ext>
            </a:extLst>
          </p:cNvPr>
          <p:cNvSpPr txBox="1"/>
          <p:nvPr/>
        </p:nvSpPr>
        <p:spPr>
          <a:xfrm>
            <a:off x="7708085" y="6452300"/>
            <a:ext cx="3571302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>
                <a:solidFill>
                  <a:srgbClr val="002060"/>
                </a:solidFill>
                <a:ea typeface="+mn-lt"/>
                <a:cs typeface="+mn-lt"/>
              </a:rPr>
              <a:t>https://breast-surgery.ru/mastektomiya-s-rekonstruktsiyey</a:t>
            </a:r>
            <a:endParaRPr lang="ru-RU" sz="1100">
              <a:solidFill>
                <a:srgbClr val="002060"/>
              </a:solidFill>
              <a:ea typeface="+mn-lt"/>
              <a:cs typeface="+mn-lt"/>
            </a:endParaRPr>
          </a:p>
        </p:txBody>
      </p:sp>
      <p:pic>
        <p:nvPicPr>
          <p:cNvPr id="3" name="Рисунок 2" descr="Изображение выглядит как текст, снимок экрана, круг, Шриф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D7E17A9-F439-C850-6D2D-A831D4D1F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3842" y="1624002"/>
            <a:ext cx="4825442" cy="4621142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Шрифт, снимок экрана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983DD1A-5974-27AE-16E7-FF561BBBA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865270" y="5677402"/>
            <a:ext cx="1628775" cy="1133475"/>
          </a:xfrm>
          <a:prstGeom prst="rect">
            <a:avLst/>
          </a:prstGeom>
        </p:spPr>
      </p:pic>
      <p:pic>
        <p:nvPicPr>
          <p:cNvPr id="9" name="Рисунок 8" descr="Изображение выглядит как Шрифт, текст, логотип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856E737-0D32-6735-F402-839BB92D22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85223" y="6101012"/>
            <a:ext cx="1838827" cy="70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95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8060509" name="Прямоугольник 968060508"/>
          <p:cNvSpPr/>
          <p:nvPr/>
        </p:nvSpPr>
        <p:spPr bwMode="auto">
          <a:xfrm flipH="1">
            <a:off x="6660630" y="-343"/>
            <a:ext cx="5531364" cy="687865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TextBox 7"/>
          <p:cNvSpPr txBox="1"/>
          <p:nvPr/>
        </p:nvSpPr>
        <p:spPr bwMode="auto">
          <a:xfrm>
            <a:off x="439735" y="299018"/>
            <a:ext cx="5357404" cy="457213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3600" b="1">
                <a:solidFill>
                  <a:schemeClr val="bg1"/>
                </a:solidFill>
                <a:latin typeface="Aptos SemiBold"/>
                <a:ea typeface="Gilroy Bold"/>
                <a:cs typeface="Times New Roman"/>
              </a:rPr>
              <a:t>Решение</a:t>
            </a:r>
            <a:endParaRPr sz="3200" b="1">
              <a:solidFill>
                <a:schemeClr val="bg1"/>
              </a:solidFill>
              <a:latin typeface="Aptos SemiBold"/>
              <a:ea typeface="Gilroy Bold"/>
              <a:cs typeface="Times New Roman"/>
            </a:endParaRPr>
          </a:p>
        </p:txBody>
      </p:sp>
      <p:sp>
        <p:nvSpPr>
          <p:cNvPr id="10" name="TextBox 15"/>
          <p:cNvSpPr txBox="1"/>
          <p:nvPr/>
        </p:nvSpPr>
        <p:spPr bwMode="auto">
          <a:xfrm>
            <a:off x="7053052" y="2253871"/>
            <a:ext cx="4860814" cy="1485900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1600">
                <a:latin typeface="Aptos"/>
                <a:ea typeface="Roboto"/>
                <a:cs typeface="Roboto"/>
              </a:rPr>
              <a:t>Фото решения (при наличии)</a:t>
            </a:r>
            <a:endParaRPr sz="1600"/>
          </a:p>
        </p:txBody>
      </p:sp>
      <p:sp>
        <p:nvSpPr>
          <p:cNvPr id="1299521927" name="TextBox 1299521926"/>
          <p:cNvSpPr txBox="1"/>
          <p:nvPr/>
        </p:nvSpPr>
        <p:spPr bwMode="auto">
          <a:xfrm>
            <a:off x="11262500" y="318060"/>
            <a:ext cx="495090" cy="335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r">
              <a:lnSpc>
                <a:spcPct val="100000"/>
              </a:lnSpc>
              <a:defRPr/>
            </a:pPr>
            <a:r>
              <a:rPr lang="ru-RU" sz="1600">
                <a:solidFill>
                  <a:srgbClr val="A1C5FF"/>
                </a:solidFill>
                <a:latin typeface="Aptos"/>
                <a:ea typeface="Roboto"/>
                <a:cs typeface="Roboto"/>
              </a:rPr>
              <a:t>03</a:t>
            </a:r>
            <a:endParaRPr sz="1600">
              <a:solidFill>
                <a:srgbClr val="A1C5FF"/>
              </a:solidFill>
              <a:latin typeface="Aptos"/>
              <a:ea typeface="Roboto"/>
              <a:cs typeface="Roboto"/>
            </a:endParaRPr>
          </a:p>
        </p:txBody>
      </p:sp>
      <p:pic>
        <p:nvPicPr>
          <p:cNvPr id="3" name="Рисунок 2" descr="Изображение выглядит как в помещении, машина, синий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C6F603A-B5C6-147E-C3CB-DE73316CD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1277" y="939078"/>
            <a:ext cx="5214651" cy="48329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CB9BBFC-41EB-E896-D13D-CC0C95A2410E}"/>
              </a:ext>
            </a:extLst>
          </p:cNvPr>
          <p:cNvSpPr txBox="1"/>
          <p:nvPr/>
        </p:nvSpPr>
        <p:spPr>
          <a:xfrm>
            <a:off x="445698" y="1056736"/>
            <a:ext cx="6096000" cy="53553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1.</a:t>
            </a:r>
            <a:r>
              <a:rPr lang="en-US" b="1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Детектор </a:t>
            </a:r>
            <a:r>
              <a:rPr lang="en-US" b="1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микрометастазов</a:t>
            </a:r>
            <a:r>
              <a:rPr lang="en-US" b="1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в </a:t>
            </a:r>
            <a:r>
              <a:rPr lang="en-US" b="1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сторожевых</a:t>
            </a:r>
            <a:r>
              <a:rPr lang="en-US" b="1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лимфоузлах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-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стержень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со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встроенным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искусственным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интеллектом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(ИИ) и NIR-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лампой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. </a:t>
            </a:r>
            <a:endParaRPr lang="en-US" dirty="0">
              <a:solidFill>
                <a:srgbClr val="002060"/>
              </a:solidFill>
              <a:latin typeface="Aptos"/>
              <a:ea typeface="Roboto"/>
              <a:cs typeface="Arial"/>
            </a:endParaRPr>
          </a:p>
          <a:p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2. </a:t>
            </a:r>
            <a:r>
              <a:rPr lang="en-US" b="1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Маркёр</a:t>
            </a:r>
            <a:r>
              <a:rPr lang="en-US" b="1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PVP-ICG-TA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= polyvinylpyrrolidone indocyanine green with tannic acid -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поливинилпироллидольный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индоцианин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зелёный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с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дубильной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кислотой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. </a:t>
            </a:r>
            <a:endParaRPr lang="en-US" dirty="0">
              <a:solidFill>
                <a:srgbClr val="002060"/>
              </a:solidFill>
              <a:latin typeface="Aptos"/>
              <a:ea typeface="Roboto"/>
              <a:cs typeface="Arial"/>
            </a:endParaRPr>
          </a:p>
          <a:p>
            <a:endParaRPr lang="en-US" dirty="0">
              <a:solidFill>
                <a:srgbClr val="002060"/>
              </a:solidFill>
              <a:latin typeface="Aptos"/>
              <a:ea typeface="Roboto"/>
              <a:cs typeface="Roboto"/>
            </a:endParaRPr>
          </a:p>
          <a:p>
            <a:r>
              <a:rPr lang="en-US" b="1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В </a:t>
            </a:r>
            <a:r>
              <a:rPr lang="en-US" b="1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тезисах</a:t>
            </a:r>
            <a:r>
              <a:rPr lang="en-US" b="1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пишем</a:t>
            </a:r>
            <a:r>
              <a:rPr lang="en-US" b="1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преимущества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: </a:t>
            </a:r>
            <a:endParaRPr lang="en-US" dirty="0">
              <a:solidFill>
                <a:srgbClr val="002060"/>
              </a:solidFill>
              <a:latin typeface="Aptos"/>
              <a:ea typeface="Roboto"/>
              <a:cs typeface="Arial"/>
            </a:endParaRPr>
          </a:p>
          <a:p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1. </a:t>
            </a:r>
            <a:r>
              <a:rPr lang="en-US" b="1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Высокая</a:t>
            </a:r>
            <a:r>
              <a:rPr lang="en-US" b="1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точность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за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счет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специфичного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маркёра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и ИИ,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распознающего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свечение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"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маркёр-онкоклетки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". </a:t>
            </a:r>
            <a:endParaRPr lang="en-US" dirty="0">
              <a:solidFill>
                <a:srgbClr val="002060"/>
              </a:solidFill>
              <a:latin typeface="Aptos"/>
              <a:ea typeface="Roboto"/>
              <a:cs typeface="Arial"/>
            </a:endParaRPr>
          </a:p>
          <a:p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2. </a:t>
            </a:r>
            <a:r>
              <a:rPr lang="en-US" b="1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Малоинвазивность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Используется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технология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которая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позволяет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диагностировать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микрометастазы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без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хирургической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биопсии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. </a:t>
            </a:r>
          </a:p>
          <a:p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3. </a:t>
            </a:r>
            <a:r>
              <a:rPr lang="en-US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Защищенная</a:t>
            </a:r>
            <a:r>
              <a:rPr lang="en-US" b="1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«</a:t>
            </a:r>
            <a:r>
              <a:rPr lang="en-US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патентная</a:t>
            </a:r>
            <a:r>
              <a:rPr lang="en-US" b="1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зонтичная</a:t>
            </a:r>
            <a:r>
              <a:rPr lang="en-US" b="1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» </a:t>
            </a:r>
            <a:r>
              <a:rPr lang="en-US" b="1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стратегия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позволит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продукту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выйти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на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рынок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и </a:t>
            </a:r>
            <a:r>
              <a:rPr lang="en-US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закрепиться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на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нём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без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угрозы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копирования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. </a:t>
            </a:r>
            <a:endParaRPr lang="en-US" dirty="0">
              <a:solidFill>
                <a:srgbClr val="002060"/>
              </a:solidFill>
              <a:latin typeface="Aptos"/>
              <a:ea typeface="Roboto"/>
              <a:cs typeface="Arial"/>
            </a:endParaRPr>
          </a:p>
          <a:p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4. </a:t>
            </a:r>
            <a:r>
              <a:rPr lang="en-US" b="1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Отсутствие</a:t>
            </a:r>
            <a:r>
              <a:rPr lang="en-US" b="1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токсичности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за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счёт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безопасного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состава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маркёра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и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отсутствия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ptos"/>
                <a:ea typeface="Roboto"/>
                <a:cs typeface="Roboto"/>
              </a:rPr>
              <a:t>радиоизотопов</a:t>
            </a:r>
            <a:r>
              <a:rPr lang="en-US" dirty="0">
                <a:solidFill>
                  <a:srgbClr val="002060"/>
                </a:solidFill>
                <a:latin typeface="Aptos"/>
                <a:ea typeface="Roboto"/>
                <a:cs typeface="Roboto"/>
              </a:rPr>
              <a:t> </a:t>
            </a:r>
            <a:endParaRPr lang="en-US" dirty="0">
              <a:solidFill>
                <a:srgbClr val="002060"/>
              </a:solidFill>
              <a:latin typeface="Aptos"/>
            </a:endParaRPr>
          </a:p>
          <a:p>
            <a:pPr algn="ctr"/>
            <a:endParaRPr lang="ru-RU"/>
          </a:p>
        </p:txBody>
      </p:sp>
      <p:pic>
        <p:nvPicPr>
          <p:cNvPr id="4" name="Рисунок 3" descr="Изображение выглядит как рисунок, зарисовка, дизайн, иллюстрац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7860A03-39FF-BDC0-CD61-1CCED835B8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419" t="21153" r="33358" b="47602"/>
          <a:stretch>
            <a:fillRect/>
          </a:stretch>
        </p:blipFill>
        <p:spPr>
          <a:xfrm>
            <a:off x="6780894" y="5284124"/>
            <a:ext cx="5269749" cy="1594841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Шрифт, снимок экрана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48E8433-B32C-5772-38AB-45DB847F0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436769" y="182981"/>
            <a:ext cx="1097381" cy="752475"/>
          </a:xfrm>
          <a:prstGeom prst="rect">
            <a:avLst/>
          </a:prstGeom>
        </p:spPr>
      </p:pic>
      <p:pic>
        <p:nvPicPr>
          <p:cNvPr id="9" name="Рисунок 8" descr="Изображение выглядит как Шрифт, текст, логотип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99E6291-FD26-BAAF-66CA-C984308044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75196" y="6331617"/>
            <a:ext cx="1237249" cy="51886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 bwMode="auto">
          <a:xfrm>
            <a:off x="3544845" y="438359"/>
            <a:ext cx="5357404" cy="457213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ts val="3840"/>
              </a:lnSpc>
              <a:defRPr/>
            </a:pPr>
            <a:r>
              <a:rPr lang="ru-RU" sz="3600" b="1">
                <a:solidFill>
                  <a:schemeClr val="bg1"/>
                </a:solidFill>
                <a:latin typeface="Aptos SemiBold"/>
                <a:ea typeface="Gilroy Bold"/>
                <a:cs typeface="Times New Roman"/>
              </a:rPr>
              <a:t>Принцип работы</a:t>
            </a:r>
            <a:endParaRPr sz="3600" b="1">
              <a:solidFill>
                <a:schemeClr val="bg1"/>
              </a:solidFill>
              <a:latin typeface="Aptos SemiBold"/>
              <a:ea typeface="Gilroy Bold"/>
              <a:cs typeface="Times New Roman"/>
            </a:endParaRPr>
          </a:p>
        </p:txBody>
      </p:sp>
      <p:sp>
        <p:nvSpPr>
          <p:cNvPr id="1208666300" name="Скругленный прямоугольник 1208666299"/>
          <p:cNvSpPr/>
          <p:nvPr/>
        </p:nvSpPr>
        <p:spPr bwMode="auto">
          <a:xfrm>
            <a:off x="544317" y="2144415"/>
            <a:ext cx="11351239" cy="4583904"/>
          </a:xfrm>
          <a:prstGeom prst="roundRect">
            <a:avLst>
              <a:gd name="adj" fmla="val 2951"/>
            </a:avLst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677954682" name="TextBox 1677954681"/>
          <p:cNvSpPr txBox="1"/>
          <p:nvPr/>
        </p:nvSpPr>
        <p:spPr bwMode="auto">
          <a:xfrm>
            <a:off x="11262500" y="318060"/>
            <a:ext cx="495090" cy="342851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r">
              <a:lnSpc>
                <a:spcPct val="100000"/>
              </a:lnSpc>
              <a:defRPr/>
            </a:pPr>
            <a:r>
              <a:rPr lang="ru-RU" sz="1600">
                <a:solidFill>
                  <a:schemeClr val="bg1"/>
                </a:solidFill>
                <a:latin typeface="Aptos"/>
                <a:ea typeface="Roboto"/>
                <a:cs typeface="Roboto"/>
              </a:rPr>
              <a:t>04</a:t>
            </a:r>
            <a:endParaRPr sz="1600">
              <a:solidFill>
                <a:schemeClr val="bg1"/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D84409-45D6-3752-FCEE-15211432D9DE}"/>
              </a:ext>
            </a:extLst>
          </p:cNvPr>
          <p:cNvSpPr txBox="1"/>
          <p:nvPr/>
        </p:nvSpPr>
        <p:spPr>
          <a:xfrm>
            <a:off x="752819" y="2318133"/>
            <a:ext cx="11007687" cy="42473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Пациент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в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сознании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,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манипуляция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проводится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в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кабинете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врача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. </a:t>
            </a:r>
            <a:endParaRPr lang="en-US">
              <a:solidFill>
                <a:srgbClr val="002060"/>
              </a:solidFill>
              <a:latin typeface="Calibri"/>
              <a:ea typeface="Roboto"/>
              <a:cs typeface="Arial"/>
            </a:endParaRPr>
          </a:p>
          <a:p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1.Перед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использованием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детектора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врач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вводит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нетоксичный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и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безопасный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(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без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радиоизотопов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)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онкомаркёр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PVP-ICG-TA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внутривенно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в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местах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,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по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которым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происходит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отток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лимфы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из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молочной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железы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(5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путей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),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ждёт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10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минут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,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пока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маркёр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разойдётся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по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венозной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и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лимфатической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системе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и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достигнет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сторожевого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лимфоузла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. </a:t>
            </a:r>
            <a:endParaRPr lang="en-US">
              <a:solidFill>
                <a:srgbClr val="002060"/>
              </a:solidFill>
              <a:latin typeface="Calibri"/>
              <a:ea typeface="Roboto"/>
              <a:cs typeface="Arial"/>
            </a:endParaRPr>
          </a:p>
          <a:p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2.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Врач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включает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детектор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и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начинает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водить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им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по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молочной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железе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, NIR-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диоды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дают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возможность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образующимся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комплексам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"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онкомаркёр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-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онкоклетки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"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светиться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,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что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улавливает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C.M.O.S.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камера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. </a:t>
            </a:r>
            <a:endParaRPr lang="en-US">
              <a:solidFill>
                <a:srgbClr val="002060"/>
              </a:solidFill>
              <a:latin typeface="Calibri"/>
              <a:ea typeface="Roboto"/>
              <a:cs typeface="Arial"/>
            </a:endParaRPr>
          </a:p>
          <a:p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3. 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Данные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передаются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на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процессор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и MONAI-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модуль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,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анализирующий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изображение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и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выдающий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заключение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. "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Обнаружены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микрометастазы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в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сторожевом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лимфоузле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"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или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"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микрометастазы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в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сторожевом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лимфоузле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не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обнаружены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". </a:t>
            </a:r>
            <a:endParaRPr lang="en-US">
              <a:solidFill>
                <a:srgbClr val="002060"/>
              </a:solidFill>
              <a:latin typeface="Calibri"/>
              <a:ea typeface="Roboto"/>
              <a:cs typeface="Arial"/>
            </a:endParaRPr>
          </a:p>
          <a:p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4.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Врач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,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основываясь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на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этих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данных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,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ставит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четвёртую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стадию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рака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молочной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железы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и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корректирует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лечение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(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или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оставляет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пациенту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третью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стадию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,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если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микрометастазы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не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обнаружены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).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Таким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образом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,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решаются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все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перечисленные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 в №10 </a:t>
            </a:r>
            <a:r>
              <a:rPr lang="en-US" err="1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проблемы</a:t>
            </a:r>
            <a:r>
              <a:rPr lang="en-US">
                <a:solidFill>
                  <a:srgbClr val="002060"/>
                </a:solidFill>
                <a:latin typeface="Roboto"/>
                <a:ea typeface="Roboto"/>
                <a:cs typeface="Roboto"/>
              </a:rPr>
              <a:t>.</a:t>
            </a:r>
            <a:endParaRPr lang="en-US">
              <a:solidFill>
                <a:srgbClr val="002060"/>
              </a:solidFill>
            </a:endParaRPr>
          </a:p>
          <a:p>
            <a:pPr algn="ctr"/>
            <a:endParaRPr lang="ru-RU"/>
          </a:p>
        </p:txBody>
      </p:sp>
      <p:pic>
        <p:nvPicPr>
          <p:cNvPr id="4" name="Рисунок 3" descr="Изображение выглядит как текст, Шрифт, снимок экрана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D006E49-2C3D-5499-4822-E7FE6ED9B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259428" y="182981"/>
            <a:ext cx="1628775" cy="1133475"/>
          </a:xfrm>
          <a:prstGeom prst="rect">
            <a:avLst/>
          </a:prstGeom>
        </p:spPr>
      </p:pic>
      <p:pic>
        <p:nvPicPr>
          <p:cNvPr id="6" name="Рисунок 5" descr="Изображение выглядит как Шрифт, текст, логотип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43AE6C6-9B8F-7029-AEDC-31FC4B770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55408" y="135354"/>
            <a:ext cx="1838827" cy="70936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385723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 bwMode="auto">
          <a:xfrm>
            <a:off x="438830" y="48078"/>
            <a:ext cx="5357404" cy="457213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ts val="3840"/>
              </a:lnSpc>
              <a:defRPr/>
            </a:pPr>
            <a:r>
              <a:rPr lang="ru-RU" sz="3600" b="1">
                <a:solidFill>
                  <a:schemeClr val="bg1"/>
                </a:solidFill>
                <a:latin typeface="Aptos SemiBold"/>
                <a:ea typeface="Gilroy Bold"/>
                <a:cs typeface="Times New Roman"/>
              </a:rPr>
              <a:t>Рынок</a:t>
            </a:r>
          </a:p>
        </p:txBody>
      </p:sp>
      <p:graphicFrame>
        <p:nvGraphicFramePr>
          <p:cNvPr id="69" name="Схема 6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0528153"/>
              </p:ext>
            </p:extLst>
          </p:nvPr>
        </p:nvGraphicFramePr>
        <p:xfrm>
          <a:off x="3680714" y="1080122"/>
          <a:ext cx="4836159" cy="5020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4" name="TextBox 15"/>
          <p:cNvSpPr txBox="1"/>
          <p:nvPr/>
        </p:nvSpPr>
        <p:spPr bwMode="auto">
          <a:xfrm>
            <a:off x="7300358" y="314030"/>
            <a:ext cx="3975508" cy="1166542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14999"/>
              </a:lnSpc>
              <a:buClr>
                <a:srgbClr val="0000FF"/>
              </a:buClr>
              <a:buSzPct val="200000"/>
              <a:defRPr/>
            </a:pPr>
            <a:endParaRPr lang="en-US" sz="1600">
              <a:solidFill>
                <a:srgbClr val="232323"/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1578946194" name="Соединитель 1578946193"/>
          <p:cNvSpPr/>
          <p:nvPr/>
        </p:nvSpPr>
        <p:spPr bwMode="auto">
          <a:xfrm>
            <a:off x="7312233" y="2066924"/>
            <a:ext cx="228600" cy="247649"/>
          </a:xfrm>
          <a:prstGeom prst="flowChartConnector">
            <a:avLst/>
          </a:prstGeom>
          <a:solidFill>
            <a:srgbClr val="073B85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cxnSp>
        <p:nvCxnSpPr>
          <p:cNvPr id="2" name="Соединительная линия уступом 1"/>
          <p:cNvCxnSpPr>
            <a:cxnSpLocks/>
          </p:cNvCxnSpPr>
          <p:nvPr/>
        </p:nvCxnSpPr>
        <p:spPr bwMode="auto">
          <a:xfrm rot="16199969">
            <a:off x="8813534" y="96191"/>
            <a:ext cx="571287" cy="3370147"/>
          </a:xfrm>
          <a:prstGeom prst="bentConnector2">
            <a:avLst/>
          </a:prstGeom>
          <a:ln w="38099" cap="flat" cmpd="sng" algn="ctr">
            <a:solidFill>
              <a:srgbClr val="073B85"/>
            </a:solidFill>
            <a:prstDash val="solid"/>
            <a:miter lim="800000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9205817" name="Соединитель 549205816"/>
          <p:cNvSpPr/>
          <p:nvPr/>
        </p:nvSpPr>
        <p:spPr bwMode="auto">
          <a:xfrm>
            <a:off x="6778832" y="5286373"/>
            <a:ext cx="228600" cy="247648"/>
          </a:xfrm>
          <a:prstGeom prst="flowChartConnector">
            <a:avLst/>
          </a:prstGeom>
          <a:solidFill>
            <a:srgbClr val="073B85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cxnSp>
        <p:nvCxnSpPr>
          <p:cNvPr id="819650897" name="Соединительная линия уступом 819650896"/>
          <p:cNvCxnSpPr>
            <a:cxnSpLocks/>
          </p:cNvCxnSpPr>
          <p:nvPr/>
        </p:nvCxnSpPr>
        <p:spPr bwMode="auto">
          <a:xfrm rot="16199932">
            <a:off x="9037809" y="2711595"/>
            <a:ext cx="553902" cy="4843259"/>
          </a:xfrm>
          <a:prstGeom prst="bentConnector2">
            <a:avLst/>
          </a:prstGeom>
          <a:ln w="38099" cap="flat" cmpd="sng" algn="ctr">
            <a:solidFill>
              <a:srgbClr val="073B85"/>
            </a:solidFill>
            <a:prstDash val="solid"/>
            <a:miter lim="800000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2919121" name="Соединитель 312919120"/>
          <p:cNvSpPr/>
          <p:nvPr/>
        </p:nvSpPr>
        <p:spPr bwMode="auto">
          <a:xfrm>
            <a:off x="4779852" y="3313670"/>
            <a:ext cx="228600" cy="247648"/>
          </a:xfrm>
          <a:prstGeom prst="flowChartConnector">
            <a:avLst/>
          </a:prstGeom>
          <a:solidFill>
            <a:srgbClr val="073B85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cxnSp>
        <p:nvCxnSpPr>
          <p:cNvPr id="1909214876" name="Соединительная линия уступом 1909214875"/>
          <p:cNvCxnSpPr>
            <a:cxnSpLocks/>
          </p:cNvCxnSpPr>
          <p:nvPr/>
        </p:nvCxnSpPr>
        <p:spPr bwMode="auto">
          <a:xfrm rot="16199932" flipV="1">
            <a:off x="2399700" y="1001833"/>
            <a:ext cx="553901" cy="4434998"/>
          </a:xfrm>
          <a:prstGeom prst="bentConnector2">
            <a:avLst/>
          </a:prstGeom>
          <a:ln w="38099" cap="flat" cmpd="sng" algn="ctr">
            <a:solidFill>
              <a:srgbClr val="073B85"/>
            </a:solidFill>
            <a:prstDash val="solid"/>
            <a:miter lim="800000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0161681" name="TextBox 1070161680"/>
          <p:cNvSpPr txBox="1"/>
          <p:nvPr/>
        </p:nvSpPr>
        <p:spPr bwMode="auto">
          <a:xfrm>
            <a:off x="11262500" y="318060"/>
            <a:ext cx="495090" cy="335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r">
              <a:lnSpc>
                <a:spcPct val="100000"/>
              </a:lnSpc>
              <a:defRPr/>
            </a:pPr>
            <a:r>
              <a:rPr lang="ru-RU" sz="1600">
                <a:solidFill>
                  <a:srgbClr val="A1C5FF"/>
                </a:solidFill>
                <a:latin typeface="Aptos"/>
                <a:ea typeface="Roboto"/>
                <a:cs typeface="Roboto"/>
              </a:rPr>
              <a:t>05</a:t>
            </a:r>
            <a:endParaRPr sz="1600">
              <a:solidFill>
                <a:srgbClr val="A1C5FF"/>
              </a:solidFill>
              <a:latin typeface="Aptos"/>
              <a:ea typeface="Roboto"/>
              <a:cs typeface="Roboto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FB9DA0-7793-3C26-2C97-C9565D23D97C}"/>
              </a:ext>
            </a:extLst>
          </p:cNvPr>
          <p:cNvSpPr txBox="1"/>
          <p:nvPr/>
        </p:nvSpPr>
        <p:spPr>
          <a:xfrm>
            <a:off x="6765312" y="539427"/>
            <a:ext cx="5240291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b="1">
                <a:solidFill>
                  <a:schemeClr val="bg1"/>
                </a:solidFill>
                <a:latin typeface="Helvetica Neue"/>
              </a:rPr>
              <a:t>Количество потенциальных центров: 200</a:t>
            </a:r>
            <a:endParaRPr lang="ru-RU" b="1">
              <a:solidFill>
                <a:schemeClr val="bg1"/>
              </a:solidFill>
            </a:endParaRPr>
          </a:p>
          <a:p>
            <a:r>
              <a:rPr lang="ru-RU" b="1">
                <a:solidFill>
                  <a:schemeClr val="bg1"/>
                </a:solidFill>
                <a:latin typeface="Helvetica Neue"/>
              </a:rPr>
              <a:t>Стоимость одного детектора: 5 000 000 рублей</a:t>
            </a:r>
            <a:endParaRPr lang="ru-RU" b="1">
              <a:solidFill>
                <a:schemeClr val="bg1"/>
              </a:solidFill>
            </a:endParaRPr>
          </a:p>
          <a:p>
            <a:r>
              <a:rPr lang="ru-RU" b="1">
                <a:solidFill>
                  <a:schemeClr val="bg1"/>
                </a:solidFill>
                <a:latin typeface="Helvetica Neue"/>
              </a:rPr>
              <a:t>Расчёт TAM:</a:t>
            </a:r>
            <a:endParaRPr lang="ru-RU" b="1">
              <a:solidFill>
                <a:schemeClr val="bg1"/>
              </a:solidFill>
            </a:endParaRPr>
          </a:p>
          <a:p>
            <a:r>
              <a:rPr lang="ru-RU" b="1">
                <a:solidFill>
                  <a:schemeClr val="bg1"/>
                </a:solidFill>
                <a:latin typeface="Helvetica Neue"/>
              </a:rPr>
              <a:t>200 центров * 5 000 000 = 1 000 000 000 рублей</a:t>
            </a:r>
            <a:endParaRPr lang="ru-RU" b="1">
              <a:solidFill>
                <a:schemeClr val="bg1"/>
              </a:solidFill>
            </a:endParaRPr>
          </a:p>
          <a:p>
            <a:pPr algn="l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064514-505C-32B3-000D-1F9C77E2A0C0}"/>
              </a:ext>
            </a:extLst>
          </p:cNvPr>
          <p:cNvSpPr txBox="1"/>
          <p:nvPr/>
        </p:nvSpPr>
        <p:spPr>
          <a:xfrm>
            <a:off x="2784" y="539414"/>
            <a:ext cx="5932961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b="1">
                <a:solidFill>
                  <a:schemeClr val="bg1"/>
                </a:solidFill>
                <a:latin typeface="Helvetica Neue"/>
              </a:rPr>
              <a:t>Предположим, что в обозримом будущем (3-5 лет) реально заинтересованными и способными приобрести детектор будут около 30 % от TAM. </a:t>
            </a:r>
            <a:endParaRPr lang="ru-RU" b="1">
              <a:solidFill>
                <a:schemeClr val="bg1"/>
              </a:solidFill>
            </a:endParaRPr>
          </a:p>
          <a:p>
            <a:r>
              <a:rPr lang="ru-RU" b="1">
                <a:solidFill>
                  <a:schemeClr val="bg1"/>
                </a:solidFill>
                <a:latin typeface="Helvetica Neue"/>
              </a:rPr>
              <a:t>  Количество центров в SAM: 200 центров * 0.30 = 60 центров</a:t>
            </a:r>
            <a:endParaRPr lang="ru-RU" b="1">
              <a:solidFill>
                <a:schemeClr val="bg1"/>
              </a:solidFill>
            </a:endParaRPr>
          </a:p>
          <a:p>
            <a:r>
              <a:rPr lang="ru-RU" b="1">
                <a:solidFill>
                  <a:schemeClr val="bg1"/>
                </a:solidFill>
                <a:latin typeface="Helvetica Neue"/>
              </a:rPr>
              <a:t>Расчёт SAM:</a:t>
            </a:r>
            <a:endParaRPr lang="ru-RU" b="1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  <a:latin typeface="Helvetica Neue"/>
              </a:rPr>
              <a:t>60 центров * 5 000 000 </a:t>
            </a:r>
            <a:r>
              <a:rPr lang="ru-RU" b="1" dirty="0" err="1">
                <a:solidFill>
                  <a:schemeClr val="bg1"/>
                </a:solidFill>
                <a:latin typeface="Helvetica Neue"/>
              </a:rPr>
              <a:t>руб</a:t>
            </a:r>
            <a:r>
              <a:rPr lang="ru-RU" b="1" dirty="0">
                <a:solidFill>
                  <a:schemeClr val="bg1"/>
                </a:solidFill>
                <a:latin typeface="Helvetica Neue"/>
              </a:rPr>
              <a:t>/детектор = 300 000 000 рублей</a:t>
            </a:r>
            <a:endParaRPr lang="ru-RU" b="1" dirty="0">
              <a:solidFill>
                <a:schemeClr val="bg1"/>
              </a:solidFill>
            </a:endParaRPr>
          </a:p>
          <a:p>
            <a:endParaRPr lang="ru-RU" b="1">
              <a:solidFill>
                <a:schemeClr val="bg1"/>
              </a:solidFill>
              <a:latin typeface="Helvetica Neue"/>
            </a:endParaRPr>
          </a:p>
          <a:p>
            <a:r>
              <a:rPr lang="ru-RU" b="1">
                <a:solidFill>
                  <a:schemeClr val="bg1"/>
                </a:solidFill>
                <a:latin typeface="Helvetica Neue"/>
              </a:rPr>
              <a:t>Реально доступный рынок, который можно обслуживать, учитывая текущие рыночные условия и готовность клиентов, оценивается в 300 миллионов рублей.</a:t>
            </a:r>
            <a:endParaRPr lang="ru-RU" b="1">
              <a:solidFill>
                <a:schemeClr val="bg1"/>
              </a:solidFill>
            </a:endParaRPr>
          </a:p>
          <a:p>
            <a:pPr algn="l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18DA291-6EFF-9930-9BFA-3EC64A08A542}"/>
              </a:ext>
            </a:extLst>
          </p:cNvPr>
          <p:cNvSpPr txBox="1"/>
          <p:nvPr/>
        </p:nvSpPr>
        <p:spPr>
          <a:xfrm>
            <a:off x="6895650" y="2788013"/>
            <a:ext cx="5111355" cy="34470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b="1">
                <a:solidFill>
                  <a:schemeClr val="bg1"/>
                </a:solidFill>
                <a:latin typeface="Helvetica Neue"/>
              </a:rPr>
              <a:t>В первые 1-3 года возможно захватить от 5% до 15% от SAM. Возьмем 10%.</a:t>
            </a:r>
            <a:endParaRPr lang="ru-RU" b="1">
              <a:solidFill>
                <a:schemeClr val="bg1"/>
              </a:solidFill>
            </a:endParaRPr>
          </a:p>
          <a:p>
            <a:r>
              <a:rPr lang="ru-RU" b="1">
                <a:solidFill>
                  <a:schemeClr val="bg1"/>
                </a:solidFill>
                <a:latin typeface="Helvetica Neue"/>
              </a:rPr>
              <a:t>Количество центров в SOM: 60 центров * 0.1 = 6 центров. </a:t>
            </a:r>
            <a:endParaRPr lang="ru-RU" b="1">
              <a:solidFill>
                <a:schemeClr val="bg1"/>
              </a:solidFill>
            </a:endParaRPr>
          </a:p>
          <a:p>
            <a:r>
              <a:rPr lang="ru-RU" b="1">
                <a:solidFill>
                  <a:schemeClr val="bg1"/>
                </a:solidFill>
                <a:latin typeface="Helvetica Neue"/>
              </a:rPr>
              <a:t>Расчёт SOM:</a:t>
            </a:r>
            <a:endParaRPr lang="ru-RU" b="1">
              <a:solidFill>
                <a:schemeClr val="bg1"/>
              </a:solidFill>
            </a:endParaRPr>
          </a:p>
          <a:p>
            <a:r>
              <a:rPr lang="ru-RU" b="1">
                <a:solidFill>
                  <a:schemeClr val="bg1"/>
                </a:solidFill>
                <a:latin typeface="Helvetica Neue"/>
              </a:rPr>
              <a:t>6 центров * 5 000 000 руб.= 30 000 000 рублей.</a:t>
            </a:r>
            <a:endParaRPr lang="ru-RU" b="1">
              <a:solidFill>
                <a:schemeClr val="bg1"/>
              </a:solidFill>
              <a:ea typeface="+mn-lt"/>
              <a:cs typeface="Arial"/>
            </a:endParaRPr>
          </a:p>
          <a:p>
            <a:r>
              <a:rPr lang="ru-RU" b="1">
                <a:solidFill>
                  <a:schemeClr val="bg1"/>
                </a:solidFill>
                <a:ea typeface="+mn-lt"/>
                <a:cs typeface="+mn-lt"/>
              </a:rPr>
              <a:t>Реалистичный объем продаж, который можно ожидать в ближайшие 1-3 года, составляет 30 миллионов рублей. Эти цифры представляют собой потенциальную выруч</a:t>
            </a:r>
            <a:r>
              <a:rPr lang="ru-RU" sz="2000" b="1">
                <a:solidFill>
                  <a:schemeClr val="bg1"/>
                </a:solidFill>
                <a:ea typeface="+mn-lt"/>
                <a:cs typeface="+mn-lt"/>
              </a:rPr>
              <a:t>ку</a:t>
            </a:r>
            <a:endParaRPr lang="ru-RU" sz="2000" b="1">
              <a:solidFill>
                <a:schemeClr val="bg1"/>
              </a:solidFill>
            </a:endParaRPr>
          </a:p>
          <a:p>
            <a:pPr algn="l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Широкоэкранный</PresentationFormat>
  <Slides>17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Anna Karaicheva</dc:creator>
  <cp:keywords/>
  <dc:description/>
  <cp:revision>68</cp:revision>
  <dcterms:created xsi:type="dcterms:W3CDTF">2024-09-22T14:35:04Z</dcterms:created>
  <dcterms:modified xsi:type="dcterms:W3CDTF">2025-12-08T16:41:05Z</dcterms:modified>
  <cp:category/>
  <dc:identifier/>
  <cp:contentStatus/>
  <dc:language/>
</cp:coreProperties>
</file>