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0" r:id="rId2"/>
    <p:sldId id="281" r:id="rId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F2F2D"/>
    <a:srgbClr val="FD493D"/>
    <a:srgbClr val="9F00FF"/>
    <a:srgbClr val="FCAF17"/>
    <a:srgbClr val="B5D8E1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6524" autoAdjust="0"/>
  </p:normalViewPr>
  <p:slideViewPr>
    <p:cSldViewPr snapToGrid="0" snapToObjects="1" showGuides="1">
      <p:cViewPr>
        <p:scale>
          <a:sx n="90" d="100"/>
          <a:sy n="90" d="100"/>
        </p:scale>
        <p:origin x="-420" y="-150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2730591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589158" y="1230069"/>
            <a:ext cx="7529606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Размольное устройство для подготовки материалов различной природы до заданных свойств и </a:t>
            </a:r>
            <a:r>
              <a:rPr lang="ru-RU" sz="4000" dirty="0" smtClean="0"/>
              <a:t>признаков</a:t>
            </a: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300" dirty="0" err="1" smtClean="0">
                <a:latin typeface="Gilroy-Light"/>
                <a:ea typeface="Gilroy-ExtraBold"/>
                <a:cs typeface="Gilroy-ExtraBold"/>
                <a:sym typeface="Gilroy-Light"/>
              </a:rPr>
              <a:t>Худов</a:t>
            </a:r>
            <a:r>
              <a:rPr lang="ru-RU" sz="2300" dirty="0" smtClean="0">
                <a:latin typeface="Gilroy-Light"/>
                <a:ea typeface="Gilroy-ExtraBold"/>
                <a:cs typeface="Gilroy-ExtraBold"/>
                <a:sym typeface="Gilroy-Light"/>
              </a:rPr>
              <a:t> Дмитрий Александрович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000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xmlns="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xmlns="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4835077-E088-3D04-6CF2-0CBBD197A3F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 l="26146" t="11764" r="26646" b="38265"/>
          <a:stretch/>
        </p:blipFill>
        <p:spPr>
          <a:xfrm>
            <a:off x="168244" y="123825"/>
            <a:ext cx="1843548" cy="109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509202"/>
            <a:ext cx="2624903" cy="140188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xmlns="" id="{C9045A97-A83F-37F2-2FA1-C1DB68CA4025}"/>
              </a:ext>
            </a:extLst>
          </p:cNvPr>
          <p:cNvSpPr txBox="1"/>
          <p:nvPr/>
        </p:nvSpPr>
        <p:spPr>
          <a:xfrm>
            <a:off x="209902" y="198385"/>
            <a:ext cx="10687633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600" dirty="0"/>
              <a:t>Размольное устройство для подготовки материалов различной природы до заданных свойств и признаков</a:t>
            </a:r>
            <a:endParaRPr lang="ru-RU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9C765DB-96F3-0FD4-3181-3463A35C5154}"/>
              </a:ext>
            </a:extLst>
          </p:cNvPr>
          <p:cNvSpPr txBox="1"/>
          <p:nvPr/>
        </p:nvSpPr>
        <p:spPr>
          <a:xfrm>
            <a:off x="213845" y="635545"/>
            <a:ext cx="5995569" cy="2831544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Проблема</a:t>
            </a:r>
          </a:p>
          <a:p>
            <a:pPr algn="just"/>
            <a:r>
              <a:rPr lang="ru-RU" sz="1600" dirty="0"/>
              <a:t>Существующие аналоги размольных машин и  гарнитур используемых при обработке</a:t>
            </a:r>
            <a:r>
              <a:rPr lang="ru-RU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минеральных материалов</a:t>
            </a:r>
            <a:r>
              <a:rPr lang="ru-RU" sz="1600" dirty="0"/>
              <a:t>  не обеспечивают должную эффективность их подготовки. Процесс подготовки является достаточно энергоемким (в среднем 65-70 % всего производства), не обеспечивает </a:t>
            </a:r>
            <a:r>
              <a:rPr lang="ru-RU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получение заданных </a:t>
            </a:r>
            <a:r>
              <a:rPr lang="ru-RU" sz="1600" dirty="0"/>
              <a:t>размерно-качественных характеристик и свойств полуфабриката для получения высококачественной огнестойкой продукции, поэтому разнообразие видов продукции специального назначения на современном рынке</a:t>
            </a:r>
            <a:r>
              <a:rPr lang="ru-RU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не велико</a:t>
            </a:r>
            <a:r>
              <a:rPr lang="ru-RU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66E14EC-80FA-1D64-C190-39F6953CAA36}"/>
              </a:ext>
            </a:extLst>
          </p:cNvPr>
          <p:cNvSpPr txBox="1"/>
          <p:nvPr/>
        </p:nvSpPr>
        <p:spPr>
          <a:xfrm>
            <a:off x="291301" y="3534013"/>
            <a:ext cx="5822419" cy="3077766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Решение</a:t>
            </a:r>
          </a:p>
          <a:p>
            <a:pPr algn="just"/>
            <a:r>
              <a:rPr lang="ru-RU" sz="1600" dirty="0" smtClean="0"/>
              <a:t>Разработанная </a:t>
            </a:r>
            <a:r>
              <a:rPr lang="ru-RU" sz="1600" dirty="0"/>
              <a:t>размольная установка в сравнении  с существующими размольными </a:t>
            </a:r>
            <a:r>
              <a:rPr lang="ru-RU" sz="1600" dirty="0" smtClean="0"/>
              <a:t>установками позволит </a:t>
            </a:r>
            <a:r>
              <a:rPr lang="ru-RU" sz="1600" dirty="0" smtClean="0"/>
              <a:t>получать необходимые, </a:t>
            </a:r>
            <a:r>
              <a:rPr lang="ru-RU" sz="1600" dirty="0" smtClean="0"/>
              <a:t>заданные размеры частиц (</a:t>
            </a:r>
            <a:r>
              <a:rPr lang="ru-RU" sz="1600" dirty="0"/>
              <a:t>от 1см до 0,001мм</a:t>
            </a:r>
            <a:r>
              <a:rPr lang="ru-RU" sz="1600" dirty="0" smtClean="0"/>
              <a:t>)</a:t>
            </a:r>
            <a:r>
              <a:rPr lang="ru-RU" sz="1600" dirty="0" smtClean="0"/>
              <a:t>, получать </a:t>
            </a:r>
            <a:r>
              <a:rPr lang="ru-RU" sz="1600" dirty="0"/>
              <a:t>шлифованные и нешлифованные поверхности </a:t>
            </a:r>
            <a:r>
              <a:rPr lang="ru-RU" sz="1600" dirty="0" smtClean="0"/>
              <a:t>частиц, что позволит </a:t>
            </a:r>
            <a:r>
              <a:rPr lang="ru-RU" sz="1600" dirty="0" smtClean="0"/>
              <a:t>использовать их </a:t>
            </a:r>
            <a:r>
              <a:rPr lang="ru-RU" sz="1600" dirty="0"/>
              <a:t>как </a:t>
            </a:r>
            <a:r>
              <a:rPr lang="ru-RU" sz="1600" dirty="0" smtClean="0"/>
              <a:t>самостоятельный продукт </a:t>
            </a:r>
            <a:r>
              <a:rPr lang="ru-RU" sz="1600" dirty="0"/>
              <a:t>(субстрат для улучшения </a:t>
            </a:r>
            <a:r>
              <a:rPr lang="ru-RU" sz="1600" dirty="0" smtClean="0"/>
              <a:t>почвы</a:t>
            </a:r>
            <a:r>
              <a:rPr lang="ru-RU" sz="1600" dirty="0"/>
              <a:t>), так  и  в производстве изделий специального назначения с огнезащитными свойствами  (</a:t>
            </a:r>
            <a:r>
              <a:rPr lang="ru-RU" sz="1600" dirty="0" err="1"/>
              <a:t>биосорбенты</a:t>
            </a:r>
            <a:r>
              <a:rPr lang="ru-RU" sz="1600" dirty="0"/>
              <a:t>, </a:t>
            </a:r>
            <a:r>
              <a:rPr lang="ru-RU" sz="1600" dirty="0" err="1"/>
              <a:t>трудногорючиее</a:t>
            </a:r>
            <a:r>
              <a:rPr lang="ru-RU" sz="1600" dirty="0"/>
              <a:t> строительные и отделочные материалы, смазочные и охлаждающие  материалы, отражатель ионизирующих и неионизирующих </a:t>
            </a:r>
            <a:r>
              <a:rPr lang="ru-RU" sz="1600" dirty="0" err="1"/>
              <a:t>излученний</a:t>
            </a:r>
            <a:r>
              <a:rPr lang="ru-RU" sz="1600" dirty="0"/>
              <a:t> и т.д.) </a:t>
            </a:r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F5456EE-1E71-E09B-AD05-363FD7EA6AD1}"/>
              </a:ext>
            </a:extLst>
          </p:cNvPr>
          <p:cNvSpPr txBox="1"/>
          <p:nvPr/>
        </p:nvSpPr>
        <p:spPr>
          <a:xfrm>
            <a:off x="6602818" y="894576"/>
            <a:ext cx="5401339" cy="3108543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Описание продукта </a:t>
            </a:r>
          </a:p>
          <a:p>
            <a:pPr algn="just"/>
            <a:r>
              <a:rPr lang="ru-RU" sz="1600" dirty="0" smtClean="0"/>
              <a:t>Планируется использовать </a:t>
            </a:r>
            <a:r>
              <a:rPr lang="ru-RU" sz="1600" dirty="0"/>
              <a:t>размольное устройство в целях подготовки материалов с заданными свойствами для различных нужд промышленности предприятий Красноярского края и </a:t>
            </a:r>
            <a:r>
              <a:rPr lang="ru-RU" sz="1600" dirty="0" smtClean="0"/>
              <a:t>РФ. Организация </a:t>
            </a:r>
            <a:r>
              <a:rPr lang="ru-RU" sz="1600" dirty="0"/>
              <a:t>сбыта предполагается путем прямой работы с потенциальными покупателями, демонстрации эффективной работы размольного устройства</a:t>
            </a:r>
            <a:r>
              <a:rPr lang="ru-RU" sz="1600" dirty="0" smtClean="0"/>
              <a:t>. Разработка  и реализация проектно-конструкторской документации  для изготовления устройства собственными силами потребителя.</a:t>
            </a:r>
            <a:endParaRPr lang="ru-RU" sz="1600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FC80365C-A496-C153-A229-B19A81E356A7}"/>
              </a:ext>
            </a:extLst>
          </p:cNvPr>
          <p:cNvSpPr txBox="1"/>
          <p:nvPr/>
        </p:nvSpPr>
        <p:spPr>
          <a:xfrm>
            <a:off x="6602818" y="3871852"/>
            <a:ext cx="5401339" cy="2616101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Ресурсы</a:t>
            </a:r>
          </a:p>
          <a:p>
            <a:r>
              <a:rPr lang="ru-RU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Для </a:t>
            </a:r>
            <a:r>
              <a:rPr lang="ru-RU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реализации проекта необходимо:</a:t>
            </a:r>
          </a:p>
          <a:p>
            <a:pPr marL="342900" indent="-342900" algn="just">
              <a:buFontTx/>
              <a:buAutoNum type="arabicPeriod"/>
            </a:pPr>
            <a:r>
              <a:rPr lang="ru-RU" sz="1600" dirty="0" smtClean="0"/>
              <a:t>для выполнение проектно-конструкторской </a:t>
            </a:r>
            <a:r>
              <a:rPr lang="ru-RU" sz="1600" dirty="0" err="1" smtClean="0"/>
              <a:t>докуметации</a:t>
            </a:r>
            <a:r>
              <a:rPr lang="ru-RU" sz="1600" dirty="0" smtClean="0"/>
              <a:t>; изготовления </a:t>
            </a:r>
            <a:r>
              <a:rPr lang="ru-RU" sz="1600" dirty="0"/>
              <a:t>и реализации опытного образца размольных сегментов </a:t>
            </a:r>
            <a:r>
              <a:rPr lang="ru-RU" sz="1600" dirty="0" smtClean="0"/>
              <a:t>и устройства ф</a:t>
            </a:r>
            <a:r>
              <a:rPr lang="ru-RU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инансирование </a:t>
            </a:r>
            <a:r>
              <a:rPr lang="ru-RU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</a:t>
            </a:r>
            <a:r>
              <a:rPr lang="ru-RU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размере </a:t>
            </a:r>
            <a:r>
              <a:rPr lang="ru-RU" sz="1600" dirty="0" smtClean="0"/>
              <a:t>850000 руб.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Предполагаемое </a:t>
            </a:r>
            <a:r>
              <a:rPr lang="ru-RU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время </a:t>
            </a:r>
            <a:r>
              <a:rPr lang="ru-RU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реализации  один год.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Людские ресурсы: </a:t>
            </a:r>
            <a:r>
              <a:rPr lang="ru-RU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</a:t>
            </a:r>
            <a:r>
              <a:rPr lang="ru-RU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исполнителя.</a:t>
            </a:r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3451</TotalTime>
  <Words>250</Words>
  <Application>Microsoft Office PowerPoint</Application>
  <PresentationFormat>Произвольный</PresentationFormat>
  <Paragraphs>14</Paragraphs>
  <Slides>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Пользователь</cp:lastModifiedBy>
  <cp:revision>41</cp:revision>
  <dcterms:modified xsi:type="dcterms:W3CDTF">2023-09-26T18:42:39Z</dcterms:modified>
</cp:coreProperties>
</file>