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drawingml.chartshapes+xml" PartName="/ppt/drawings/drawing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6858000" cx="12192000"/>
  <p:notesSz cx="6858000" cy="9144000"/>
  <p:embeddedFontLst>
    <p:embeddedFont>
      <p:font typeface="Raleway SemiBold"/>
      <p:regular r:id="rId22"/>
      <p:bold r:id="rId23"/>
      <p:italic r:id="rId24"/>
      <p:boldItalic r:id="rId25"/>
    </p:embeddedFont>
    <p:embeddedFont>
      <p:font typeface="Raleway"/>
      <p:regular r:id="rId26"/>
      <p:bold r:id="rId27"/>
      <p:italic r:id="rId28"/>
      <p:boldItalic r:id="rId29"/>
    </p:embeddedFont>
    <p:embeddedFont>
      <p:font typeface="Montserrat SemiBold"/>
      <p:regular r:id="rId30"/>
      <p:bold r:id="rId31"/>
      <p:italic r:id="rId32"/>
      <p:boldItalic r:id="rId33"/>
    </p:embeddedFont>
    <p:embeddedFont>
      <p:font typeface="Montserrat Black"/>
      <p:bold r:id="rId34"/>
      <p:boldItalic r:id="rId35"/>
    </p:embeddedFont>
    <p:embeddedFont>
      <p:font typeface="Montserrat"/>
      <p:regular r:id="rId36"/>
      <p:bold r:id="rId37"/>
      <p:italic r:id="rId38"/>
      <p:boldItalic r:id="rId39"/>
    </p:embeddedFont>
    <p:embeddedFont>
      <p:font typeface="Montserrat Medium"/>
      <p:regular r:id="rId40"/>
      <p:bold r:id="rId41"/>
      <p:italic r:id="rId42"/>
      <p:boldItalic r:id="rId43"/>
    </p:embeddedFont>
    <p:embeddedFont>
      <p:font typeface="Montserrat ExtraBold"/>
      <p:bold r:id="rId44"/>
      <p:boldItalic r:id="rId45"/>
    </p:embeddedFont>
    <p:embeddedFont>
      <p:font typeface="Arial Black"/>
      <p:regular r:id="rId46"/>
    </p:embeddedFont>
    <p:embeddedFont>
      <p:font typeface="Century Gothic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05">
          <p15:clr>
            <a:srgbClr val="A4A3A4"/>
          </p15:clr>
        </p15:guide>
        <p15:guide id="2" pos="3885">
          <p15:clr>
            <a:srgbClr val="A4A3A4"/>
          </p15:clr>
        </p15:guide>
      </p15:sldGuideLst>
    </p:ext>
    <p:ext uri="GoogleSlidesCustomDataVersion2">
      <go:slidesCustomData xmlns:go="http://customooxmlschemas.google.com/" r:id="rId51" roundtripDataSignature="AMtx7mgxfruXB8te0FH9iyB6/vacS7Hh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B430E97-E8AD-4D64-A397-C434275AB402}">
  <a:tblStyle styleId="{1B430E97-E8AD-4D64-A397-C434275AB4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05" orient="horz"/>
        <p:guide pos="388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Medium-regular.fntdata"/><Relationship Id="rId42" Type="http://schemas.openxmlformats.org/officeDocument/2006/relationships/font" Target="fonts/MontserratMedium-italic.fntdata"/><Relationship Id="rId41" Type="http://schemas.openxmlformats.org/officeDocument/2006/relationships/font" Target="fonts/MontserratMedium-bold.fntdata"/><Relationship Id="rId44" Type="http://schemas.openxmlformats.org/officeDocument/2006/relationships/font" Target="fonts/MontserratExtraBold-bold.fntdata"/><Relationship Id="rId43" Type="http://schemas.openxmlformats.org/officeDocument/2006/relationships/font" Target="fonts/MontserratMedium-boldItalic.fntdata"/><Relationship Id="rId46" Type="http://schemas.openxmlformats.org/officeDocument/2006/relationships/font" Target="fonts/ArialBlack-regular.fntdata"/><Relationship Id="rId45" Type="http://schemas.openxmlformats.org/officeDocument/2006/relationships/font" Target="fonts/MontserratExtraBold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CenturyGothic-bold.fntdata"/><Relationship Id="rId47" Type="http://schemas.openxmlformats.org/officeDocument/2006/relationships/font" Target="fonts/CenturyGothic-regular.fntdata"/><Relationship Id="rId49" Type="http://schemas.openxmlformats.org/officeDocument/2006/relationships/font" Target="fonts/CenturyGothic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MontserratSemiBold-bold.fntdata"/><Relationship Id="rId30" Type="http://schemas.openxmlformats.org/officeDocument/2006/relationships/font" Target="fonts/MontserratSemiBold-regular.fntdata"/><Relationship Id="rId33" Type="http://schemas.openxmlformats.org/officeDocument/2006/relationships/font" Target="fonts/MontserratSemiBold-boldItalic.fntdata"/><Relationship Id="rId32" Type="http://schemas.openxmlformats.org/officeDocument/2006/relationships/font" Target="fonts/MontserratSemiBold-italic.fntdata"/><Relationship Id="rId35" Type="http://schemas.openxmlformats.org/officeDocument/2006/relationships/font" Target="fonts/MontserratBlack-boldItalic.fntdata"/><Relationship Id="rId34" Type="http://schemas.openxmlformats.org/officeDocument/2006/relationships/font" Target="fonts/MontserratBlack-bold.fntdata"/><Relationship Id="rId37" Type="http://schemas.openxmlformats.org/officeDocument/2006/relationships/font" Target="fonts/Montserrat-bold.fntdata"/><Relationship Id="rId36" Type="http://schemas.openxmlformats.org/officeDocument/2006/relationships/font" Target="fonts/Montserrat-regular.fntdata"/><Relationship Id="rId39" Type="http://schemas.openxmlformats.org/officeDocument/2006/relationships/font" Target="fonts/Montserrat-boldItalic.fntdata"/><Relationship Id="rId38" Type="http://schemas.openxmlformats.org/officeDocument/2006/relationships/font" Target="fonts/Montserrat-italic.fntdata"/><Relationship Id="rId20" Type="http://schemas.openxmlformats.org/officeDocument/2006/relationships/slide" Target="slides/slide13.xml"/><Relationship Id="rId22" Type="http://schemas.openxmlformats.org/officeDocument/2006/relationships/font" Target="fonts/RalewaySemiBold-regular.fntdata"/><Relationship Id="rId21" Type="http://schemas.openxmlformats.org/officeDocument/2006/relationships/slide" Target="slides/slide14.xml"/><Relationship Id="rId24" Type="http://schemas.openxmlformats.org/officeDocument/2006/relationships/font" Target="fonts/RalewaySemiBold-italic.fntdata"/><Relationship Id="rId23" Type="http://schemas.openxmlformats.org/officeDocument/2006/relationships/font" Target="fonts/RalewaySemiBold-bold.fntdata"/><Relationship Id="rId26" Type="http://schemas.openxmlformats.org/officeDocument/2006/relationships/font" Target="fonts/Raleway-regular.fntdata"/><Relationship Id="rId25" Type="http://schemas.openxmlformats.org/officeDocument/2006/relationships/font" Target="fonts/RalewaySemiBold-boldItalic.fntdata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29" Type="http://schemas.openxmlformats.org/officeDocument/2006/relationships/font" Target="fonts/Raleway-boldItalic.fntdata"/><Relationship Id="rId51" Type="http://customschemas.google.com/relationships/presentationmetadata" Target="metadata"/><Relationship Id="rId50" Type="http://schemas.openxmlformats.org/officeDocument/2006/relationships/font" Target="fonts/CenturyGothic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oleObject" Target="file:///D:\01%20Files\02%20EPR\05%20&#1043;&#1088;&#1072;&#1085;&#1090;&#1099;\&#1043;&#1088;&#1072;&#1085;&#1090;%20&#1057;&#1090;&#1091;&#1076;&#1077;&#1085;&#1095;&#1077;&#1089;&#1082;&#1080;&#1081;%20&#1089;&#1090;&#1072;&#1088;&#1090;&#1072;&#1087;25\&#1047;&#1072;&#1103;&#1074;&#1082;&#1072;\&#1055;&#1086;&#1087;&#1099;&#1090;&#1082;&#1072;%20&#1087;&#1086;&#1089;&#1095;&#1080;&#1090;&#1072;&#1090;&#1100;%20&#1088;&#1099;&#1085;&#1086;&#1082;%20&#1080;%20&#1086;&#1073;&#1098;&#1077;&#1084;%20&#1087;&#1088;&#1086;&#1076;&#1072;&#1078;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114425515254427"/>
          <c:y val="0.43327366863997535"/>
          <c:w val="0.34920492456344993"/>
          <c:h val="0.5080982120539095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30-4F8D-B3F2-A18B8A4B03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30-4F8D-B3F2-A18B8A4B034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30-4F8D-B3F2-A18B8A4B0342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30-4F8D-B3F2-A18B8A4B0342}"/>
              </c:ext>
            </c:extLst>
          </c:dPt>
          <c:cat>
            <c:strRef>
              <c:f>'Продажи прибора'!$N$11:$N$14</c:f>
              <c:strCache>
                <c:ptCount val="4"/>
                <c:pt idx="0">
                  <c:v>Исследовательский сектор</c:v>
                </c:pt>
                <c:pt idx="1">
                  <c:v>Экологический мониторинг</c:v>
                </c:pt>
                <c:pt idx="2">
                  <c:v>Сельскохозяйственный сектор</c:v>
                </c:pt>
                <c:pt idx="3">
                  <c:v>Образовательный сектор</c:v>
                </c:pt>
              </c:strCache>
            </c:strRef>
          </c:cat>
          <c:val>
            <c:numRef>
              <c:f>'Продажи прибора'!$O$11:$O$14</c:f>
              <c:numCache>
                <c:formatCode>General</c:formatCode>
                <c:ptCount val="4"/>
                <c:pt idx="0">
                  <c:v>250</c:v>
                </c:pt>
                <c:pt idx="1">
                  <c:v>220</c:v>
                </c:pt>
                <c:pt idx="2">
                  <c:v>3000</c:v>
                </c:pt>
                <c:pt idx="3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30-4F8D-B3F2-A18B8A4B0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Georgia" panose="02040502050405020303" pitchFamily="18" charset="0"/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0.12622</cdr:x>
      <cdr:y>0.5007</cdr:y>
    </cdr:from>
    <cdr:to>
      <cdr:x>0.43907</cdr:x>
      <cdr:y>0.76538</cdr:y>
    </cdr:to>
    <cdr:sp macro="" textlink="">
      <cdr:nvSpPr>
        <cdr:cNvPr id="2" name="Прямоугольник: скругленные углы 1">
          <a:extLst xmlns:a="http://schemas.openxmlformats.org/drawingml/2006/main">
            <a:ext uri="{FF2B5EF4-FFF2-40B4-BE49-F238E27FC236}">
              <a16:creationId xmlns:a16="http://schemas.microsoft.com/office/drawing/2014/main" id="{FAE3CD64-11D0-4E5D-963D-FAC838D3CB22}"/>
            </a:ext>
          </a:extLst>
        </cdr:cNvPr>
        <cdr:cNvSpPr/>
      </cdr:nvSpPr>
      <cdr:spPr>
        <a:xfrm xmlns:a="http://schemas.openxmlformats.org/drawingml/2006/main" flipH="1">
          <a:off x="1224135" y="3212976"/>
          <a:ext cx="3033959" cy="169845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l"/>
          <a:r>
            <a:rPr lang="ru-RU" sz="1400" b="1" dirty="0">
              <a:solidFill>
                <a:schemeClr val="tx1"/>
              </a:solidFill>
            </a:rPr>
            <a:t>Сельскохозяйственный сектор:</a:t>
          </a:r>
        </a:p>
        <a:p xmlns:a="http://schemas.openxmlformats.org/drawingml/2006/main">
          <a:pPr algn="l"/>
          <a:r>
            <a:rPr lang="ru-RU" sz="1400" dirty="0" err="1">
              <a:solidFill>
                <a:schemeClr val="tx1"/>
              </a:solidFill>
            </a:rPr>
            <a:t>ок</a:t>
          </a:r>
          <a:r>
            <a:rPr lang="ru-RU" sz="1400" dirty="0">
              <a:solidFill>
                <a:schemeClr val="tx1"/>
              </a:solidFill>
            </a:rPr>
            <a:t>. 3000 заинтересованных в точном земледелии организаций). Садовые хозяйства, питомники и пр.</a:t>
          </a:r>
        </a:p>
      </cdr:txBody>
    </cdr:sp>
  </cdr:relSizeAnchor>
  <cdr:relSizeAnchor xmlns:cdr="http://schemas.openxmlformats.org/drawingml/2006/chartDrawing">
    <cdr:from>
      <cdr:x>0.25637</cdr:x>
      <cdr:y>0.18776</cdr:y>
    </cdr:from>
    <cdr:to>
      <cdr:x>0.56921</cdr:x>
      <cdr:y>0.45999</cdr:y>
    </cdr:to>
    <cdr:sp macro="" textlink="">
      <cdr:nvSpPr>
        <cdr:cNvPr id="3" name="Прямоугольник: скругленные углы 2">
          <a:extLst xmlns:a="http://schemas.openxmlformats.org/drawingml/2006/main">
            <a:ext uri="{FF2B5EF4-FFF2-40B4-BE49-F238E27FC236}">
              <a16:creationId xmlns:a16="http://schemas.microsoft.com/office/drawing/2014/main" id="{9CA69A04-6778-4C85-BCC4-C4EA62F7BF86}"/>
            </a:ext>
          </a:extLst>
        </cdr:cNvPr>
        <cdr:cNvSpPr/>
      </cdr:nvSpPr>
      <cdr:spPr>
        <a:xfrm xmlns:a="http://schemas.openxmlformats.org/drawingml/2006/main" flipH="1">
          <a:off x="2486322" y="1204858"/>
          <a:ext cx="3033961" cy="174687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tx2">
            <a:lumMod val="20000"/>
            <a:lumOff val="80000"/>
          </a:schemeClr>
        </a:solidFill>
        <a:ln xmlns:a="http://schemas.openxmlformats.org/drawingml/2006/main">
          <a:solidFill>
            <a:schemeClr val="tx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400" b="1" dirty="0">
              <a:solidFill>
                <a:schemeClr val="tx1"/>
              </a:solidFill>
            </a:rPr>
            <a:t>Образовательный сектор:</a:t>
          </a:r>
        </a:p>
        <a:p xmlns:a="http://schemas.openxmlformats.org/drawingml/2006/main">
          <a:pPr algn="l"/>
          <a:r>
            <a:rPr lang="ru-RU" sz="1400" dirty="0">
              <a:solidFill>
                <a:schemeClr val="tx1"/>
              </a:solidFill>
            </a:rPr>
            <a:t>-60 региональных </a:t>
          </a:r>
          <a:r>
            <a:rPr lang="ru-RU" sz="1400" dirty="0" err="1">
              <a:solidFill>
                <a:schemeClr val="tx1"/>
              </a:solidFill>
            </a:rPr>
            <a:t>Экостанций</a:t>
          </a:r>
          <a:endParaRPr lang="ru-RU" sz="1400" dirty="0">
            <a:solidFill>
              <a:schemeClr val="tx1"/>
            </a:solidFill>
          </a:endParaRPr>
        </a:p>
        <a:p xmlns:a="http://schemas.openxmlformats.org/drawingml/2006/main">
          <a:pPr algn="l"/>
          <a:r>
            <a:rPr lang="ru-RU" sz="1400" dirty="0">
              <a:solidFill>
                <a:schemeClr val="tx1"/>
              </a:solidFill>
            </a:rPr>
            <a:t>-90 Юннатских и пр. организаций</a:t>
          </a:r>
        </a:p>
      </cdr:txBody>
    </cdr:sp>
  </cdr:relSizeAnchor>
  <cdr:relSizeAnchor xmlns:cdr="http://schemas.openxmlformats.org/drawingml/2006/chartDrawing">
    <cdr:from>
      <cdr:x>0.60885</cdr:x>
      <cdr:y>0.18566</cdr:y>
    </cdr:from>
    <cdr:to>
      <cdr:x>0.92169</cdr:x>
      <cdr:y>0.46445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EF9BD65A-C538-409F-BD5C-803523628E83}"/>
            </a:ext>
          </a:extLst>
        </cdr:cNvPr>
        <cdr:cNvSpPr/>
      </cdr:nvSpPr>
      <cdr:spPr>
        <a:xfrm xmlns:a="http://schemas.openxmlformats.org/drawingml/2006/main" flipH="1">
          <a:off x="5904656" y="1191353"/>
          <a:ext cx="3033961" cy="178901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20000"/>
            <a:lumOff val="80000"/>
          </a:schemeClr>
        </a:solidFill>
        <a:ln xmlns:a="http://schemas.openxmlformats.org/drawingml/2006/main">
          <a:solidFill>
            <a:schemeClr val="accent3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400" b="1" dirty="0">
              <a:solidFill>
                <a:schemeClr val="tx1"/>
              </a:solidFill>
            </a:rPr>
            <a:t>Исследовательский сектор:</a:t>
          </a:r>
        </a:p>
        <a:p xmlns:a="http://schemas.openxmlformats.org/drawingml/2006/main">
          <a:pPr algn="l"/>
          <a:r>
            <a:rPr lang="ru-RU" sz="1400" dirty="0">
              <a:solidFill>
                <a:schemeClr val="tx1"/>
              </a:solidFill>
            </a:rPr>
            <a:t>-90 производителей удобрений</a:t>
          </a:r>
        </a:p>
        <a:p xmlns:a="http://schemas.openxmlformats.org/drawingml/2006/main">
          <a:pPr algn="l"/>
          <a:r>
            <a:rPr lang="ru-RU" sz="1400" dirty="0">
              <a:solidFill>
                <a:schemeClr val="tx1"/>
              </a:solidFill>
            </a:rPr>
            <a:t>-50 селекционных организаций</a:t>
          </a:r>
        </a:p>
        <a:p xmlns:a="http://schemas.openxmlformats.org/drawingml/2006/main">
          <a:pPr algn="l"/>
          <a:r>
            <a:rPr lang="ru-RU" sz="1400" dirty="0">
              <a:solidFill>
                <a:schemeClr val="tx1"/>
              </a:solidFill>
            </a:rPr>
            <a:t>-10 производителей биостимуляторов</a:t>
          </a:r>
        </a:p>
        <a:p xmlns:a="http://schemas.openxmlformats.org/drawingml/2006/main">
          <a:pPr algn="l"/>
          <a:r>
            <a:rPr lang="ru-RU" sz="1400" dirty="0">
              <a:solidFill>
                <a:schemeClr val="tx1"/>
              </a:solidFill>
            </a:rPr>
            <a:t>-100 госучреждений (ВУЗы, НИИ)</a:t>
          </a:r>
        </a:p>
      </cdr:txBody>
    </cdr:sp>
  </cdr:relSizeAnchor>
</c:userShape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0" name="Google Shape;140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89cc9612f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g389cc9612ff_1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89cc9612ff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g389cc9612ff_1_12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89cc9612ff_1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3" name="Google Shape;403;g389cc9612ff_1_227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89cc9612ff_1_59"/>
          <p:cNvSpPr txBox="1"/>
          <p:nvPr>
            <p:ph type="title"/>
          </p:nvPr>
        </p:nvSpPr>
        <p:spPr>
          <a:xfrm>
            <a:off x="576443" y="593375"/>
            <a:ext cx="10634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6" name="Google Shape;86;g389cc9612ff_1_59"/>
          <p:cNvSpPr txBox="1"/>
          <p:nvPr>
            <p:ph idx="1" type="body"/>
          </p:nvPr>
        </p:nvSpPr>
        <p:spPr>
          <a:xfrm>
            <a:off x="576443" y="1536625"/>
            <a:ext cx="111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87" name="Google Shape;87;g389cc9612ff_1_59"/>
          <p:cNvSpPr txBox="1"/>
          <p:nvPr>
            <p:ph idx="12" type="sldNum"/>
          </p:nvPr>
        </p:nvSpPr>
        <p:spPr>
          <a:xfrm>
            <a:off x="11409045" y="6333134"/>
            <a:ext cx="731700" cy="513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363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9cc9612ff_1_141"/>
          <p:cNvSpPr txBox="1"/>
          <p:nvPr>
            <p:ph type="title"/>
          </p:nvPr>
        </p:nvSpPr>
        <p:spPr>
          <a:xfrm>
            <a:off x="609089" y="1677175"/>
            <a:ext cx="6207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aleway SemiBold"/>
              <a:buNone/>
              <a:defRPr sz="4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94" name="Google Shape;94;g389cc9612ff_1_141"/>
          <p:cNvSpPr txBox="1"/>
          <p:nvPr>
            <p:ph idx="1" type="body"/>
          </p:nvPr>
        </p:nvSpPr>
        <p:spPr>
          <a:xfrm>
            <a:off x="609091" y="3120375"/>
            <a:ext cx="10657500" cy="27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95" name="Google Shape;95;g389cc9612ff_1_141"/>
          <p:cNvSpPr txBox="1"/>
          <p:nvPr>
            <p:ph idx="12" type="sldNum"/>
          </p:nvPr>
        </p:nvSpPr>
        <p:spPr>
          <a:xfrm>
            <a:off x="11409045" y="6333134"/>
            <a:ext cx="731700" cy="50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>
            <a:lvl1pPr lvl="0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">
          <p15:clr>
            <a:srgbClr val="E46962"/>
          </p15:clr>
        </p15:guide>
        <p15:guide id="2" orient="horz" pos="1067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9cc9612ff_1_145"/>
          <p:cNvSpPr txBox="1"/>
          <p:nvPr>
            <p:ph type="title"/>
          </p:nvPr>
        </p:nvSpPr>
        <p:spPr>
          <a:xfrm>
            <a:off x="576443" y="593375"/>
            <a:ext cx="10634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8" name="Google Shape;98;g389cc9612ff_1_145"/>
          <p:cNvSpPr txBox="1"/>
          <p:nvPr>
            <p:ph idx="1" type="body"/>
          </p:nvPr>
        </p:nvSpPr>
        <p:spPr>
          <a:xfrm>
            <a:off x="576443" y="1536625"/>
            <a:ext cx="111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99" name="Google Shape;99;g389cc9612ff_1_145"/>
          <p:cNvSpPr txBox="1"/>
          <p:nvPr>
            <p:ph idx="12" type="sldNum"/>
          </p:nvPr>
        </p:nvSpPr>
        <p:spPr>
          <a:xfrm>
            <a:off x="11409045" y="6333134"/>
            <a:ext cx="731700" cy="50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>
            <a:lvl1pPr lvl="0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363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89cc9612ff_1_149"/>
          <p:cNvSpPr txBox="1"/>
          <p:nvPr>
            <p:ph type="ctrTitle"/>
          </p:nvPr>
        </p:nvSpPr>
        <p:spPr>
          <a:xfrm>
            <a:off x="589092" y="1954651"/>
            <a:ext cx="5084700" cy="15648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None/>
              <a:defRPr sz="4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000"/>
              <a:buFont typeface="Raleway"/>
              <a:buNone/>
              <a:defRPr b="1" sz="4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2" name="Google Shape;102;g389cc9612ff_1_149"/>
          <p:cNvSpPr txBox="1"/>
          <p:nvPr>
            <p:ph idx="1" type="subTitle"/>
          </p:nvPr>
        </p:nvSpPr>
        <p:spPr>
          <a:xfrm>
            <a:off x="589092" y="3749625"/>
            <a:ext cx="5692500" cy="29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Raleway"/>
              <a:buNone/>
              <a:defRPr sz="23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103" name="Google Shape;103;g389cc9612ff_1_149"/>
          <p:cNvSpPr txBox="1"/>
          <p:nvPr>
            <p:ph idx="12" type="sldNum"/>
          </p:nvPr>
        </p:nvSpPr>
        <p:spPr>
          <a:xfrm>
            <a:off x="-142539" y="6299048"/>
            <a:ext cx="731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4" name="Google Shape;104;g389cc9612ff_1_149"/>
          <p:cNvSpPr txBox="1"/>
          <p:nvPr/>
        </p:nvSpPr>
        <p:spPr>
          <a:xfrm>
            <a:off x="727304" y="4666475"/>
            <a:ext cx="5393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71">
          <p15:clr>
            <a:srgbClr val="E46962"/>
          </p15:clr>
        </p15:guide>
        <p15:guide id="2" orient="horz" pos="1231">
          <p15:clr>
            <a:srgbClr val="E46962"/>
          </p15:clr>
        </p15:guide>
        <p15:guide id="3" pos="3957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9cc9612ff_1_154"/>
          <p:cNvSpPr txBox="1"/>
          <p:nvPr>
            <p:ph type="title"/>
          </p:nvPr>
        </p:nvSpPr>
        <p:spPr>
          <a:xfrm>
            <a:off x="576443" y="2610000"/>
            <a:ext cx="82425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b="0" sz="4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07" name="Google Shape;107;g389cc9612ff_1_154"/>
          <p:cNvSpPr/>
          <p:nvPr/>
        </p:nvSpPr>
        <p:spPr>
          <a:xfrm>
            <a:off x="576443" y="1678451"/>
            <a:ext cx="1385100" cy="68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8" name="Google Shape;108;g389cc9612ff_1_154"/>
          <p:cNvSpPr txBox="1"/>
          <p:nvPr>
            <p:ph idx="2" type="title"/>
          </p:nvPr>
        </p:nvSpPr>
        <p:spPr>
          <a:xfrm>
            <a:off x="576443" y="1629000"/>
            <a:ext cx="82425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Raleway SemiBold"/>
              <a:buNone/>
              <a:defRPr b="0" sz="29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09" name="Google Shape;109;g389cc9612ff_1_154"/>
          <p:cNvSpPr txBox="1"/>
          <p:nvPr>
            <p:ph idx="12" type="sldNum"/>
          </p:nvPr>
        </p:nvSpPr>
        <p:spPr>
          <a:xfrm>
            <a:off x="11409045" y="6333134"/>
            <a:ext cx="731700" cy="50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spAutoFit/>
          </a:bodyPr>
          <a:lstStyle>
            <a:lvl1pPr lvl="0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63">
          <p15:clr>
            <a:srgbClr val="E46962"/>
          </p15:clr>
        </p15:guide>
        <p15:guide id="2" orient="horz" pos="1057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89cc9612ff_1_159"/>
          <p:cNvSpPr txBox="1"/>
          <p:nvPr>
            <p:ph idx="12" type="sldNum"/>
          </p:nvPr>
        </p:nvSpPr>
        <p:spPr>
          <a:xfrm>
            <a:off x="11409045" y="6333135"/>
            <a:ext cx="731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9cc9612ff_1_161"/>
          <p:cNvSpPr txBox="1"/>
          <p:nvPr>
            <p:ph idx="12" type="sldNum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25" lIns="77725" spcFirstLastPara="1" rIns="77725" wrap="square" tIns="77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89cc9612ff_1_163"/>
          <p:cNvSpPr txBox="1"/>
          <p:nvPr>
            <p:ph type="title"/>
          </p:nvPr>
        </p:nvSpPr>
        <p:spPr>
          <a:xfrm>
            <a:off x="415600" y="205784"/>
            <a:ext cx="113607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6" name="Google Shape;116;g389cc9612ff_1_163"/>
          <p:cNvSpPr txBox="1"/>
          <p:nvPr>
            <p:ph idx="1" type="body"/>
          </p:nvPr>
        </p:nvSpPr>
        <p:spPr>
          <a:xfrm>
            <a:off x="415600" y="106854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7" name="Google Shape;117;g389cc9612ff_1_163"/>
          <p:cNvSpPr txBox="1"/>
          <p:nvPr>
            <p:ph idx="12" type="sldNum"/>
          </p:nvPr>
        </p:nvSpPr>
        <p:spPr>
          <a:xfrm>
            <a:off x="10822684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25" spcFirstLastPara="1" rIns="77725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18" name="Google Shape;118;g389cc9612ff_1_1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8777" y="323255"/>
            <a:ext cx="604177" cy="29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389cc9612ff_1_168"/>
          <p:cNvPicPr preferRelativeResize="0"/>
          <p:nvPr/>
        </p:nvPicPr>
        <p:blipFill rotWithShape="1">
          <a:blip r:embed="rId2">
            <a:alphaModFix/>
          </a:blip>
          <a:srcRect b="4320" l="0" r="2181" t="1756"/>
          <a:stretch/>
        </p:blipFill>
        <p:spPr>
          <a:xfrm>
            <a:off x="7196920" y="0"/>
            <a:ext cx="4995079" cy="685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389cc9612ff_1_168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76804" y="5711245"/>
            <a:ext cx="1752575" cy="106389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389cc9612ff_1_168"/>
          <p:cNvSpPr txBox="1"/>
          <p:nvPr>
            <p:ph type="title"/>
          </p:nvPr>
        </p:nvSpPr>
        <p:spPr>
          <a:xfrm>
            <a:off x="415600" y="205784"/>
            <a:ext cx="86463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23" name="Google Shape;123;g389cc9612ff_1_168"/>
          <p:cNvSpPr txBox="1"/>
          <p:nvPr>
            <p:ph idx="1" type="body"/>
          </p:nvPr>
        </p:nvSpPr>
        <p:spPr>
          <a:xfrm>
            <a:off x="415600" y="106854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24" name="Google Shape;124;g389cc9612ff_1_168"/>
          <p:cNvSpPr txBox="1"/>
          <p:nvPr>
            <p:ph idx="12" type="sldNum"/>
          </p:nvPr>
        </p:nvSpPr>
        <p:spPr>
          <a:xfrm>
            <a:off x="10822684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25" spcFirstLastPara="1" rIns="77725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25" name="Google Shape;125;g389cc9612ff_1_1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8777" y="323255"/>
            <a:ext cx="604177" cy="29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389cc9612ff_1_1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522436" y="-209432"/>
            <a:ext cx="1703936" cy="243686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89cc9612ff_1_175"/>
          <p:cNvSpPr txBox="1"/>
          <p:nvPr>
            <p:ph type="title"/>
          </p:nvPr>
        </p:nvSpPr>
        <p:spPr>
          <a:xfrm>
            <a:off x="415600" y="205784"/>
            <a:ext cx="113607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29" name="Google Shape;129;g389cc9612ff_1_175"/>
          <p:cNvSpPr txBox="1"/>
          <p:nvPr>
            <p:ph idx="1" type="body"/>
          </p:nvPr>
        </p:nvSpPr>
        <p:spPr>
          <a:xfrm>
            <a:off x="415600" y="106854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30" name="Google Shape;130;g389cc9612ff_1_175"/>
          <p:cNvSpPr txBox="1"/>
          <p:nvPr>
            <p:ph idx="12" type="sldNum"/>
          </p:nvPr>
        </p:nvSpPr>
        <p:spPr>
          <a:xfrm>
            <a:off x="10822684" y="6492636"/>
            <a:ext cx="1053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875" lIns="77725" spcFirstLastPara="1" rIns="77725" wrap="square" tIns="388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31" name="Google Shape;131;g389cc9612ff_1_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8777" y="323255"/>
            <a:ext cx="604177" cy="29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89cc9612ff_1_18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4" name="Google Shape;134;g389cc9612ff_1_181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135" name="Google Shape;135;g389cc9612ff_1_181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2pPr>
            <a:lvl3pPr indent="-330200" lvl="2" marL="1371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3pPr>
            <a:lvl4pPr indent="-330200" lvl="3" marL="18288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4pPr>
            <a:lvl5pPr indent="-330200" lvl="4" marL="22860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5pPr>
            <a:lvl6pPr indent="-330200" lvl="5" marL="27432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■"/>
              <a:defRPr sz="1500"/>
            </a:lvl6pPr>
            <a:lvl7pPr indent="-330200" lvl="6" marL="32004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●"/>
              <a:defRPr sz="1500"/>
            </a:lvl7pPr>
            <a:lvl8pPr indent="-330200" lvl="7" marL="3657600" algn="l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1600"/>
              <a:buChar char="○"/>
              <a:defRPr sz="1500"/>
            </a:lvl8pPr>
            <a:lvl9pPr indent="-330200" lvl="8" marL="4114800" algn="l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 sz="1500"/>
            </a:lvl9pPr>
          </a:lstStyle>
          <a:p/>
        </p:txBody>
      </p:sp>
      <p:sp>
        <p:nvSpPr>
          <p:cNvPr id="136" name="Google Shape;136;g389cc9612ff_1_181"/>
          <p:cNvSpPr txBox="1"/>
          <p:nvPr>
            <p:ph idx="12" type="sldNum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7725" lIns="77725" spcFirstLastPara="1" rIns="77725" wrap="square" tIns="777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137" name="Google Shape;137;g389cc9612ff_1_1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158777" y="323255"/>
            <a:ext cx="604177" cy="29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Black"/>
              <a:buNone/>
              <a:defRPr i="0" sz="4400" u="none" cap="none" strike="noStrik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•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9cc9612ff_1_13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"/>
              <a:buNone/>
              <a:defRPr b="1" i="0" sz="36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g389cc9612ff_1_13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302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302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302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302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302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302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●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302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○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302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aleway"/>
              <a:buChar char="■"/>
              <a:defRPr b="0" i="0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1" name="Google Shape;91;g389cc9612ff_1_137"/>
          <p:cNvSpPr txBox="1"/>
          <p:nvPr>
            <p:ph idx="12" type="sldNum"/>
          </p:nvPr>
        </p:nvSpPr>
        <p:spPr>
          <a:xfrm>
            <a:off x="11296611" y="6217623"/>
            <a:ext cx="731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24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1.xm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28.jpg"/><Relationship Id="rId9" Type="http://schemas.openxmlformats.org/officeDocument/2006/relationships/image" Target="../media/image6.png"/><Relationship Id="rId5" Type="http://schemas.openxmlformats.org/officeDocument/2006/relationships/image" Target="../media/image29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4708761" y="0"/>
            <a:ext cx="9217551" cy="68580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28663" y="5858650"/>
            <a:ext cx="683132" cy="506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144" name="Google Shape;14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089" y="5860585"/>
            <a:ext cx="1000696" cy="49518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"/>
          <p:cNvSpPr/>
          <p:nvPr>
            <p:ph type="title"/>
          </p:nvPr>
        </p:nvSpPr>
        <p:spPr>
          <a:xfrm>
            <a:off x="-1184525" y="1873388"/>
            <a:ext cx="9424500" cy="34941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355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ru-RU" sz="3600">
                <a:latin typeface="Montserrat ExtraBold"/>
                <a:ea typeface="Montserrat ExtraBold"/>
                <a:cs typeface="Montserrat ExtraBold"/>
                <a:sym typeface="Montserrat ExtraBold"/>
              </a:rPr>
              <a:t>"АССИМ-Ф"</a:t>
            </a:r>
            <a:endParaRPr sz="360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355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ru-RU" sz="184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портативн</a:t>
            </a:r>
            <a:r>
              <a:rPr lang="ru-RU" sz="1844">
                <a:latin typeface="Montserrat"/>
                <a:ea typeface="Montserrat"/>
                <a:cs typeface="Montserrat"/>
                <a:sym typeface="Montserrat"/>
              </a:rPr>
              <a:t>ый</a:t>
            </a:r>
            <a:r>
              <a:rPr lang="ru-RU" sz="184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анализатор ассимиляции листа для  прогнозирования стрессовых состояний растений </a:t>
            </a:r>
            <a:endParaRPr sz="184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" name="Google Shape;14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5033" y="336649"/>
            <a:ext cx="1448857" cy="49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"/>
          <p:cNvSpPr/>
          <p:nvPr/>
        </p:nvSpPr>
        <p:spPr>
          <a:xfrm>
            <a:off x="7459351" y="1368"/>
            <a:ext cx="2232000" cy="14948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46125" lIns="146125" spcFirstLastPara="1" rIns="146125" wrap="square" tIns="146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7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"/>
          <p:cNvSpPr/>
          <p:nvPr/>
        </p:nvSpPr>
        <p:spPr>
          <a:xfrm>
            <a:off x="9692743" y="-22768"/>
            <a:ext cx="2484400" cy="15188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62625" lIns="162625" spcFirstLastPara="1" rIns="162625" wrap="square" tIns="162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15721" y="253079"/>
            <a:ext cx="1448868" cy="99839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"/>
          <p:cNvSpPr txBox="1"/>
          <p:nvPr>
            <p:ph idx="12" type="sldNum"/>
          </p:nvPr>
        </p:nvSpPr>
        <p:spPr>
          <a:xfrm>
            <a:off x="11409045" y="6333135"/>
            <a:ext cx="731600" cy="430847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51" name="Google Shape;151;p1" title="putp_technologies_logo_violet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86312" y="369434"/>
            <a:ext cx="2067777" cy="791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655436" y="337603"/>
            <a:ext cx="1744589" cy="4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-1" y="530352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"/>
          <p:cNvSpPr/>
          <p:nvPr/>
        </p:nvSpPr>
        <p:spPr>
          <a:xfrm>
            <a:off x="721360" y="1128776"/>
            <a:ext cx="9204960" cy="2052320"/>
          </a:xfrm>
          <a:prstGeom prst="bracePair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Растениеводческая отрасль по всему миру сталкивается с широким рядом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6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ПРОБЛЕМ:</a:t>
            </a:r>
            <a:r>
              <a:rPr lang="ru-RU" sz="18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▪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Изменения климата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▪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Распространение заболеваний и вредителей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▪"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Потребность в повышении урожайности с ростом населения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"/>
          <p:cNvSpPr/>
          <p:nvPr/>
        </p:nvSpPr>
        <p:spPr>
          <a:xfrm>
            <a:off x="2230957" y="3779520"/>
            <a:ext cx="9204960" cy="2052320"/>
          </a:xfrm>
          <a:prstGeom prst="bracePair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accent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ОТВЕТОМ</a:t>
            </a:r>
            <a:r>
              <a:rPr b="1" lang="ru-RU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серьезные вызовы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является точное земледелие: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комплексная система менеджмента, включающая в себя технологии GPS и GIS, технологии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фенотипирования растений,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дистанционного зондирования земли и решения технологии "интернет вещей" (IoT).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0" name="Google Shape;160;p2"/>
          <p:cNvGrpSpPr/>
          <p:nvPr/>
        </p:nvGrpSpPr>
        <p:grpSpPr>
          <a:xfrm>
            <a:off x="-137160" y="0"/>
            <a:ext cx="12329159" cy="530400"/>
            <a:chOff x="-137160" y="0"/>
            <a:chExt cx="12329159" cy="530400"/>
          </a:xfrm>
        </p:grpSpPr>
        <p:grpSp>
          <p:nvGrpSpPr>
            <p:cNvPr id="161" name="Google Shape;161;p2"/>
            <p:cNvGrpSpPr/>
            <p:nvPr/>
          </p:nvGrpSpPr>
          <p:grpSpPr>
            <a:xfrm>
              <a:off x="-137160" y="0"/>
              <a:ext cx="12329159" cy="530400"/>
              <a:chOff x="-137160" y="0"/>
              <a:chExt cx="12329159" cy="530400"/>
            </a:xfrm>
          </p:grpSpPr>
          <p:sp>
            <p:nvSpPr>
              <p:cNvPr id="162" name="Google Shape;162;p2"/>
              <p:cNvSpPr/>
              <p:nvPr/>
            </p:nvSpPr>
            <p:spPr>
              <a:xfrm>
                <a:off x="10679836" y="0"/>
                <a:ext cx="1512163" cy="530352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АКТУАЛЬНОСТЬ ИДЕИ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164" name="Google Shape;164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2" title="putp_technologies_logo_violet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"/>
          <p:cNvPicPr preferRelativeResize="0"/>
          <p:nvPr/>
        </p:nvPicPr>
        <p:blipFill rotWithShape="1">
          <a:blip r:embed="rId3">
            <a:alphaModFix/>
          </a:blip>
          <a:srcRect b="0" l="0" r="0" t="11790"/>
          <a:stretch/>
        </p:blipFill>
        <p:spPr>
          <a:xfrm>
            <a:off x="5238834" y="522060"/>
            <a:ext cx="6228080" cy="7317485"/>
          </a:xfrm>
          <a:prstGeom prst="parallelogram">
            <a:avLst>
              <a:gd fmla="val 22553" name="adj"/>
            </a:avLst>
          </a:prstGeom>
          <a:noFill/>
          <a:ln>
            <a:noFill/>
          </a:ln>
        </p:spPr>
      </p:pic>
      <p:sp>
        <p:nvSpPr>
          <p:cNvPr id="174" name="Google Shape;174;p3"/>
          <p:cNvSpPr/>
          <p:nvPr/>
        </p:nvSpPr>
        <p:spPr>
          <a:xfrm>
            <a:off x="1150730" y="3691813"/>
            <a:ext cx="5966928" cy="2644127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"АССИМ-Ф" сможет найти применение в: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Научных исследованиях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Биотехнологии, разработке удобрений и пестицидов;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Экологическом мониторинге;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Точном земледелии (фермерские хозяйства, агрохолдинги);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Образовательном процессе.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1150730" y="907972"/>
            <a:ext cx="5966928" cy="2644127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Конечный продукт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программно-аппаратный комплекс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«АССИМ-Ф»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портативная, адаптированная к полевым условиям и недорогая система оценки ассимиляции CO</a:t>
            </a:r>
            <a:r>
              <a:rPr baseline="-2500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листе растения. 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3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177" name="Google Shape;177;p3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178" name="Google Shape;178;p3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2</a:t>
                </a:r>
                <a:endParaRPr/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ЦЕЛЕВАЯ АУДИТОРИЯ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180" name="Google Shape;180;p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3" title="putp_technologies_logo_violet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"/>
          <p:cNvPicPr preferRelativeResize="0"/>
          <p:nvPr/>
        </p:nvPicPr>
        <p:blipFill rotWithShape="1">
          <a:blip r:embed="rId3">
            <a:alphaModFix/>
          </a:blip>
          <a:srcRect b="0" l="17318" r="0" t="0"/>
          <a:stretch/>
        </p:blipFill>
        <p:spPr>
          <a:xfrm>
            <a:off x="250992" y="897958"/>
            <a:ext cx="9484880" cy="5146115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0" name="Google Shape;190;p4"/>
          <p:cNvPicPr preferRelativeResize="0"/>
          <p:nvPr/>
        </p:nvPicPr>
        <p:blipFill rotWithShape="1">
          <a:blip r:embed="rId4">
            <a:alphaModFix/>
          </a:blip>
          <a:srcRect b="478" l="11469" r="38432" t="-479"/>
          <a:stretch/>
        </p:blipFill>
        <p:spPr>
          <a:xfrm>
            <a:off x="932155" y="878968"/>
            <a:ext cx="4900473" cy="516666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"/>
          <p:cNvSpPr/>
          <p:nvPr/>
        </p:nvSpPr>
        <p:spPr>
          <a:xfrm>
            <a:off x="3740057" y="4040775"/>
            <a:ext cx="2233629" cy="77161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Вес консоли: 6,1 кг</a:t>
            </a:r>
            <a:endParaRPr/>
          </a:p>
        </p:txBody>
      </p:sp>
      <p:sp>
        <p:nvSpPr>
          <p:cNvPr id="192" name="Google Shape;192;p4"/>
          <p:cNvSpPr/>
          <p:nvPr/>
        </p:nvSpPr>
        <p:spPr>
          <a:xfrm>
            <a:off x="3689356" y="1086119"/>
            <a:ext cx="2275453" cy="77161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Вес измерительной камеры: &gt;2,15 кг</a:t>
            </a:r>
            <a:endParaRPr/>
          </a:p>
        </p:txBody>
      </p:sp>
      <p:sp>
        <p:nvSpPr>
          <p:cNvPr id="193" name="Google Shape;193;p4"/>
          <p:cNvSpPr/>
          <p:nvPr/>
        </p:nvSpPr>
        <p:spPr>
          <a:xfrm>
            <a:off x="3740057" y="5198975"/>
            <a:ext cx="2252371" cy="56263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Расходные блоки</a:t>
            </a:r>
            <a:endParaRPr/>
          </a:p>
        </p:txBody>
      </p:sp>
      <p:sp>
        <p:nvSpPr>
          <p:cNvPr id="194" name="Google Shape;194;p4"/>
          <p:cNvSpPr/>
          <p:nvPr/>
        </p:nvSpPr>
        <p:spPr>
          <a:xfrm>
            <a:off x="3723287" y="3041431"/>
            <a:ext cx="2233629" cy="77161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Общая стоимость: &gt;13,5 млн рублей</a:t>
            </a:r>
            <a:endParaRPr/>
          </a:p>
        </p:txBody>
      </p:sp>
      <p:sp>
        <p:nvSpPr>
          <p:cNvPr id="195" name="Google Shape;195;p4"/>
          <p:cNvSpPr/>
          <p:nvPr/>
        </p:nvSpPr>
        <p:spPr>
          <a:xfrm>
            <a:off x="6178858" y="1066985"/>
            <a:ext cx="5160634" cy="47906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Мониторинг фотосинтетической ассимиляции CO</a:t>
            </a:r>
            <a:r>
              <a:rPr baseline="-2500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ключевой инструмент диагностики cостояния и продуктивности растений.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Системы для оценки ассимиляции востребованы в исследовательской и образовательной сфере, сельском хозяйстве, экологическом мониторинге.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Существующие системы для анализа ассимиляции представлены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только зарубежными производителями;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большинство таких систем обладает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значительной стоимостью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большими масса-габаритными характеристиками.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"/>
          <p:cNvSpPr/>
          <p:nvPr/>
        </p:nvSpPr>
        <p:spPr>
          <a:xfrm>
            <a:off x="3689356" y="2077298"/>
            <a:ext cx="2267560" cy="81932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Проточный принцип измерений</a:t>
            </a:r>
            <a:endParaRPr/>
          </a:p>
        </p:txBody>
      </p:sp>
      <p:sp>
        <p:nvSpPr>
          <p:cNvPr id="197" name="Google Shape;197;p4"/>
          <p:cNvSpPr/>
          <p:nvPr/>
        </p:nvSpPr>
        <p:spPr>
          <a:xfrm>
            <a:off x="10904753" y="897958"/>
            <a:ext cx="840447" cy="5146115"/>
          </a:xfrm>
          <a:prstGeom prst="rightBrace">
            <a:avLst>
              <a:gd fmla="val 2840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4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199" name="Google Shape;199;p4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200" name="Google Shape;200;p4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3</a:t>
                </a: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ПРОБЛЕМА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02" name="Google Shape;202;p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4" title="putp_technologies_logo_violet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89cc9612ff_1_0"/>
          <p:cNvSpPr txBox="1"/>
          <p:nvPr>
            <p:ph type="title"/>
          </p:nvPr>
        </p:nvSpPr>
        <p:spPr>
          <a:xfrm>
            <a:off x="576443" y="1101375"/>
            <a:ext cx="106347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 sz="4000">
                <a:solidFill>
                  <a:schemeClr val="dk1"/>
                </a:solidFill>
              </a:rPr>
              <a:t>ЦЕННОСТЬ, ЦЕННОСТНОЕ ПРЕДЛОЖЕНИЕ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11" name="Google Shape;211;g389cc9612ff_1_0"/>
          <p:cNvSpPr txBox="1"/>
          <p:nvPr/>
        </p:nvSpPr>
        <p:spPr>
          <a:xfrm>
            <a:off x="576450" y="3140875"/>
            <a:ext cx="10987500" cy="30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-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25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"АССИМ-Ф"</a:t>
            </a:r>
            <a:endParaRPr sz="25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-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коммерческим садовым и тепличным хозяйствам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когда комплекс стрессовых факторов влияет на растения, вызывая гибель 40-90% саженцев,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-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своевременной диагностики состояния ценных культур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-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</a:t>
            </a:r>
            <a:r>
              <a:rPr lang="ru-RU" sz="1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ологии IoT и уникального накопительного принципа измерений скорости ассимиляции</a:t>
            </a:r>
            <a:endParaRPr sz="16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-RU" sz="16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рост выживаемости и продуктивности растений более чем на 40%</a:t>
            </a:r>
            <a:endParaRPr b="0" i="0" sz="16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g389cc9612ff_1_0"/>
          <p:cNvSpPr txBox="1"/>
          <p:nvPr>
            <p:ph idx="12" type="sldNum"/>
          </p:nvPr>
        </p:nvSpPr>
        <p:spPr>
          <a:xfrm>
            <a:off x="11409045" y="6333134"/>
            <a:ext cx="731700" cy="430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/>
              <a:t>‹#›</a:t>
            </a:fld>
            <a:endParaRPr sz="1200"/>
          </a:p>
        </p:txBody>
      </p:sp>
      <p:grpSp>
        <p:nvGrpSpPr>
          <p:cNvPr id="213" name="Google Shape;213;g389cc9612ff_1_0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214" name="Google Shape;214;g389cc9612ff_1_0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215" name="Google Shape;215;g389cc9612ff_1_0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4</a:t>
                </a:r>
                <a:endParaRPr/>
              </a:p>
            </p:txBody>
          </p:sp>
          <p:sp>
            <p:nvSpPr>
              <p:cNvPr id="216" name="Google Shape;216;g389cc9612ff_1_0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ЦЕННОСТЬ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17" name="Google Shape;217;g389cc9612ff_1_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g389cc9612ff_1_0" title="putp_technologies_logo_violet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g389cc9612ff_1_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g389cc9612ff_1_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5"/>
          <p:cNvPicPr preferRelativeResize="0"/>
          <p:nvPr/>
        </p:nvPicPr>
        <p:blipFill rotWithShape="1">
          <a:blip r:embed="rId3">
            <a:alphaModFix/>
          </a:blip>
          <a:srcRect b="0" l="8756" r="6321" t="0"/>
          <a:stretch/>
        </p:blipFill>
        <p:spPr>
          <a:xfrm flipH="1">
            <a:off x="-821804" y="523926"/>
            <a:ext cx="7153154" cy="6323914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227" name="Google Shape;227;p5"/>
          <p:cNvSpPr/>
          <p:nvPr/>
        </p:nvSpPr>
        <p:spPr>
          <a:xfrm>
            <a:off x="5499469" y="784873"/>
            <a:ext cx="5966928" cy="2644127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«АССИМ-Ф»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доказал свою эффективность: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применение портативного и недорогого прибора позволит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выявлять стресс растений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ранних стадиях, позволяя сохранять до </a:t>
            </a: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+40%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саженцев</a:t>
            </a:r>
            <a:endParaRPr/>
          </a:p>
        </p:txBody>
      </p:sp>
      <p:sp>
        <p:nvSpPr>
          <p:cNvPr id="228" name="Google Shape;228;p5"/>
          <p:cNvSpPr/>
          <p:nvPr/>
        </p:nvSpPr>
        <p:spPr>
          <a:xfrm>
            <a:off x="5499469" y="3679787"/>
            <a:ext cx="5966928" cy="2644127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Применение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«АССИМ-Ф» ускорит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мониторинг посадок и значительно увеличит качество экспертизы даже у неопытных сотрудников сельскохозяйственного предприятия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5"/>
          <p:cNvSpPr/>
          <p:nvPr/>
        </p:nvSpPr>
        <p:spPr>
          <a:xfrm>
            <a:off x="100379" y="971843"/>
            <a:ext cx="3242378" cy="295161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Питомники</a:t>
            </a:r>
            <a:endParaRPr/>
          </a:p>
        </p:txBody>
      </p:sp>
      <p:sp>
        <p:nvSpPr>
          <p:cNvPr id="230" name="Google Shape;230;p5"/>
          <p:cNvSpPr/>
          <p:nvPr/>
        </p:nvSpPr>
        <p:spPr>
          <a:xfrm>
            <a:off x="1622924" y="1382750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Масличные культуры</a:t>
            </a:r>
            <a:endParaRPr/>
          </a:p>
        </p:txBody>
      </p:sp>
      <p:sp>
        <p:nvSpPr>
          <p:cNvPr id="231" name="Google Shape;231;p5"/>
          <p:cNvSpPr/>
          <p:nvPr/>
        </p:nvSpPr>
        <p:spPr>
          <a:xfrm>
            <a:off x="-21541" y="1843805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Многолетники</a:t>
            </a:r>
            <a:endParaRPr/>
          </a:p>
        </p:txBody>
      </p:sp>
      <p:sp>
        <p:nvSpPr>
          <p:cNvPr id="232" name="Google Shape;232;p5"/>
          <p:cNvSpPr/>
          <p:nvPr/>
        </p:nvSpPr>
        <p:spPr>
          <a:xfrm>
            <a:off x="2358691" y="5165726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Лесные хозяйства</a:t>
            </a:r>
            <a:endParaRPr/>
          </a:p>
        </p:txBody>
      </p:sp>
      <p:sp>
        <p:nvSpPr>
          <p:cNvPr id="233" name="Google Shape;233;p5"/>
          <p:cNvSpPr/>
          <p:nvPr/>
        </p:nvSpPr>
        <p:spPr>
          <a:xfrm>
            <a:off x="1822883" y="2263062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Ягодные культуры</a:t>
            </a:r>
            <a:endParaRPr/>
          </a:p>
        </p:txBody>
      </p:sp>
      <p:sp>
        <p:nvSpPr>
          <p:cNvPr id="234" name="Google Shape;234;p5"/>
          <p:cNvSpPr/>
          <p:nvPr/>
        </p:nvSpPr>
        <p:spPr>
          <a:xfrm>
            <a:off x="854827" y="6429526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Сады</a:t>
            </a:r>
            <a:endParaRPr/>
          </a:p>
        </p:txBody>
      </p:sp>
      <p:sp>
        <p:nvSpPr>
          <p:cNvPr id="235" name="Google Shape;235;p5"/>
          <p:cNvSpPr/>
          <p:nvPr/>
        </p:nvSpPr>
        <p:spPr>
          <a:xfrm>
            <a:off x="412382" y="4710819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Селекция</a:t>
            </a:r>
            <a:endParaRPr/>
          </a:p>
        </p:txBody>
      </p:sp>
      <p:sp>
        <p:nvSpPr>
          <p:cNvPr id="236" name="Google Shape;236;p5"/>
          <p:cNvSpPr/>
          <p:nvPr/>
        </p:nvSpPr>
        <p:spPr>
          <a:xfrm>
            <a:off x="722747" y="5592420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Тепличные хозяйства</a:t>
            </a:r>
            <a:endParaRPr/>
          </a:p>
        </p:txBody>
      </p:sp>
      <p:sp>
        <p:nvSpPr>
          <p:cNvPr id="237" name="Google Shape;237;p5"/>
          <p:cNvSpPr/>
          <p:nvPr/>
        </p:nvSpPr>
        <p:spPr>
          <a:xfrm>
            <a:off x="2374063" y="5999045"/>
            <a:ext cx="3242378" cy="304800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Тепличные хозяйства</a:t>
            </a:r>
            <a:endParaRPr/>
          </a:p>
        </p:txBody>
      </p:sp>
      <p:grpSp>
        <p:nvGrpSpPr>
          <p:cNvPr id="238" name="Google Shape;238;p5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239" name="Google Shape;239;p5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240" name="Google Shape;240;p5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5</a:t>
                </a:r>
                <a:endParaRPr/>
              </a:p>
            </p:txBody>
          </p:sp>
          <p:sp>
            <p:nvSpPr>
              <p:cNvPr id="241" name="Google Shape;241;p5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РЕШЕНИЕ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42" name="Google Shape;242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5" title="putp_technologies_logo_violet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4981" y="418592"/>
            <a:ext cx="4823739" cy="6424959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251" name="Google Shape;251;p6"/>
          <p:cNvSpPr/>
          <p:nvPr/>
        </p:nvSpPr>
        <p:spPr>
          <a:xfrm>
            <a:off x="101601" y="828163"/>
            <a:ext cx="5994399" cy="2525784"/>
          </a:xfrm>
          <a:prstGeom prst="bracePair">
            <a:avLst/>
          </a:prstGeom>
          <a:noFill/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Основные технические особенности: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Накопительный принцип действия измерительного модуля;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Обработка и уточнение данных при помощи пользовательского ПО после их сбора измерительным модулем при помощи математических моделей фотосинтеза и ассимиляции. </a:t>
            </a:r>
            <a:endParaRPr/>
          </a:p>
        </p:txBody>
      </p:sp>
      <p:sp>
        <p:nvSpPr>
          <p:cNvPr id="252" name="Google Shape;252;p6"/>
          <p:cNvSpPr/>
          <p:nvPr/>
        </p:nvSpPr>
        <p:spPr>
          <a:xfrm>
            <a:off x="101601" y="4079031"/>
            <a:ext cx="5994398" cy="2525784"/>
          </a:xfrm>
          <a:prstGeom prst="bracePair">
            <a:avLst/>
          </a:prstGeom>
          <a:noFill/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Подобное техническое решение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(иной принцип измерения и дополнительная пост-обработка данных) </a:t>
            </a: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позволяет: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Использовать более дешевые и простые NDIR-датчики CO</a:t>
            </a:r>
            <a:r>
              <a:rPr baseline="-25000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Снизить количество сменных модулей;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Уменьшить вес и размеры измерительного модуля</a:t>
            </a:r>
            <a:endParaRPr/>
          </a:p>
        </p:txBody>
      </p:sp>
      <p:sp>
        <p:nvSpPr>
          <p:cNvPr id="253" name="Google Shape;253;p6"/>
          <p:cNvSpPr/>
          <p:nvPr/>
        </p:nvSpPr>
        <p:spPr>
          <a:xfrm>
            <a:off x="7162799" y="5230357"/>
            <a:ext cx="4744720" cy="1374458"/>
          </a:xfrm>
          <a:prstGeom prst="bracePair">
            <a:avLst/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 есть, создать портативный, подходящий для полевых исследований, и недорогой относительно аналогов прибор.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4" name="Google Shape;254;p6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255" name="Google Shape;255;p6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256" name="Google Shape;256;p6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6</a:t>
                </a:r>
                <a:endParaRPr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РЕШЕНИЕ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58" name="Google Shape;258;p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p6" title="putp_technologies_logo_violet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1" name="Google Shape;261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" name="Google Shape;266;p7"/>
          <p:cNvGraphicFramePr/>
          <p:nvPr/>
        </p:nvGraphicFramePr>
        <p:xfrm>
          <a:off x="466584" y="-145246"/>
          <a:ext cx="9698100" cy="6417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67" name="Google Shape;267;p7"/>
          <p:cNvSpPr txBox="1"/>
          <p:nvPr/>
        </p:nvSpPr>
        <p:spPr>
          <a:xfrm>
            <a:off x="1613697" y="580554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7"/>
          <p:cNvSpPr/>
          <p:nvPr/>
        </p:nvSpPr>
        <p:spPr>
          <a:xfrm flipH="1">
            <a:off x="7446546" y="3037996"/>
            <a:ext cx="3033961" cy="1728192"/>
          </a:xfrm>
          <a:prstGeom prst="roundRect">
            <a:avLst>
              <a:gd fmla="val 16667" name="adj"/>
            </a:avLst>
          </a:prstGeom>
          <a:solidFill>
            <a:srgbClr val="FFD9D7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Экологический мониторинг: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-170 НКО с годовым бюджетом &gt;1 млн р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-50 региональных филиалов Рослесозащиты и пр. организации</a:t>
            </a:r>
            <a:endParaRPr/>
          </a:p>
        </p:txBody>
      </p:sp>
      <p:sp>
        <p:nvSpPr>
          <p:cNvPr id="269" name="Google Shape;269;p7"/>
          <p:cNvSpPr/>
          <p:nvPr/>
        </p:nvSpPr>
        <p:spPr>
          <a:xfrm>
            <a:off x="2410836" y="2447042"/>
            <a:ext cx="1440160" cy="504056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млн/год</a:t>
            </a:r>
            <a:endParaRPr/>
          </a:p>
        </p:txBody>
      </p:sp>
      <p:sp>
        <p:nvSpPr>
          <p:cNvPr id="270" name="Google Shape;270;p7"/>
          <p:cNvSpPr/>
          <p:nvPr/>
        </p:nvSpPr>
        <p:spPr>
          <a:xfrm>
            <a:off x="8748547" y="2467791"/>
            <a:ext cx="1515627" cy="504056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13,4 млн/год</a:t>
            </a:r>
            <a:endParaRPr/>
          </a:p>
        </p:txBody>
      </p:sp>
      <p:sp>
        <p:nvSpPr>
          <p:cNvPr id="271" name="Google Shape;271;p7"/>
          <p:cNvSpPr/>
          <p:nvPr/>
        </p:nvSpPr>
        <p:spPr>
          <a:xfrm>
            <a:off x="8786281" y="4580309"/>
            <a:ext cx="1440160" cy="504056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11,7 млн/год</a:t>
            </a:r>
            <a:endParaRPr/>
          </a:p>
        </p:txBody>
      </p:sp>
      <p:sp>
        <p:nvSpPr>
          <p:cNvPr id="272" name="Google Shape;272;p7"/>
          <p:cNvSpPr/>
          <p:nvPr/>
        </p:nvSpPr>
        <p:spPr>
          <a:xfrm>
            <a:off x="2437730" y="4580309"/>
            <a:ext cx="1440160" cy="504056"/>
          </a:xfrm>
          <a:prstGeom prst="bracePair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160 млн/год</a:t>
            </a:r>
            <a:endParaRPr/>
          </a:p>
        </p:txBody>
      </p:sp>
      <p:sp>
        <p:nvSpPr>
          <p:cNvPr id="273" name="Google Shape;273;p7"/>
          <p:cNvSpPr txBox="1"/>
          <p:nvPr/>
        </p:nvSpPr>
        <p:spPr>
          <a:xfrm>
            <a:off x="4902364" y="3989670"/>
            <a:ext cx="250570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АССИМ-Ф</a:t>
            </a:r>
            <a:endParaRPr/>
          </a:p>
        </p:txBody>
      </p:sp>
      <p:sp>
        <p:nvSpPr>
          <p:cNvPr id="274" name="Google Shape;274;p7"/>
          <p:cNvSpPr txBox="1"/>
          <p:nvPr/>
        </p:nvSpPr>
        <p:spPr>
          <a:xfrm>
            <a:off x="4683760" y="6061483"/>
            <a:ext cx="32889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Максимальный объём рынка</a:t>
            </a:r>
            <a:endParaRPr/>
          </a:p>
        </p:txBody>
      </p:sp>
      <p:grpSp>
        <p:nvGrpSpPr>
          <p:cNvPr id="275" name="Google Shape;275;p7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276" name="Google Shape;276;p7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277" name="Google Shape;277;p7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7</a:t>
                </a:r>
                <a:endParaRPr/>
              </a:p>
            </p:txBody>
          </p:sp>
          <p:sp>
            <p:nvSpPr>
              <p:cNvPr id="278" name="Google Shape;278;p7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РЫНОК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79" name="Google Shape;279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7" title="putp_technologies_logo_violet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" name="Google Shape;287;p8"/>
          <p:cNvGraphicFramePr/>
          <p:nvPr/>
        </p:nvGraphicFramePr>
        <p:xfrm>
          <a:off x="347375" y="6208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{1B430E97-E8AD-4D64-A397-C434275AB402}</a:tableStyleId>
              </a:tblPr>
              <a:tblGrid>
                <a:gridCol w="1695950"/>
                <a:gridCol w="2395300"/>
                <a:gridCol w="2490550"/>
                <a:gridCol w="2490550"/>
                <a:gridCol w="2490550"/>
              </a:tblGrid>
              <a:tr h="66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Характеристики</a:t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АССИМ-Ф, Россия</a:t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LI-6800 </a:t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(Li-Cor, США)</a:t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RC-P60</a:t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(Rinch, Китай)</a:t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PAR-FluorPen FP 110 (Photon systems, Чехия)</a:t>
                      </a:r>
                      <a:endParaRPr sz="1300"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25" marB="91425" marR="91425" marL="91425"/>
                </a:tc>
              </a:tr>
              <a:tr h="40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Вес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Менее 1 кг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Более 8 кг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Более 3 кг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0,2 кг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40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Габариты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16х21х26,5 см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55,5x39x42 см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26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х</a:t>
                      </a: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26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х</a:t>
                      </a: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 см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13,4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х</a:t>
                      </a: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6,5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х</a:t>
                      </a: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3,3 см 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116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Принцип измерения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Накопительное измерение, определение скорости ассимиляции по кривым выделения-поглощения 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</a:t>
                      </a:r>
                      <a:r>
                        <a:rPr baseline="-25000"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Измерение концентрации CO</a:t>
                      </a:r>
                      <a:r>
                        <a:rPr baseline="-25000"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в потоках воздуха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Измерение концентрации CO</a:t>
                      </a:r>
                      <a:r>
                        <a:rPr baseline="-25000"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в потоках воздуха</a:t>
                      </a:r>
                      <a:endParaRPr sz="13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PAM-флуориметрия (измерение флуоресценции хлорофилла листа)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1490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Простота обслуживания и использования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Использование не требует дополнительного обучения и сменных компонент.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Требует регулярную замену комплектующих. Для эксплуатации необходимо дополнительное обучение персонала.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Необходима периодическая калибровка. Для эксплуатации необходимо дополнительное обучение персонала.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 требует регулярную замену комплектующих.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Интерпретация данных требует специального образования персонала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136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Портативность и возможность использования в “поле”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Работа более 10 часов в полевых условиях без подзарядки. </a:t>
                      </a: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Влаго- и пылезащищенный корпус.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Работа более 8 часов в полевых условиях без подзарядки. При работе в полевых условиях ресурс работы прибора снижается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Работа более 8 часов в полевых условиях без подзарядки. </a:t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Работа более 10 часов без смены батарей. Влаго- и пылезащищенный корпус.</a:t>
                      </a:r>
                      <a:endParaRPr sz="13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pSp>
        <p:nvGrpSpPr>
          <p:cNvPr id="288" name="Google Shape;288;p8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289" name="Google Shape;289;p8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290" name="Google Shape;290;p8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8</a:t>
                </a:r>
                <a:endParaRPr/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КОНКУРЕНТЫ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92" name="Google Shape;292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8" title="putp_technologies_logo_violet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89cc9612ff_1_125"/>
          <p:cNvSpPr/>
          <p:nvPr/>
        </p:nvSpPr>
        <p:spPr>
          <a:xfrm>
            <a:off x="609601" y="1169108"/>
            <a:ext cx="5273100" cy="792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389cc9612ff_1_125"/>
          <p:cNvSpPr txBox="1"/>
          <p:nvPr>
            <p:ph type="title"/>
          </p:nvPr>
        </p:nvSpPr>
        <p:spPr>
          <a:xfrm>
            <a:off x="609600" y="1152750"/>
            <a:ext cx="5273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ru-RU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</a:t>
            </a:r>
            <a:endParaRPr b="1" sz="4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g389cc9612ff_1_125"/>
          <p:cNvSpPr/>
          <p:nvPr/>
        </p:nvSpPr>
        <p:spPr>
          <a:xfrm>
            <a:off x="609600" y="2474350"/>
            <a:ext cx="3277800" cy="3715500"/>
          </a:xfrm>
          <a:prstGeom prst="roundRect">
            <a:avLst>
              <a:gd fmla="val 6963" name="adj"/>
            </a:avLst>
          </a:prstGeom>
          <a:solidFill>
            <a:srgbClr val="0084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3" name="Google Shape;303;g389cc9612ff_1_125"/>
          <p:cNvSpPr/>
          <p:nvPr/>
        </p:nvSpPr>
        <p:spPr>
          <a:xfrm>
            <a:off x="4521138" y="2525900"/>
            <a:ext cx="3277800" cy="3715500"/>
          </a:xfrm>
          <a:prstGeom prst="roundRect">
            <a:avLst>
              <a:gd fmla="val 6963" name="adj"/>
            </a:avLst>
          </a:prstGeom>
          <a:solidFill>
            <a:srgbClr val="BB4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4" name="Google Shape;304;g389cc9612ff_1_125"/>
          <p:cNvSpPr/>
          <p:nvPr/>
        </p:nvSpPr>
        <p:spPr>
          <a:xfrm>
            <a:off x="8304075" y="2525900"/>
            <a:ext cx="3277800" cy="3715500"/>
          </a:xfrm>
          <a:prstGeom prst="roundRect">
            <a:avLst>
              <a:gd fmla="val 6963" name="adj"/>
            </a:avLst>
          </a:prstGeom>
          <a:solidFill>
            <a:srgbClr val="FCAF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5" name="Google Shape;305;g389cc9612ff_1_125"/>
          <p:cNvSpPr/>
          <p:nvPr/>
        </p:nvSpPr>
        <p:spPr>
          <a:xfrm>
            <a:off x="896925" y="2760675"/>
            <a:ext cx="2652300" cy="492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g389cc9612ff_1_125"/>
          <p:cNvSpPr/>
          <p:nvPr/>
        </p:nvSpPr>
        <p:spPr>
          <a:xfrm>
            <a:off x="4833888" y="2802150"/>
            <a:ext cx="2652300" cy="492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7" name="Google Shape;307;g389cc9612ff_1_125"/>
          <p:cNvSpPr/>
          <p:nvPr/>
        </p:nvSpPr>
        <p:spPr>
          <a:xfrm>
            <a:off x="8616825" y="2802150"/>
            <a:ext cx="2652300" cy="492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8" name="Google Shape;308;g389cc9612ff_1_125"/>
          <p:cNvSpPr txBox="1"/>
          <p:nvPr/>
        </p:nvSpPr>
        <p:spPr>
          <a:xfrm>
            <a:off x="957575" y="2852925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9" name="Google Shape;309;g389cc9612ff_1_125"/>
          <p:cNvSpPr txBox="1"/>
          <p:nvPr/>
        </p:nvSpPr>
        <p:spPr>
          <a:xfrm>
            <a:off x="4833900" y="2894400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0" name="Google Shape;310;g389cc9612ff_1_125"/>
          <p:cNvSpPr txBox="1"/>
          <p:nvPr/>
        </p:nvSpPr>
        <p:spPr>
          <a:xfrm>
            <a:off x="8710225" y="2894400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1" name="Google Shape;311;g389cc9612ff_1_125"/>
          <p:cNvSpPr txBox="1"/>
          <p:nvPr/>
        </p:nvSpPr>
        <p:spPr>
          <a:xfrm>
            <a:off x="1068375" y="5456025"/>
            <a:ext cx="2349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80 тыс. руб.</a:t>
            </a:r>
            <a:endParaRPr b="1" sz="2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g389cc9612ff_1_125"/>
          <p:cNvSpPr txBox="1"/>
          <p:nvPr/>
        </p:nvSpPr>
        <p:spPr>
          <a:xfrm>
            <a:off x="5061987" y="5559100"/>
            <a:ext cx="2349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80 тыс. руб.</a:t>
            </a:r>
            <a:endParaRPr b="1" sz="2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g389cc9612ff_1_125"/>
          <p:cNvSpPr txBox="1"/>
          <p:nvPr/>
        </p:nvSpPr>
        <p:spPr>
          <a:xfrm>
            <a:off x="8848700" y="5559100"/>
            <a:ext cx="2349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80 тыс. руб.</a:t>
            </a:r>
            <a:endParaRPr b="1" sz="2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g389cc9612ff_1_125"/>
          <p:cNvSpPr txBox="1"/>
          <p:nvPr/>
        </p:nvSpPr>
        <p:spPr>
          <a:xfrm>
            <a:off x="896925" y="3500450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5" name="Google Shape;315;g389cc9612ff_1_125"/>
          <p:cNvSpPr txBox="1"/>
          <p:nvPr/>
        </p:nvSpPr>
        <p:spPr>
          <a:xfrm>
            <a:off x="896925" y="3881475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6" name="Google Shape;316;g389cc9612ff_1_125"/>
          <p:cNvSpPr txBox="1"/>
          <p:nvPr/>
        </p:nvSpPr>
        <p:spPr>
          <a:xfrm>
            <a:off x="896925" y="4270913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7" name="Google Shape;317;g389cc9612ff_1_125"/>
          <p:cNvSpPr txBox="1"/>
          <p:nvPr/>
        </p:nvSpPr>
        <p:spPr>
          <a:xfrm>
            <a:off x="896925" y="4660338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8" name="Google Shape;318;g389cc9612ff_1_125"/>
          <p:cNvSpPr txBox="1"/>
          <p:nvPr/>
        </p:nvSpPr>
        <p:spPr>
          <a:xfrm>
            <a:off x="4833912" y="3556050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9" name="Google Shape;319;g389cc9612ff_1_125"/>
          <p:cNvSpPr txBox="1"/>
          <p:nvPr/>
        </p:nvSpPr>
        <p:spPr>
          <a:xfrm>
            <a:off x="4833912" y="3937075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0" name="Google Shape;320;g389cc9612ff_1_125"/>
          <p:cNvSpPr txBox="1"/>
          <p:nvPr/>
        </p:nvSpPr>
        <p:spPr>
          <a:xfrm>
            <a:off x="4833912" y="4326513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1" name="Google Shape;321;g389cc9612ff_1_125"/>
          <p:cNvSpPr txBox="1"/>
          <p:nvPr/>
        </p:nvSpPr>
        <p:spPr>
          <a:xfrm>
            <a:off x="4833912" y="4715938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2" name="Google Shape;322;g389cc9612ff_1_125"/>
          <p:cNvSpPr txBox="1"/>
          <p:nvPr/>
        </p:nvSpPr>
        <p:spPr>
          <a:xfrm>
            <a:off x="8616837" y="3646800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3" name="Google Shape;323;g389cc9612ff_1_125"/>
          <p:cNvSpPr txBox="1"/>
          <p:nvPr/>
        </p:nvSpPr>
        <p:spPr>
          <a:xfrm>
            <a:off x="8616837" y="4027825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4" name="Google Shape;324;g389cc9612ff_1_125"/>
          <p:cNvSpPr txBox="1"/>
          <p:nvPr/>
        </p:nvSpPr>
        <p:spPr>
          <a:xfrm>
            <a:off x="8616837" y="4417263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5" name="Google Shape;325;g389cc9612ff_1_125"/>
          <p:cNvSpPr txBox="1"/>
          <p:nvPr/>
        </p:nvSpPr>
        <p:spPr>
          <a:xfrm>
            <a:off x="8616837" y="4806688"/>
            <a:ext cx="311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Продажа оборудования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326" name="Google Shape;326;g389cc9612ff_1_125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327" name="Google Shape;327;g389cc9612ff_1_125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328" name="Google Shape;328;g389cc9612ff_1_125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rgbClr val="262626"/>
                    </a:solidFill>
                  </a:rPr>
                  <a:t>9</a:t>
                </a:r>
                <a:endParaRPr>
                  <a:solidFill>
                    <a:srgbClr val="262626"/>
                  </a:solidFill>
                </a:endParaRPr>
              </a:p>
            </p:txBody>
          </p:sp>
          <p:sp>
            <p:nvSpPr>
              <p:cNvPr id="329" name="Google Shape;329;g389cc9612ff_1_125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rgbClr val="00B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БИЗНЕС-МОДЕЛЬ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330" name="Google Shape;330;g389cc9612ff_1_1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1" name="Google Shape;331;g389cc9612ff_1_125" title="putp_technologies_logo_violet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g389cc9612ff_1_1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g389cc9612ff_1_1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9"/>
          <p:cNvSpPr/>
          <p:nvPr/>
        </p:nvSpPr>
        <p:spPr>
          <a:xfrm>
            <a:off x="46311" y="818224"/>
            <a:ext cx="7344816" cy="2932446"/>
          </a:xfrm>
          <a:prstGeom prst="rect">
            <a:avLst/>
          </a:prstGeom>
          <a:solidFill>
            <a:srgbClr val="00843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7911" l="0" r="0" t="4476"/>
          <a:stretch/>
        </p:blipFill>
        <p:spPr>
          <a:xfrm>
            <a:off x="170259" y="530192"/>
            <a:ext cx="1487839" cy="144016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0" name="Google Shape;340;p9"/>
          <p:cNvSpPr txBox="1"/>
          <p:nvPr/>
        </p:nvSpPr>
        <p:spPr>
          <a:xfrm>
            <a:off x="1991544" y="253763"/>
            <a:ext cx="5184576" cy="4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9"/>
          <p:cNvSpPr txBox="1"/>
          <p:nvPr/>
        </p:nvSpPr>
        <p:spPr>
          <a:xfrm>
            <a:off x="46310" y="1873934"/>
            <a:ext cx="7242132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Патенты: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 г. - Шерстнева О.Н., Хлопков А.Д., Громова Е.Н., Юдина Л.М., Кузнецова Д.В., Сухов В.С., Воденеев В.А. Способ прогнозирования продуктивности пшеницы на основании показателей флуоресценции хлорофилла.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2021 г. - Сухов В.С., Сухова Е.М., Воденеев В.А., Юдина Л.М., Турчин И.В., Тельных А.А., Сергеева Е.А., Воробьев В.А. Система для измерения фотохимического индекса отражения PRI у растений.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9"/>
          <p:cNvSpPr txBox="1"/>
          <p:nvPr/>
        </p:nvSpPr>
        <p:spPr>
          <a:xfrm>
            <a:off x="1709483" y="927107"/>
            <a:ext cx="568164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Научный руководитель: </a:t>
            </a: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Сухов Владимир Сергеевич,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Доцент, кандидат биологических наук</a:t>
            </a:r>
            <a:endParaRPr/>
          </a:p>
        </p:txBody>
      </p:sp>
      <p:sp>
        <p:nvSpPr>
          <p:cNvPr id="343" name="Google Shape;343;p9"/>
          <p:cNvSpPr/>
          <p:nvPr/>
        </p:nvSpPr>
        <p:spPr>
          <a:xfrm flipH="1">
            <a:off x="1278134" y="3432744"/>
            <a:ext cx="7352549" cy="15282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9"/>
          <p:cNvPicPr preferRelativeResize="0"/>
          <p:nvPr/>
        </p:nvPicPr>
        <p:blipFill rotWithShape="1">
          <a:blip r:embed="rId4">
            <a:alphaModFix/>
          </a:blip>
          <a:srcRect b="35817" l="27950" r="31099" t="3726"/>
          <a:stretch/>
        </p:blipFill>
        <p:spPr>
          <a:xfrm>
            <a:off x="6980142" y="3065575"/>
            <a:ext cx="1487838" cy="144016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5" name="Google Shape;345;p9"/>
          <p:cNvSpPr txBox="1"/>
          <p:nvPr/>
        </p:nvSpPr>
        <p:spPr>
          <a:xfrm>
            <a:off x="1298497" y="3507575"/>
            <a:ext cx="568164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Руководитель проекта:</a:t>
            </a: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Козлова Елизавета Андреевна,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Аспирант кафедры биофизики ИББМ ННГУ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9"/>
          <p:cNvSpPr txBox="1"/>
          <p:nvPr/>
        </p:nvSpPr>
        <p:spPr>
          <a:xfrm>
            <a:off x="1278135" y="4351847"/>
            <a:ext cx="724213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Грантополучатель «УМНИК-электроника III».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Комсомолка, спортсменка и просто красавица</a:t>
            </a:r>
            <a:endParaRPr/>
          </a:p>
        </p:txBody>
      </p:sp>
      <p:sp>
        <p:nvSpPr>
          <p:cNvPr id="347" name="Google Shape;347;p9"/>
          <p:cNvSpPr/>
          <p:nvPr/>
        </p:nvSpPr>
        <p:spPr>
          <a:xfrm flipH="1">
            <a:off x="3929894" y="4862894"/>
            <a:ext cx="7352549" cy="15282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9"/>
          <p:cNvPicPr preferRelativeResize="0"/>
          <p:nvPr/>
        </p:nvPicPr>
        <p:blipFill rotWithShape="1">
          <a:blip r:embed="rId4">
            <a:alphaModFix/>
          </a:blip>
          <a:srcRect b="35817" l="27950" r="31099" t="3726"/>
          <a:stretch/>
        </p:blipFill>
        <p:spPr>
          <a:xfrm>
            <a:off x="9631902" y="4579660"/>
            <a:ext cx="1487838" cy="144016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9" name="Google Shape;349;p9"/>
          <p:cNvSpPr txBox="1"/>
          <p:nvPr/>
        </p:nvSpPr>
        <p:spPr>
          <a:xfrm>
            <a:off x="3950257" y="4937725"/>
            <a:ext cx="5681645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Инженер, программист: </a:t>
            </a: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Збруев Денис Андреевич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Магистрант ИИТММ.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Своими руками может сделать все, что угодно – даже того, чего пока не существует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" name="Google Shape;350;p9"/>
          <p:cNvPicPr preferRelativeResize="0"/>
          <p:nvPr/>
        </p:nvPicPr>
        <p:blipFill rotWithShape="1">
          <a:blip r:embed="rId5">
            <a:alphaModFix/>
          </a:blip>
          <a:srcRect b="50649" l="37556" r="51478" t="32336"/>
          <a:stretch/>
        </p:blipFill>
        <p:spPr>
          <a:xfrm>
            <a:off x="9631902" y="4497854"/>
            <a:ext cx="1487838" cy="1539115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51" name="Google Shape;351;p9"/>
          <p:cNvGrpSpPr/>
          <p:nvPr/>
        </p:nvGrpSpPr>
        <p:grpSpPr>
          <a:xfrm>
            <a:off x="-137160" y="0"/>
            <a:ext cx="12329296" cy="530400"/>
            <a:chOff x="-137160" y="0"/>
            <a:chExt cx="12329296" cy="530400"/>
          </a:xfrm>
        </p:grpSpPr>
        <p:grpSp>
          <p:nvGrpSpPr>
            <p:cNvPr id="352" name="Google Shape;352;p9"/>
            <p:cNvGrpSpPr/>
            <p:nvPr/>
          </p:nvGrpSpPr>
          <p:grpSpPr>
            <a:xfrm>
              <a:off x="-137160" y="0"/>
              <a:ext cx="12329296" cy="530400"/>
              <a:chOff x="-137160" y="0"/>
              <a:chExt cx="12329296" cy="530400"/>
            </a:xfrm>
          </p:grpSpPr>
          <p:sp>
            <p:nvSpPr>
              <p:cNvPr id="353" name="Google Shape;353;p9"/>
              <p:cNvSpPr/>
              <p:nvPr/>
            </p:nvSpPr>
            <p:spPr>
              <a:xfrm>
                <a:off x="10679836" y="0"/>
                <a:ext cx="1512300" cy="530400"/>
              </a:xfrm>
              <a:prstGeom prst="rect">
                <a:avLst/>
              </a:prstGeom>
              <a:solidFill>
                <a:srgbClr val="EB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800">
                    <a:solidFill>
                      <a:schemeClr val="dk1"/>
                    </a:solidFill>
                  </a:rPr>
                  <a:t>10</a:t>
                </a:r>
                <a:endParaRPr/>
              </a:p>
            </p:txBody>
          </p:sp>
          <p:sp>
            <p:nvSpPr>
              <p:cNvPr id="354" name="Google Shape;354;p9"/>
              <p:cNvSpPr/>
              <p:nvPr/>
            </p:nvSpPr>
            <p:spPr>
              <a:xfrm>
                <a:off x="-137160" y="0"/>
                <a:ext cx="11292900" cy="530400"/>
              </a:xfrm>
              <a:prstGeom prst="parallelogram">
                <a:avLst>
                  <a:gd fmla="val 25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-RU" sz="28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КОМАНДА ПРОЕКТА</a:t>
                </a: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355" name="Google Shape;355;p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818165" y="111785"/>
              <a:ext cx="1086843" cy="306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6" name="Google Shape;356;p9" title="putp_technologies_logo_violet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46309" y="105606"/>
              <a:ext cx="833633" cy="31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126852" y="70812"/>
              <a:ext cx="1139360" cy="3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413100" y="39017"/>
              <a:ext cx="666943" cy="4595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92546"/>
            <a:ext cx="12356526" cy="6950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1"/>
          <p:cNvSpPr txBox="1"/>
          <p:nvPr/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1"/>
          <p:cNvSpPr/>
          <p:nvPr/>
        </p:nvSpPr>
        <p:spPr>
          <a:xfrm>
            <a:off x="1407683" y="769202"/>
            <a:ext cx="4482250" cy="1260748"/>
          </a:xfrm>
          <a:prstGeom prst="roundRect">
            <a:avLst>
              <a:gd fmla="val 16667" name="adj"/>
            </a:avLst>
          </a:prstGeom>
          <a:solidFill>
            <a:srgbClr val="4F007F"/>
          </a:solidFill>
          <a:ln cap="flat" cmpd="sng" w="12700">
            <a:solidFill>
              <a:srgbClr val="5500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Сбор данных о поглощении CO</a:t>
            </a:r>
            <a:r>
              <a:rPr baseline="-25000"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листом растения </a:t>
            </a:r>
            <a:endParaRPr/>
          </a:p>
        </p:txBody>
      </p:sp>
      <p:sp>
        <p:nvSpPr>
          <p:cNvPr id="370" name="Google Shape;370;p11"/>
          <p:cNvSpPr/>
          <p:nvPr/>
        </p:nvSpPr>
        <p:spPr>
          <a:xfrm>
            <a:off x="1407688" y="2947515"/>
            <a:ext cx="4481034" cy="1161589"/>
          </a:xfrm>
          <a:prstGeom prst="flowChartProcess">
            <a:avLst/>
          </a:prstGeom>
          <a:solidFill>
            <a:srgbClr val="7700BF"/>
          </a:solidFill>
          <a:ln cap="flat" cmpd="sng" w="12700">
            <a:solidFill>
              <a:srgbClr val="7700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Пост-обработка данных на основе математических моделей фотосинтеза</a:t>
            </a:r>
            <a:endParaRPr/>
          </a:p>
        </p:txBody>
      </p:sp>
      <p:sp>
        <p:nvSpPr>
          <p:cNvPr id="371" name="Google Shape;371;p11"/>
          <p:cNvSpPr/>
          <p:nvPr/>
        </p:nvSpPr>
        <p:spPr>
          <a:xfrm>
            <a:off x="1407688" y="2039220"/>
            <a:ext cx="4481034" cy="908295"/>
          </a:xfrm>
          <a:prstGeom prst="rect">
            <a:avLst/>
          </a:prstGeom>
          <a:solidFill>
            <a:srgbClr val="55008A"/>
          </a:solidFill>
          <a:ln cap="flat" cmpd="sng" w="12700">
            <a:solidFill>
              <a:srgbClr val="5500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Экспорт данных</a:t>
            </a:r>
            <a:endParaRPr/>
          </a:p>
        </p:txBody>
      </p:sp>
      <p:sp>
        <p:nvSpPr>
          <p:cNvPr id="372" name="Google Shape;372;p11"/>
          <p:cNvSpPr/>
          <p:nvPr/>
        </p:nvSpPr>
        <p:spPr>
          <a:xfrm>
            <a:off x="1407688" y="4109104"/>
            <a:ext cx="4481035" cy="476236"/>
          </a:xfrm>
          <a:prstGeom prst="flowChartProcess">
            <a:avLst/>
          </a:prstGeom>
          <a:solidFill>
            <a:schemeClr val="dk2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Выводы о процессах фотосинтеза и состоянии растения.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1407683" y="1323669"/>
            <a:ext cx="4481037" cy="70628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5500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течение некоторого времени измерительной частью прибора при дополнительном освещении 0-750 мкм*м</a:t>
            </a:r>
            <a:r>
              <a:rPr baseline="30000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-2</a:t>
            </a: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*с</a:t>
            </a:r>
            <a:r>
              <a:rPr baseline="30000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1"/>
          <p:cNvSpPr/>
          <p:nvPr/>
        </p:nvSpPr>
        <p:spPr>
          <a:xfrm>
            <a:off x="1407686" y="2331781"/>
            <a:ext cx="4481033" cy="61573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5500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дальнейшей обработки пользовательским ПО. *</a:t>
            </a:r>
            <a:r>
              <a:rPr i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данный момент в макете реализован экспорт данных при помощи SD-карты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1407683" y="3423752"/>
            <a:ext cx="4481035" cy="68535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7700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компенсации возможной потери в точности измерений, обусловленной использованием недорогих инфракрасных датчиков CO</a:t>
            </a:r>
            <a:r>
              <a:rPr baseline="-25000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1287639" y="4660146"/>
            <a:ext cx="4748080" cy="1056216"/>
          </a:xfrm>
          <a:prstGeom prst="bracePair">
            <a:avLst/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Предполагается, в качестве дополнительной докупаемой функции в ПО могут быть добавлены библиотеки с ориентировочными целевыми показателями ассимиляции для разных растений.</a:t>
            </a:r>
            <a:endParaRPr/>
          </a:p>
        </p:txBody>
      </p:sp>
      <p:sp>
        <p:nvSpPr>
          <p:cNvPr id="377" name="Google Shape;377;p11"/>
          <p:cNvSpPr/>
          <p:nvPr/>
        </p:nvSpPr>
        <p:spPr>
          <a:xfrm>
            <a:off x="9453921" y="1023738"/>
            <a:ext cx="1023715" cy="936104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39393"/>
              </a:gs>
              <a:gs pos="50000">
                <a:srgbClr val="D5D5D5"/>
              </a:gs>
              <a:gs pos="100000">
                <a:schemeClr val="lt1"/>
              </a:gs>
            </a:gsLst>
            <a:lin ang="13500000" scaled="0"/>
          </a:gradFill>
          <a:ln cap="flat" cmpd="sng" w="190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/>
          <p:cNvSpPr/>
          <p:nvPr/>
        </p:nvSpPr>
        <p:spPr>
          <a:xfrm>
            <a:off x="9533729" y="1131750"/>
            <a:ext cx="864097" cy="36004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ASSIM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/>
          <p:cNvSpPr/>
          <p:nvPr/>
        </p:nvSpPr>
        <p:spPr>
          <a:xfrm>
            <a:off x="9533729" y="1622309"/>
            <a:ext cx="166260" cy="80392"/>
          </a:xfrm>
          <a:prstGeom prst="roundRect">
            <a:avLst>
              <a:gd fmla="val 16667" name="adj"/>
            </a:avLst>
          </a:prstGeom>
          <a:solidFill>
            <a:srgbClr val="D8D8D8"/>
          </a:solidFill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/>
          <p:cNvSpPr/>
          <p:nvPr/>
        </p:nvSpPr>
        <p:spPr>
          <a:xfrm>
            <a:off x="9766842" y="1622309"/>
            <a:ext cx="166260" cy="80392"/>
          </a:xfrm>
          <a:prstGeom prst="snip1Rect">
            <a:avLst>
              <a:gd fmla="val 16667" name="adj"/>
            </a:avLst>
          </a:prstGeom>
          <a:solidFill>
            <a:srgbClr val="D8D8D8"/>
          </a:solidFill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/>
          <p:cNvSpPr/>
          <p:nvPr/>
        </p:nvSpPr>
        <p:spPr>
          <a:xfrm>
            <a:off x="9996622" y="1622309"/>
            <a:ext cx="166260" cy="80392"/>
          </a:xfrm>
          <a:prstGeom prst="roundRect">
            <a:avLst>
              <a:gd fmla="val 16667" name="adj"/>
            </a:avLst>
          </a:prstGeom>
          <a:solidFill>
            <a:srgbClr val="D8D8D8"/>
          </a:solidFill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/>
          <p:cNvSpPr/>
          <p:nvPr/>
        </p:nvSpPr>
        <p:spPr>
          <a:xfrm>
            <a:off x="10229735" y="1622309"/>
            <a:ext cx="166260" cy="80392"/>
          </a:xfrm>
          <a:prstGeom prst="roundRect">
            <a:avLst>
              <a:gd fmla="val 16667" name="adj"/>
            </a:avLst>
          </a:prstGeom>
          <a:solidFill>
            <a:srgbClr val="D8D8D8"/>
          </a:solidFill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1"/>
          <p:cNvSpPr/>
          <p:nvPr/>
        </p:nvSpPr>
        <p:spPr>
          <a:xfrm rot="10800000">
            <a:off x="7735806" y="1522681"/>
            <a:ext cx="807692" cy="360040"/>
          </a:xfrm>
          <a:prstGeom prst="snip1Rect">
            <a:avLst>
              <a:gd fmla="val 16667" name="adj"/>
            </a:avLst>
          </a:prstGeom>
          <a:gradFill>
            <a:gsLst>
              <a:gs pos="0">
                <a:srgbClr val="939393"/>
              </a:gs>
              <a:gs pos="50000">
                <a:srgbClr val="D5D5D5"/>
              </a:gs>
              <a:gs pos="100000">
                <a:schemeClr val="lt1"/>
              </a:gs>
            </a:gsLst>
            <a:path path="circle">
              <a:fillToRect b="100%" l="100%" r="0%" t="0%"/>
            </a:path>
            <a:tileRect b="0%" l="0%" r="-100%" t="-100%"/>
          </a:gradFill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p11"/>
          <p:cNvPicPr preferRelativeResize="0"/>
          <p:nvPr/>
        </p:nvPicPr>
        <p:blipFill rotWithShape="1">
          <a:blip r:embed="rId3">
            <a:alphaModFix/>
          </a:blip>
          <a:srcRect b="25184" l="36613" r="35819" t="28730"/>
          <a:stretch/>
        </p:blipFill>
        <p:spPr>
          <a:xfrm rot="2801002">
            <a:off x="7147656" y="1004104"/>
            <a:ext cx="1039696" cy="1158314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11"/>
          <p:cNvSpPr/>
          <p:nvPr/>
        </p:nvSpPr>
        <p:spPr>
          <a:xfrm flipH="1">
            <a:off x="7735806" y="1324729"/>
            <a:ext cx="807692" cy="169984"/>
          </a:xfrm>
          <a:prstGeom prst="snip1Rect">
            <a:avLst>
              <a:gd fmla="val 38184" name="adj"/>
            </a:avLst>
          </a:prstGeom>
          <a:gradFill>
            <a:gsLst>
              <a:gs pos="0">
                <a:srgbClr val="939393"/>
              </a:gs>
              <a:gs pos="50000">
                <a:srgbClr val="D5D5D5"/>
              </a:gs>
              <a:gs pos="100000">
                <a:schemeClr val="lt1"/>
              </a:gs>
            </a:gsLst>
            <a:lin ang="10800000" scaled="0"/>
          </a:gradFill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6" name="Google Shape;386;p11"/>
          <p:cNvCxnSpPr>
            <a:stCxn id="383" idx="2"/>
          </p:cNvCxnSpPr>
          <p:nvPr/>
        </p:nvCxnSpPr>
        <p:spPr>
          <a:xfrm flipH="1" rot="10800000">
            <a:off x="8543498" y="1311801"/>
            <a:ext cx="910500" cy="390900"/>
          </a:xfrm>
          <a:prstGeom prst="curvedConnector3">
            <a:avLst>
              <a:gd fmla="val 49996" name="adj1"/>
            </a:avLst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87" name="Google Shape;38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12425" y="3961291"/>
            <a:ext cx="1586092" cy="1772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8" name="Google Shape;388;p11"/>
          <p:cNvGrpSpPr/>
          <p:nvPr/>
        </p:nvGrpSpPr>
        <p:grpSpPr>
          <a:xfrm>
            <a:off x="9283298" y="2420888"/>
            <a:ext cx="1636465" cy="1820309"/>
            <a:chOff x="7261832" y="2457910"/>
            <a:chExt cx="1636465" cy="1820309"/>
          </a:xfrm>
        </p:grpSpPr>
        <p:pic>
          <p:nvPicPr>
            <p:cNvPr id="389" name="Google Shape;389;p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61832" y="2846312"/>
              <a:ext cx="1636465" cy="1431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" name="Google Shape;390;p11"/>
            <p:cNvPicPr preferRelativeResize="0"/>
            <p:nvPr/>
          </p:nvPicPr>
          <p:blipFill rotWithShape="1">
            <a:blip r:embed="rId3">
              <a:alphaModFix/>
            </a:blip>
            <a:srcRect b="25184" l="36613" r="35819" t="28730"/>
            <a:stretch/>
          </p:blipFill>
          <p:spPr>
            <a:xfrm rot="2801002">
              <a:off x="7597734" y="2974313"/>
              <a:ext cx="626215" cy="6976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11"/>
            <p:cNvSpPr txBox="1"/>
            <p:nvPr/>
          </p:nvSpPr>
          <p:spPr>
            <a:xfrm>
              <a:off x="7812360" y="2457910"/>
              <a:ext cx="466794" cy="11079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6600">
                  <a:solidFill>
                    <a:schemeClr val="accent6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!</a:t>
              </a:r>
              <a:endParaRPr/>
            </a:p>
          </p:txBody>
        </p:sp>
      </p:grpSp>
      <p:cxnSp>
        <p:nvCxnSpPr>
          <p:cNvPr id="392" name="Google Shape;392;p11"/>
          <p:cNvCxnSpPr/>
          <p:nvPr/>
        </p:nvCxnSpPr>
        <p:spPr>
          <a:xfrm>
            <a:off x="9946729" y="2047049"/>
            <a:ext cx="0" cy="530198"/>
          </a:xfrm>
          <a:prstGeom prst="straightConnector1">
            <a:avLst/>
          </a:prstGeom>
          <a:noFill/>
          <a:ln cap="flat" cmpd="sng" w="38100">
            <a:solidFill>
              <a:srgbClr val="FBFDFD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93" name="Google Shape;393;p11"/>
          <p:cNvCxnSpPr/>
          <p:nvPr/>
        </p:nvCxnSpPr>
        <p:spPr>
          <a:xfrm flipH="1">
            <a:off x="8674701" y="4263845"/>
            <a:ext cx="1258500" cy="826800"/>
          </a:xfrm>
          <a:prstGeom prst="bentConnector3">
            <a:avLst>
              <a:gd fmla="val 844" name="adj1"/>
            </a:avLst>
          </a:prstGeom>
          <a:noFill/>
          <a:ln cap="flat" cmpd="sng" w="38100">
            <a:solidFill>
              <a:srgbClr val="FBFDFD">
                <a:alpha val="97647"/>
              </a:srgbClr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94" name="Google Shape;394;p11"/>
          <p:cNvSpPr/>
          <p:nvPr/>
        </p:nvSpPr>
        <p:spPr>
          <a:xfrm>
            <a:off x="8356825" y="1609231"/>
            <a:ext cx="360040" cy="36004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5000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/>
          </a:p>
        </p:txBody>
      </p:sp>
      <p:sp>
        <p:nvSpPr>
          <p:cNvPr id="395" name="Google Shape;395;p11"/>
          <p:cNvSpPr/>
          <p:nvPr/>
        </p:nvSpPr>
        <p:spPr>
          <a:xfrm>
            <a:off x="10170744" y="2132128"/>
            <a:ext cx="360040" cy="36004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5500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/>
          </a:p>
        </p:txBody>
      </p:sp>
      <p:sp>
        <p:nvSpPr>
          <p:cNvPr id="396" name="Google Shape;396;p11"/>
          <p:cNvSpPr/>
          <p:nvPr/>
        </p:nvSpPr>
        <p:spPr>
          <a:xfrm>
            <a:off x="9160366" y="3509173"/>
            <a:ext cx="360040" cy="36004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7700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endParaRPr/>
          </a:p>
        </p:txBody>
      </p:sp>
      <p:sp>
        <p:nvSpPr>
          <p:cNvPr id="397" name="Google Shape;397;p11"/>
          <p:cNvSpPr/>
          <p:nvPr/>
        </p:nvSpPr>
        <p:spPr>
          <a:xfrm>
            <a:off x="8265495" y="5471659"/>
            <a:ext cx="360040" cy="36004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4</a:t>
            </a:r>
            <a:endParaRPr/>
          </a:p>
        </p:txBody>
      </p:sp>
      <p:grpSp>
        <p:nvGrpSpPr>
          <p:cNvPr id="398" name="Google Shape;398;p11"/>
          <p:cNvGrpSpPr/>
          <p:nvPr/>
        </p:nvGrpSpPr>
        <p:grpSpPr>
          <a:xfrm>
            <a:off x="-137160" y="0"/>
            <a:ext cx="12329159" cy="530352"/>
            <a:chOff x="-137160" y="0"/>
            <a:chExt cx="12329159" cy="530352"/>
          </a:xfrm>
        </p:grpSpPr>
        <p:sp>
          <p:nvSpPr>
            <p:cNvPr id="399" name="Google Shape;399;p11"/>
            <p:cNvSpPr/>
            <p:nvPr/>
          </p:nvSpPr>
          <p:spPr>
            <a:xfrm>
              <a:off x="10679836" y="0"/>
              <a:ext cx="1512163" cy="530352"/>
            </a:xfrm>
            <a:prstGeom prst="rect">
              <a:avLst/>
            </a:prstGeom>
            <a:solidFill>
              <a:srgbClr val="EB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-137160" y="0"/>
              <a:ext cx="11292840" cy="530352"/>
            </a:xfrm>
            <a:prstGeom prst="parallelogram">
              <a:avLst>
                <a:gd fmla="val 25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РЕШЕНИЕ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89cc9612ff_1_227"/>
          <p:cNvSpPr txBox="1"/>
          <p:nvPr>
            <p:ph type="title"/>
          </p:nvPr>
        </p:nvSpPr>
        <p:spPr>
          <a:xfrm>
            <a:off x="609089" y="2058175"/>
            <a:ext cx="6207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ru-RU" sz="4000">
                <a:solidFill>
                  <a:schemeClr val="dk1"/>
                </a:solidFill>
              </a:rPr>
              <a:t>КОНТАКТЫ ЛИДЕРА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406" name="Google Shape;406;g389cc9612ff_1_227"/>
          <p:cNvSpPr txBox="1"/>
          <p:nvPr>
            <p:ph idx="1" type="body"/>
          </p:nvPr>
        </p:nvSpPr>
        <p:spPr>
          <a:xfrm>
            <a:off x="609091" y="3272775"/>
            <a:ext cx="4804800" cy="27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/>
          <a:p>
            <a:pPr indent="-2794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sz="1900"/>
              <a:t>Фото</a:t>
            </a:r>
            <a:endParaRPr sz="1900"/>
          </a:p>
        </p:txBody>
      </p:sp>
      <p:sp>
        <p:nvSpPr>
          <p:cNvPr id="407" name="Google Shape;407;g389cc9612ff_1_227"/>
          <p:cNvSpPr txBox="1"/>
          <p:nvPr>
            <p:ph idx="1" type="body"/>
          </p:nvPr>
        </p:nvSpPr>
        <p:spPr>
          <a:xfrm>
            <a:off x="5802629" y="3272775"/>
            <a:ext cx="4804800" cy="27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25" lIns="77725" spcFirstLastPara="1" rIns="77725" wrap="square" tIns="77725">
            <a:noAutofit/>
          </a:bodyPr>
          <a:lstStyle/>
          <a:p>
            <a:pPr indent="0" lvl="0" marL="355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sz="1900"/>
              <a:t>QR-код на ТГ или карточку с контактами</a:t>
            </a:r>
            <a:endParaRPr sz="1900"/>
          </a:p>
        </p:txBody>
      </p:sp>
      <p:pic>
        <p:nvPicPr>
          <p:cNvPr id="408" name="Google Shape;408;g389cc9612ff_1_22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12192000" cy="851308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g389cc9612ff_1_227"/>
          <p:cNvSpPr txBox="1"/>
          <p:nvPr>
            <p:ph idx="12" type="sldNum"/>
          </p:nvPr>
        </p:nvSpPr>
        <p:spPr>
          <a:xfrm>
            <a:off x="11409045" y="6333134"/>
            <a:ext cx="731700" cy="430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10" name="Google Shape;410;g389cc9612ff_1_227"/>
          <p:cNvSpPr/>
          <p:nvPr/>
        </p:nvSpPr>
        <p:spPr>
          <a:xfrm>
            <a:off x="748700" y="3042667"/>
            <a:ext cx="2605500" cy="22161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1" name="Google Shape;411;g389cc9612ff_1_227"/>
          <p:cNvSpPr/>
          <p:nvPr/>
        </p:nvSpPr>
        <p:spPr>
          <a:xfrm>
            <a:off x="6096000" y="3042667"/>
            <a:ext cx="4176000" cy="221610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12" name="Google Shape;412;g389cc9612ff_1_227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8500" y="180650"/>
            <a:ext cx="1338138" cy="5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389cc9612ff_1_2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6669" y="190569"/>
            <a:ext cx="1744589" cy="4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g389cc9612ff_1_227"/>
          <p:cNvSpPr txBox="1"/>
          <p:nvPr/>
        </p:nvSpPr>
        <p:spPr>
          <a:xfrm>
            <a:off x="748700" y="5560125"/>
            <a:ext cx="574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Слоган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Другая 5">
      <a:dk1>
        <a:srgbClr val="000000"/>
      </a:dk1>
      <a:lt1>
        <a:srgbClr val="FFFFFF"/>
      </a:lt1>
      <a:dk2>
        <a:srgbClr val="9F00FF"/>
      </a:dk2>
      <a:lt2>
        <a:srgbClr val="E5E0EC"/>
      </a:lt2>
      <a:accent1>
        <a:srgbClr val="D2E7ED"/>
      </a:accent1>
      <a:accent2>
        <a:srgbClr val="FD493D"/>
      </a:accent2>
      <a:accent3>
        <a:srgbClr val="00B050"/>
      </a:accent3>
      <a:accent4>
        <a:srgbClr val="BB4DFF"/>
      </a:accent4>
      <a:accent5>
        <a:srgbClr val="4BACC6"/>
      </a:accent5>
      <a:accent6>
        <a:srgbClr val="FCAF17"/>
      </a:accent6>
      <a:hlink>
        <a:srgbClr val="0000FF"/>
      </a:hlink>
      <a:folHlink>
        <a:srgbClr val="E29AE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2025-10-03T07:40:07Z</dcterms:created>
  <dc:creator>Elizaveta Kozlovа</dc:creator>
</cp:coreProperties>
</file>