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7" r:id="rId2"/>
    <p:sldId id="259" r:id="rId3"/>
    <p:sldId id="467" r:id="rId4"/>
    <p:sldId id="468" r:id="rId5"/>
    <p:sldId id="469" r:id="rId6"/>
  </p:sldIdLst>
  <p:sldSz cx="12192000" cy="6858000"/>
  <p:notesSz cx="6858000" cy="9144000"/>
  <p:embeddedFontLst>
    <p:embeddedFont>
      <p:font typeface="맑은 고딕" panose="020B0503020000020004" pitchFamily="34" charset="-127"/>
      <p:regular r:id="rId9"/>
      <p:bold r:id="rId10"/>
    </p:embeddedFont>
    <p:embeddedFont>
      <p:font typeface="Manrope" panose="020B0604020202020204" charset="0"/>
      <p:regular r:id="rId11"/>
      <p:bold r:id="rId12"/>
    </p:embeddedFont>
    <p:embeddedFont>
      <p:font typeface="Manrope ExtraBold" panose="020B0604020202020204" charset="0"/>
      <p:bold r:id="rId1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E4B1C35-CF07-4531-8975-8C3A4B32AD97}">
          <p14:sldIdLst>
            <p14:sldId id="277"/>
            <p14:sldId id="259"/>
            <p14:sldId id="467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84D7"/>
    <a:srgbClr val="000000"/>
    <a:srgbClr val="FFEFD9"/>
    <a:srgbClr val="FF6E80"/>
    <a:srgbClr val="1A1A1A"/>
    <a:srgbClr val="4C60CA"/>
    <a:srgbClr val="A1DFC2"/>
    <a:srgbClr val="49C6CF"/>
    <a:srgbClr val="F26252"/>
    <a:srgbClr val="FFD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04" autoAdjust="0"/>
    <p:restoredTop sz="94660"/>
  </p:normalViewPr>
  <p:slideViewPr>
    <p:cSldViewPr snapToGrid="0">
      <p:cViewPr>
        <p:scale>
          <a:sx n="60" d="100"/>
          <a:sy n="60" d="100"/>
        </p:scale>
        <p:origin x="96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306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47FDBB1-5EC9-40FD-9A36-D4E35C581F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AF1716-40E8-4512-B252-D7362A0E94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EE3C99E-C3C0-40AD-AD91-8E96E8F58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6696-F86F-4066-9FDD-77F2B013F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592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2023-10-09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19B096D9-244A-4BBB-8D66-A8A53E662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3" name="Graphic 3">
            <a:hlinkClick r:id="rId3"/>
            <a:extLst>
              <a:ext uri="{FF2B5EF4-FFF2-40B4-BE49-F238E27FC236}">
                <a16:creationId xmlns:a16="http://schemas.microsoft.com/office/drawing/2014/main" id="{B09E1DA0-4061-4682-928E-589768CBBB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65" name="TextBox 64">
            <a:hlinkClick r:id="rId6"/>
            <a:extLst>
              <a:ext uri="{FF2B5EF4-FFF2-40B4-BE49-F238E27FC236}">
                <a16:creationId xmlns:a16="http://schemas.microsoft.com/office/drawing/2014/main" id="{E84E4583-0D68-4298-BEEE-DF6A5F66D633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BD89D29A-074D-4F96-B362-4769D5A48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A6649C14-F9B9-49B6-897E-E4DE80F70BEB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A620E36C-FC5A-4749-97C2-82DD57D7489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86930" y="0"/>
            <a:ext cx="6605070" cy="371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13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356E9AB9-873D-4606-955F-C71227CB2E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8E0F65C4-6BE3-4A5D-96BC-9E8916548826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20518B7-BAD6-443F-8472-F8BF3FF41EA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780"/>
            <a:ext cx="12192000" cy="48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5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7AA396E6-DE2F-429F-9798-DBFC96E12F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34187" y="1500187"/>
            <a:ext cx="6858000" cy="3857625"/>
          </a:xfrm>
          <a:prstGeom prst="rect">
            <a:avLst/>
          </a:prstGeom>
        </p:spPr>
      </p:pic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99CC3455-934B-4732-8442-2F4B57BC4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6"/>
            <a:extLst>
              <a:ext uri="{FF2B5EF4-FFF2-40B4-BE49-F238E27FC236}">
                <a16:creationId xmlns:a16="http://schemas.microsoft.com/office/drawing/2014/main" id="{91E1B434-A915-4F56-A113-A66EC65B6B5D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2539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9A282415-8AD2-48E4-BE5F-5B831C5853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E3C0EF2B-6F8A-4EEE-A808-69D6337212A0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5F77075-8804-49CF-B0F1-1946AAE21F8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916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E940A106-A8E4-4A8B-9D17-107E682C66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E52D8511-A5E4-40FF-B23A-1297B51903B6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084D0EA-138B-491B-B942-DF48032293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834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3">
            <a:hlinkClick r:id="rId2"/>
            <a:extLst>
              <a:ext uri="{FF2B5EF4-FFF2-40B4-BE49-F238E27FC236}">
                <a16:creationId xmlns:a16="http://schemas.microsoft.com/office/drawing/2014/main" id="{461913E9-0F73-487E-ADFB-DF1B37EED3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11" name="TextBox 10">
            <a:hlinkClick r:id="rId5"/>
            <a:extLst>
              <a:ext uri="{FF2B5EF4-FFF2-40B4-BE49-F238E27FC236}">
                <a16:creationId xmlns:a16="http://schemas.microsoft.com/office/drawing/2014/main" id="{D1BABFA7-F610-4331-92DF-F3104F107DEC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AF34802-3439-4541-BE1A-DAEA2C2159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350" y="3637668"/>
            <a:ext cx="9385300" cy="322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549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F123A18A-A3BC-47ED-99F2-20F3551A31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1AADF391-7B21-4ADE-ACE5-8BB236CB974D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8C042119-8A88-4ECC-A4E0-6A420F3995D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3500"/>
            <a:ext cx="121920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43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8E073700-680E-4F29-B28C-8C8C443A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0D8C752E-2236-44E3-A216-8429587EA31B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20C0E75-AB6F-4528-932E-7B252479B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/>
          <a:stretch/>
        </p:blipFill>
        <p:spPr>
          <a:xfrm flipH="1">
            <a:off x="7416800" y="0"/>
            <a:ext cx="47752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729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FE17DF76-9BCB-4CE9-B7B7-A7B0F64E48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4DCDE15D-3A61-4AF6-87D0-70785EF9CEAB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977D2C9-3998-482C-B43C-73240AB021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0"/>
          <a:stretch/>
        </p:blipFill>
        <p:spPr>
          <a:xfrm>
            <a:off x="-1" y="0"/>
            <a:ext cx="555098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9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">
            <a:hlinkClick r:id="rId2"/>
            <a:extLst>
              <a:ext uri="{FF2B5EF4-FFF2-40B4-BE49-F238E27FC236}">
                <a16:creationId xmlns:a16="http://schemas.microsoft.com/office/drawing/2014/main" id="{68730084-0AD6-494D-8424-2DE6A203D0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6BC5FABE-6A14-485E-BEB3-CADE49A087EA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A85DD59-53E4-4AAD-9CCD-CC6CBEC774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 flipH="1">
            <a:off x="0" y="4216400"/>
            <a:ext cx="2914869" cy="26416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730560E-7D33-4302-A453-B56345B6F3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 flipH="1">
            <a:off x="9277131" y="4161790"/>
            <a:ext cx="2914869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090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>
            <a:extLst>
              <a:ext uri="{FF2B5EF4-FFF2-40B4-BE49-F238E27FC236}">
                <a16:creationId xmlns:a16="http://schemas.microsoft.com/office/drawing/2014/main" id="{68A7A224-723D-4C82-8543-98C2175BB5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13"/>
          <a:stretch/>
        </p:blipFill>
        <p:spPr>
          <a:xfrm rot="5400000" flipH="1" flipV="1">
            <a:off x="7764585" y="2455661"/>
            <a:ext cx="6883073" cy="1971757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F1F47210-BE62-4467-B81E-710008188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13"/>
          <a:stretch/>
        </p:blipFill>
        <p:spPr>
          <a:xfrm rot="5400000">
            <a:off x="-2455658" y="2455661"/>
            <a:ext cx="6883073" cy="1971757"/>
          </a:xfrm>
          <a:prstGeom prst="rect">
            <a:avLst/>
          </a:prstGeom>
        </p:spPr>
      </p:pic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E50A68E1-3493-4BCA-8DAA-278F4527A32D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1670315" y="916690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80FBD498-CF1E-4568-A71D-0134A91B5805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6819901" y="916690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D7E19CC7-D03B-4193-A2DA-737C336FC97C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1670315" y="3665315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15DE2608-E2DE-4AEB-89DD-9766527485FE}"/>
              </a:ext>
            </a:extLst>
          </p:cNvPr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6819901" y="3665315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6" name="Graphic 3">
            <a:hlinkClick r:id="rId3"/>
            <a:extLst>
              <a:ext uri="{FF2B5EF4-FFF2-40B4-BE49-F238E27FC236}">
                <a16:creationId xmlns:a16="http://schemas.microsoft.com/office/drawing/2014/main" id="{406600BF-921E-4278-8068-7B1A690D8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4C269F12-D16E-4F53-B42B-D7B76D9069F8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149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A0ABC169-4A29-4262-8D06-B601AA0D52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20"/>
          <a:stretch/>
        </p:blipFill>
        <p:spPr>
          <a:xfrm flipH="1">
            <a:off x="0" y="1688460"/>
            <a:ext cx="12192000" cy="5169540"/>
          </a:xfrm>
          <a:prstGeom prst="rect">
            <a:avLst/>
          </a:prstGeom>
        </p:spPr>
      </p:pic>
      <p:pic>
        <p:nvPicPr>
          <p:cNvPr id="13" name="Graphic 3">
            <a:hlinkClick r:id="rId3"/>
            <a:extLst>
              <a:ext uri="{FF2B5EF4-FFF2-40B4-BE49-F238E27FC236}">
                <a16:creationId xmlns:a16="http://schemas.microsoft.com/office/drawing/2014/main" id="{3690A73F-E721-4493-B957-B7D906148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16" name="TextBox 15">
            <a:hlinkClick r:id="rId6"/>
            <a:extLst>
              <a:ext uri="{FF2B5EF4-FFF2-40B4-BE49-F238E27FC236}">
                <a16:creationId xmlns:a16="http://schemas.microsoft.com/office/drawing/2014/main" id="{AC67E0B6-8869-4620-B70C-39C3F13326ED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그림 개체 틀 2">
            <a:extLst>
              <a:ext uri="{FF2B5EF4-FFF2-40B4-BE49-F238E27FC236}">
                <a16:creationId xmlns:a16="http://schemas.microsoft.com/office/drawing/2014/main" id="{58BD221E-3821-4208-890C-27BC83D3DF9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08098" y="2211492"/>
            <a:ext cx="2193515" cy="2194768"/>
          </a:xfrm>
          <a:prstGeom prst="roundRect">
            <a:avLst>
              <a:gd name="adj" fmla="val 3942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9" name="그림 개체 틀 2">
            <a:extLst>
              <a:ext uri="{FF2B5EF4-FFF2-40B4-BE49-F238E27FC236}">
                <a16:creationId xmlns:a16="http://schemas.microsoft.com/office/drawing/2014/main" id="{3060BD32-5286-4C05-BFF7-1731EF502F5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35528" y="2211492"/>
            <a:ext cx="2193515" cy="2194768"/>
          </a:xfrm>
          <a:prstGeom prst="roundRect">
            <a:avLst>
              <a:gd name="adj" fmla="val 3942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id="{513EEDD6-E8CE-4445-BF92-A0C58231D75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62958" y="2211492"/>
            <a:ext cx="2193515" cy="2194768"/>
          </a:xfrm>
          <a:prstGeom prst="roundRect">
            <a:avLst>
              <a:gd name="adj" fmla="val 3942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4" name="그림 개체 틀 2">
            <a:extLst>
              <a:ext uri="{FF2B5EF4-FFF2-40B4-BE49-F238E27FC236}">
                <a16:creationId xmlns:a16="http://schemas.microsoft.com/office/drawing/2014/main" id="{8C363AC5-4E19-4D02-A575-95AA482F7B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790387" y="2211492"/>
            <a:ext cx="2193515" cy="2194768"/>
          </a:xfrm>
          <a:prstGeom prst="roundRect">
            <a:avLst>
              <a:gd name="adj" fmla="val 3942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06928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2ED04AF9-0C3D-4CA3-AC0D-965B5C0A90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049780"/>
            <a:ext cx="12192000" cy="4808220"/>
          </a:xfrm>
          <a:prstGeom prst="rect">
            <a:avLst/>
          </a:prstGeom>
        </p:spPr>
      </p:pic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08196AC8-4557-4E14-9B91-C317C0D78A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10" name="TextBox 9">
            <a:hlinkClick r:id="rId6"/>
            <a:extLst>
              <a:ext uri="{FF2B5EF4-FFF2-40B4-BE49-F238E27FC236}">
                <a16:creationId xmlns:a16="http://schemas.microsoft.com/office/drawing/2014/main" id="{FCAC414E-D79B-4EC8-B3B8-8D2BF5603B02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60B055A-B555-43A6-8E37-1702F3BE25E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128" y="1"/>
            <a:ext cx="4654172" cy="2617972"/>
          </a:xfrm>
          <a:prstGeom prst="rect">
            <a:avLst/>
          </a:prstGeom>
        </p:spPr>
      </p:pic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7D252A6E-6D19-4725-8EEA-E9DA06D079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85831" y="945499"/>
            <a:ext cx="2886970" cy="2888618"/>
          </a:xfrm>
          <a:prstGeom prst="roundRect">
            <a:avLst>
              <a:gd name="adj" fmla="val 2664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53675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>
            <a:extLst>
              <a:ext uri="{FF2B5EF4-FFF2-40B4-BE49-F238E27FC236}">
                <a16:creationId xmlns:a16="http://schemas.microsoft.com/office/drawing/2014/main" id="{BC058BF6-7902-40F3-8FF4-151EF20960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14663" y="0"/>
            <a:ext cx="5143337" cy="2893127"/>
          </a:xfrm>
          <a:prstGeom prst="rect">
            <a:avLst/>
          </a:prstGeom>
        </p:spPr>
      </p:pic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2764ECC6-B600-42F6-A639-015937C526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6"/>
            <a:extLst>
              <a:ext uri="{FF2B5EF4-FFF2-40B4-BE49-F238E27FC236}">
                <a16:creationId xmlns:a16="http://schemas.microsoft.com/office/drawing/2014/main" id="{2740CC2A-9D98-47C9-93AF-C604FC8E361F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D7185D4B-1E9C-412B-B950-410EF0943D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85831" y="945499"/>
            <a:ext cx="2886970" cy="2888618"/>
          </a:xfrm>
          <a:prstGeom prst="roundRect">
            <a:avLst>
              <a:gd name="adj" fmla="val 2664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47F37887-AA4E-4C23-8B08-17C1FBDCCB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13"/>
          <a:stretch/>
        </p:blipFill>
        <p:spPr>
          <a:xfrm rot="10800000" flipH="1" flipV="1">
            <a:off x="2654464" y="4886243"/>
            <a:ext cx="6883073" cy="197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726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5895E23A-FEA1-4DDD-9F57-1E26EF2AEA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0"/>
          <a:stretch/>
        </p:blipFill>
        <p:spPr>
          <a:xfrm flipH="1">
            <a:off x="0" y="0"/>
            <a:ext cx="11950700" cy="6858000"/>
          </a:xfrm>
          <a:prstGeom prst="rect">
            <a:avLst/>
          </a:prstGeom>
        </p:spPr>
      </p:pic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0D83A1E1-1FFF-402B-8BAF-1CC2F80926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6"/>
            <a:extLst>
              <a:ext uri="{FF2B5EF4-FFF2-40B4-BE49-F238E27FC236}">
                <a16:creationId xmlns:a16="http://schemas.microsoft.com/office/drawing/2014/main" id="{37F8E4B2-E3EB-46E6-B99D-BA5FD41A729E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DB782696-ACAB-40D1-B56B-A1B2578AC0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943723" y="1661636"/>
            <a:ext cx="1491254" cy="1492106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8C6C9A12-8620-4503-8D03-33FFD05D4E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164034" y="1334587"/>
            <a:ext cx="1992666" cy="1993804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00507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1974FB49-FD07-446F-8297-8DE1B96DDC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"/>
          <a:stretch/>
        </p:blipFill>
        <p:spPr>
          <a:xfrm>
            <a:off x="2743200" y="0"/>
            <a:ext cx="9448800" cy="5279732"/>
          </a:xfrm>
          <a:prstGeom prst="rect">
            <a:avLst/>
          </a:prstGeom>
        </p:spPr>
      </p:pic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A5BEA755-830C-4617-AC20-4F1F237FA4C5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7474341" y="1559218"/>
            <a:ext cx="3737430" cy="3739564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87557080-223F-4798-A049-9EC1ED807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6"/>
            <a:extLst>
              <a:ext uri="{FF2B5EF4-FFF2-40B4-BE49-F238E27FC236}">
                <a16:creationId xmlns:a16="http://schemas.microsoft.com/office/drawing/2014/main" id="{6703AF68-EAE3-4CC8-BE8B-D813E404C8A9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2863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907EBA9A-E295-43A3-94E0-78970EE4A5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0050C6C9-BE2C-484F-A1BD-5165DB328554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F529188-6773-4DA6-AFA4-A9AD1B0B375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그림 개체 틀 11">
            <a:extLst>
              <a:ext uri="{FF2B5EF4-FFF2-40B4-BE49-F238E27FC236}">
                <a16:creationId xmlns:a16="http://schemas.microsoft.com/office/drawing/2014/main" id="{5C1C6348-9FD2-462C-802F-1EEF0CC052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06339" y="1081213"/>
            <a:ext cx="2211845" cy="4839816"/>
          </a:xfrm>
          <a:prstGeom prst="roundRect">
            <a:avLst>
              <a:gd name="adj" fmla="val 1345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>
              <a:defRPr lang="ko-KR" altLang="en-US" sz="20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98115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C6BF185A-D9A3-4874-ABAB-E1CD1DCE9A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72500D1A-5CD3-4893-9A90-E1A52CB14115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8D8958BE-237D-4C50-817B-95D2B2BEAE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9"/>
          <a:stretch/>
        </p:blipFill>
        <p:spPr>
          <a:xfrm>
            <a:off x="0" y="1333500"/>
            <a:ext cx="10165764" cy="5524500"/>
          </a:xfrm>
          <a:prstGeom prst="rect">
            <a:avLst/>
          </a:prstGeom>
        </p:spPr>
      </p:pic>
      <p:sp>
        <p:nvSpPr>
          <p:cNvPr id="11" name="그림 개체 틀 5">
            <a:extLst>
              <a:ext uri="{FF2B5EF4-FFF2-40B4-BE49-F238E27FC236}">
                <a16:creationId xmlns:a16="http://schemas.microsoft.com/office/drawing/2014/main" id="{414B870B-F0AC-4178-900B-18760469648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179468" y="866775"/>
            <a:ext cx="3779045" cy="5029200"/>
          </a:xfrm>
          <a:prstGeom prst="roundRect">
            <a:avLst>
              <a:gd name="adj" fmla="val 192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83376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FF48209C-ADCF-4069-8F31-9FFE22F8BA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/>
          <a:stretch/>
        </p:blipFill>
        <p:spPr>
          <a:xfrm flipV="1">
            <a:off x="0" y="0"/>
            <a:ext cx="11709400" cy="4183380"/>
          </a:xfrm>
          <a:prstGeom prst="rect">
            <a:avLst/>
          </a:prstGeom>
        </p:spPr>
      </p:pic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B155E609-FA5F-41E5-BF64-7FE9AB2E08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6"/>
            <a:extLst>
              <a:ext uri="{FF2B5EF4-FFF2-40B4-BE49-F238E27FC236}">
                <a16:creationId xmlns:a16="http://schemas.microsoft.com/office/drawing/2014/main" id="{68E5997B-9951-4A5D-96F8-0B9AB5EC2627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그림 개체 틀 8">
            <a:extLst>
              <a:ext uri="{FF2B5EF4-FFF2-40B4-BE49-F238E27FC236}">
                <a16:creationId xmlns:a16="http://schemas.microsoft.com/office/drawing/2014/main" id="{A8F8108F-0033-4E26-AF16-897BAC4D2C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92931" y="838318"/>
            <a:ext cx="6746582" cy="4597400"/>
          </a:xfrm>
          <a:prstGeom prst="roundRect">
            <a:avLst>
              <a:gd name="adj" fmla="val 100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06696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6F94DB59-5CC5-4985-B9A1-6365F21C8A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AD0BAA9B-9EE3-4326-BA56-1A7FCD3CE4D8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62A34BF4-8F08-46FE-96FF-484D9BA4F8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12200" cy="490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284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F0EBBFCB-C87B-4CB2-ABA4-4421942E2E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B384016B-1E76-40EA-AA63-0E556C0FBBA7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A0CC404-8EC7-4467-A5CF-5F70EB18253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517650" y="1707356"/>
            <a:ext cx="9156700" cy="515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057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A76A0C32-6B16-4AD9-8244-4CEA521F42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5" name="TextBox 4">
            <a:hlinkClick r:id="rId5"/>
            <a:extLst>
              <a:ext uri="{FF2B5EF4-FFF2-40B4-BE49-F238E27FC236}">
                <a16:creationId xmlns:a16="http://schemas.microsoft.com/office/drawing/2014/main" id="{B43DD9D4-8846-4B3A-8EAA-7A7DD73FC0B4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92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59A0C3B7-C75A-4EC2-AE42-8BD4D7A15E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47128" y="6883074"/>
            <a:ext cx="2239204" cy="246221"/>
          </a:xfrm>
          <a:prstGeom prst="rect">
            <a:avLst/>
          </a:prstGeom>
        </p:spPr>
      </p:pic>
      <p:sp>
        <p:nvSpPr>
          <p:cNvPr id="5" name="TextBox 4">
            <a:hlinkClick r:id="rId5"/>
            <a:extLst>
              <a:ext uri="{FF2B5EF4-FFF2-40B4-BE49-F238E27FC236}">
                <a16:creationId xmlns:a16="http://schemas.microsoft.com/office/drawing/2014/main" id="{B46CD53E-8859-48A0-A05C-0BA18011FC3F}"/>
              </a:ext>
            </a:extLst>
          </p:cNvPr>
          <p:cNvSpPr txBox="1"/>
          <p:nvPr userDrawn="1"/>
        </p:nvSpPr>
        <p:spPr>
          <a:xfrm>
            <a:off x="4205668" y="6919545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72" r:id="rId23"/>
    <p:sldLayoutId id="2147483664" r:id="rId24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E95C247-1ABF-4F73-AB4D-A0CD26EFFAB7}"/>
              </a:ext>
            </a:extLst>
          </p:cNvPr>
          <p:cNvSpPr txBox="1"/>
          <p:nvPr userDrawn="1"/>
        </p:nvSpPr>
        <p:spPr>
          <a:xfrm>
            <a:off x="88901" y="2570181"/>
            <a:ext cx="12103099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ko-KR" sz="9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VR for education</a:t>
            </a:r>
            <a:endParaRPr lang="ko-KR" altLang="en-US" sz="9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41F03EC-149E-4E32-95D4-5DCCC690620B}"/>
              </a:ext>
            </a:extLst>
          </p:cNvPr>
          <p:cNvSpPr/>
          <p:nvPr/>
        </p:nvSpPr>
        <p:spPr>
          <a:xfrm>
            <a:off x="4586565" y="2705724"/>
            <a:ext cx="3900210" cy="830997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ru-RU" altLang="ko-KR" sz="4800" dirty="0">
                <a:solidFill>
                  <a:schemeClr val="bg1"/>
                </a:solidFill>
                <a:latin typeface="+mj-lt"/>
              </a:rPr>
              <a:t>Проблема</a:t>
            </a:r>
            <a:endParaRPr lang="ko-KR" alt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F5E7BAC-C750-404C-9521-91A7EBF3F139}"/>
              </a:ext>
            </a:extLst>
          </p:cNvPr>
          <p:cNvSpPr/>
          <p:nvPr/>
        </p:nvSpPr>
        <p:spPr>
          <a:xfrm>
            <a:off x="8343900" y="2397948"/>
            <a:ext cx="2374900" cy="144655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ko-KR" sz="8800" dirty="0">
                <a:solidFill>
                  <a:schemeClr val="bg1"/>
                </a:solidFill>
                <a:latin typeface="+mj-lt"/>
              </a:rPr>
              <a:t>01.</a:t>
            </a:r>
            <a:endParaRPr lang="ko-KR" altLang="en-US" sz="8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624B0-D6C3-4ADC-B2FB-4E69B4A2A2D1}"/>
              </a:ext>
            </a:extLst>
          </p:cNvPr>
          <p:cNvSpPr txBox="1"/>
          <p:nvPr/>
        </p:nvSpPr>
        <p:spPr>
          <a:xfrm>
            <a:off x="1008591" y="3844498"/>
            <a:ext cx="56017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2400" dirty="0">
                <a:solidFill>
                  <a:schemeClr val="bg1"/>
                </a:solidFill>
              </a:rPr>
              <a:t>Недостаточность часов в обучении, отсутствие практической подготовки, незаинтересованность студентов</a:t>
            </a:r>
          </a:p>
        </p:txBody>
      </p:sp>
    </p:spTree>
    <p:extLst>
      <p:ext uri="{BB962C8B-B14F-4D97-AF65-F5344CB8AC3E}">
        <p14:creationId xmlns:p14="http://schemas.microsoft.com/office/powerpoint/2010/main" val="2579569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41F03EC-149E-4E32-95D4-5DCCC690620B}"/>
              </a:ext>
            </a:extLst>
          </p:cNvPr>
          <p:cNvSpPr/>
          <p:nvPr/>
        </p:nvSpPr>
        <p:spPr>
          <a:xfrm>
            <a:off x="328890" y="305424"/>
            <a:ext cx="3900210" cy="830997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ru-RU" altLang="ko-KR" sz="4800" dirty="0">
                <a:solidFill>
                  <a:schemeClr val="bg1"/>
                </a:solidFill>
                <a:latin typeface="+mj-lt"/>
              </a:rPr>
              <a:t>Решение</a:t>
            </a:r>
            <a:endParaRPr lang="ko-KR" alt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F5E7BAC-C750-404C-9521-91A7EBF3F139}"/>
              </a:ext>
            </a:extLst>
          </p:cNvPr>
          <p:cNvSpPr/>
          <p:nvPr/>
        </p:nvSpPr>
        <p:spPr>
          <a:xfrm>
            <a:off x="4041245" y="0"/>
            <a:ext cx="2374900" cy="144655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ko-KR" sz="8800" dirty="0">
                <a:solidFill>
                  <a:schemeClr val="bg1"/>
                </a:solidFill>
                <a:latin typeface="+mj-lt"/>
              </a:rPr>
              <a:t>0</a:t>
            </a:r>
            <a:r>
              <a:rPr lang="ru-RU" altLang="ko-KR" sz="880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altLang="ko-KR" sz="8800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8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624B0-D6C3-4ADC-B2FB-4E69B4A2A2D1}"/>
              </a:ext>
            </a:extLst>
          </p:cNvPr>
          <p:cNvSpPr txBox="1"/>
          <p:nvPr/>
        </p:nvSpPr>
        <p:spPr>
          <a:xfrm>
            <a:off x="328890" y="2139523"/>
            <a:ext cx="84402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3600" dirty="0">
                <a:solidFill>
                  <a:schemeClr val="bg1"/>
                </a:solidFill>
              </a:rPr>
              <a:t>Образовательная VR программа для студентов значительно облегчит учебный процесс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A3E213-6F69-43FF-B6D7-97445076F9D8}"/>
              </a:ext>
            </a:extLst>
          </p:cNvPr>
          <p:cNvSpPr txBox="1"/>
          <p:nvPr/>
        </p:nvSpPr>
        <p:spPr>
          <a:xfrm>
            <a:off x="328890" y="4182397"/>
            <a:ext cx="8039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1800" dirty="0">
                <a:solidFill>
                  <a:schemeClr val="bg1"/>
                </a:solidFill>
              </a:rPr>
              <a:t>Современная графика позволит наглядно показать и раскрыть суть определенной дисциплины студенту, а также сохранить интерес к ней. С помощью лишь компьютера и VR-очков студент сможет перенестись во время научных открытий, великих исторических событий и т.д. </a:t>
            </a:r>
          </a:p>
        </p:txBody>
      </p:sp>
    </p:spTree>
    <p:extLst>
      <p:ext uri="{BB962C8B-B14F-4D97-AF65-F5344CB8AC3E}">
        <p14:creationId xmlns:p14="http://schemas.microsoft.com/office/powerpoint/2010/main" val="3973776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41F03EC-149E-4E32-95D4-5DCCC690620B}"/>
              </a:ext>
            </a:extLst>
          </p:cNvPr>
          <p:cNvSpPr/>
          <p:nvPr/>
        </p:nvSpPr>
        <p:spPr>
          <a:xfrm>
            <a:off x="3752850" y="2705724"/>
            <a:ext cx="4733925" cy="830997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ru-RU" altLang="ko-KR" sz="4800" dirty="0">
                <a:solidFill>
                  <a:schemeClr val="bg1"/>
                </a:solidFill>
                <a:latin typeface="+mj-lt"/>
              </a:rPr>
              <a:t>Пользователи</a:t>
            </a:r>
            <a:endParaRPr lang="ko-KR" alt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F5E7BAC-C750-404C-9521-91A7EBF3F139}"/>
              </a:ext>
            </a:extLst>
          </p:cNvPr>
          <p:cNvSpPr/>
          <p:nvPr/>
        </p:nvSpPr>
        <p:spPr>
          <a:xfrm>
            <a:off x="8343900" y="2397948"/>
            <a:ext cx="2374900" cy="144655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ko-KR" sz="8800" dirty="0">
                <a:solidFill>
                  <a:schemeClr val="bg1"/>
                </a:solidFill>
                <a:latin typeface="+mj-lt"/>
              </a:rPr>
              <a:t>0</a:t>
            </a:r>
            <a:r>
              <a:rPr lang="ru-RU" altLang="ko-KR" sz="8800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altLang="ko-KR" sz="8800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8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624B0-D6C3-4ADC-B2FB-4E69B4A2A2D1}"/>
              </a:ext>
            </a:extLst>
          </p:cNvPr>
          <p:cNvSpPr txBox="1"/>
          <p:nvPr/>
        </p:nvSpPr>
        <p:spPr>
          <a:xfrm>
            <a:off x="1008591" y="3844498"/>
            <a:ext cx="56017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2400" dirty="0">
                <a:solidFill>
                  <a:schemeClr val="bg1"/>
                </a:solidFill>
              </a:rPr>
              <a:t>Наш продукт нацелен на помощь студентам при обучении. Основными пользователями являются университеты. Также курсы по углубленному изучению предмета</a:t>
            </a:r>
          </a:p>
        </p:txBody>
      </p:sp>
    </p:spTree>
    <p:extLst>
      <p:ext uri="{BB962C8B-B14F-4D97-AF65-F5344CB8AC3E}">
        <p14:creationId xmlns:p14="http://schemas.microsoft.com/office/powerpoint/2010/main" val="170973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41F03EC-149E-4E32-95D4-5DCCC690620B}"/>
              </a:ext>
            </a:extLst>
          </p:cNvPr>
          <p:cNvSpPr/>
          <p:nvPr/>
        </p:nvSpPr>
        <p:spPr>
          <a:xfrm>
            <a:off x="371420" y="0"/>
            <a:ext cx="3900210" cy="2308324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ru-RU" altLang="ko-KR" sz="4800" dirty="0">
                <a:solidFill>
                  <a:schemeClr val="bg1"/>
                </a:solidFill>
                <a:latin typeface="+mj-lt"/>
              </a:rPr>
              <a:t>План работы над проектом</a:t>
            </a:r>
            <a:endParaRPr lang="ko-KR" alt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F5E7BAC-C750-404C-9521-91A7EBF3F139}"/>
              </a:ext>
            </a:extLst>
          </p:cNvPr>
          <p:cNvSpPr/>
          <p:nvPr/>
        </p:nvSpPr>
        <p:spPr>
          <a:xfrm>
            <a:off x="4530343" y="430887"/>
            <a:ext cx="2374900" cy="144655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ko-KR" sz="8800" dirty="0">
                <a:solidFill>
                  <a:schemeClr val="bg1"/>
                </a:solidFill>
                <a:latin typeface="+mj-lt"/>
              </a:rPr>
              <a:t>0</a:t>
            </a:r>
            <a:r>
              <a:rPr lang="ru-RU" altLang="ko-KR" sz="8800" dirty="0">
                <a:solidFill>
                  <a:schemeClr val="bg1"/>
                </a:solidFill>
                <a:latin typeface="+mj-lt"/>
              </a:rPr>
              <a:t>4</a:t>
            </a:r>
            <a:r>
              <a:rPr lang="en-US" altLang="ko-KR" sz="8800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8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624B0-D6C3-4ADC-B2FB-4E69B4A2A2D1}"/>
              </a:ext>
            </a:extLst>
          </p:cNvPr>
          <p:cNvSpPr txBox="1"/>
          <p:nvPr/>
        </p:nvSpPr>
        <p:spPr>
          <a:xfrm>
            <a:off x="497290" y="2663273"/>
            <a:ext cx="94628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3200" dirty="0">
                <a:solidFill>
                  <a:schemeClr val="bg1"/>
                </a:solidFill>
              </a:rPr>
              <a:t>1. Изучение тем: целевая аудитория, VR программирование и </a:t>
            </a:r>
            <a:r>
              <a:rPr lang="ru-RU" altLang="ko-KR" sz="3200" dirty="0" err="1">
                <a:solidFill>
                  <a:schemeClr val="bg1"/>
                </a:solidFill>
              </a:rPr>
              <a:t>кодинг</a:t>
            </a:r>
            <a:r>
              <a:rPr lang="ru-RU" altLang="ko-KR" sz="32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ru-RU" altLang="ko-KR" sz="3200" dirty="0">
                <a:solidFill>
                  <a:schemeClr val="bg1"/>
                </a:solidFill>
              </a:rPr>
              <a:t>2. Поиск альтернативных вариантов, которые уже применяются на практике, для лучшего понимания ЦА и финансовой составляющей.</a:t>
            </a:r>
          </a:p>
          <a:p>
            <a:pPr algn="l">
              <a:lnSpc>
                <a:spcPct val="100000"/>
              </a:lnSpc>
            </a:pPr>
            <a:r>
              <a:rPr lang="ru-RU" altLang="ko-KR" sz="3200" dirty="0">
                <a:solidFill>
                  <a:schemeClr val="bg1"/>
                </a:solidFill>
              </a:rPr>
              <a:t>3. Бизнес-план с актуальными финансовыми расчётами.</a:t>
            </a:r>
          </a:p>
        </p:txBody>
      </p:sp>
    </p:spTree>
    <p:extLst>
      <p:ext uri="{BB962C8B-B14F-4D97-AF65-F5344CB8AC3E}">
        <p14:creationId xmlns:p14="http://schemas.microsoft.com/office/powerpoint/2010/main" val="722780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anrope ExtraBold - Manrope">
      <a:majorFont>
        <a:latin typeface="Manrope ExtraBold"/>
        <a:ea typeface="Arial Unicode MS"/>
        <a:cs typeface=""/>
      </a:majorFont>
      <a:minorFont>
        <a:latin typeface="Manrope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1">
                <a:alpha val="15000"/>
              </a:schemeClr>
            </a:gs>
            <a:gs pos="100000">
              <a:schemeClr val="bg1">
                <a:alpha val="0"/>
              </a:schemeClr>
            </a:gs>
          </a:gsLst>
          <a:lin ang="5400000" scaled="1"/>
        </a:gradFill>
        <a:ln w="6350">
          <a:solidFill>
            <a:schemeClr val="bg1"/>
          </a:solidFill>
        </a:ln>
      </a:spPr>
      <a:bodyPr rtlCol="0" anchor="ctr"/>
      <a:lstStyle>
        <a:defPPr algn="ctr">
          <a:defRPr sz="2800" dirty="0" smtClean="0">
            <a:solidFill>
              <a:schemeClr val="bg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2553</TotalTime>
  <Words>143</Words>
  <Application>Microsoft Office PowerPoint</Application>
  <PresentationFormat>Широкоэкранный</PresentationFormat>
  <Paragraphs>16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Manrope ExtraBold</vt:lpstr>
      <vt:lpstr>Manrope</vt:lpstr>
      <vt:lpstr>맑은 고딕</vt:lpstr>
      <vt:lpstr>Arial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Софья Михелидзе</cp:lastModifiedBy>
  <cp:revision>220</cp:revision>
  <dcterms:created xsi:type="dcterms:W3CDTF">2019-04-06T05:20:47Z</dcterms:created>
  <dcterms:modified xsi:type="dcterms:W3CDTF">2023-10-09T13:56:51Z</dcterms:modified>
</cp:coreProperties>
</file>