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ru-S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5"/>
    <p:restoredTop sz="94712"/>
  </p:normalViewPr>
  <p:slideViewPr>
    <p:cSldViewPr snapToGrid="0">
      <p:cViewPr varScale="1">
        <p:scale>
          <a:sx n="71" d="100"/>
          <a:sy n="71" d="100"/>
        </p:scale>
        <p:origin x="176" y="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4/18/25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79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4/18/25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166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4/18/25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8186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4/18/25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984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4/18/25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268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4/18/25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399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4/18/25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52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4/18/25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209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4/18/25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121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4/18/25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555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4/18/25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1754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4/18/25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600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FD1D2CD-954D-4C4D-B505-05EAD159B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8F099D-D593-A773-2A72-6A2B018354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600"/>
            <a:ext cx="4670661" cy="3030842"/>
          </a:xfrm>
        </p:spPr>
        <p:txBody>
          <a:bodyPr>
            <a:normAutofit/>
          </a:bodyPr>
          <a:lstStyle/>
          <a:p>
            <a:r>
              <a:rPr lang="ru-RU" dirty="0"/>
              <a:t>«Достучимся до сердец»</a:t>
            </a:r>
            <a:endParaRPr lang="ru-S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8AEB098-BAA0-ACCA-70C8-F422B5D591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4670660" cy="1287887"/>
          </a:xfrm>
        </p:spPr>
        <p:txBody>
          <a:bodyPr>
            <a:normAutofit/>
          </a:bodyPr>
          <a:lstStyle/>
          <a:p>
            <a:r>
              <a:rPr lang="ru-SA" dirty="0"/>
              <a:t>Южный федеральный университет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32AEA7-A24A-45A9-BF8F-D0AFF34DF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805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06F7F116-D994-E129-6935-C747DBF4DC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766" r="14979" b="-1"/>
          <a:stretch/>
        </p:blipFill>
        <p:spPr>
          <a:xfrm>
            <a:off x="6515100" y="10"/>
            <a:ext cx="56769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6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E475F4-2167-9EFE-9CAF-FD4E8A93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012" y="677335"/>
            <a:ext cx="5303521" cy="1097280"/>
          </a:xfrm>
        </p:spPr>
        <p:txBody>
          <a:bodyPr/>
          <a:lstStyle/>
          <a:p>
            <a:r>
              <a:rPr lang="ru-SA" dirty="0"/>
              <a:t>Команда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6FBA5D34-0A0C-C1E9-4931-C4D20B35A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1" y="1774615"/>
            <a:ext cx="6200986" cy="4710854"/>
          </a:xfrm>
        </p:spPr>
        <p:txBody>
          <a:bodyPr>
            <a:normAutofit/>
          </a:bodyPr>
          <a:lstStyle/>
          <a:p>
            <a:r>
              <a:rPr lang="ru-SA" sz="2000" b="1" i="0" dirty="0">
                <a:effectLst/>
                <a:highlight>
                  <a:srgbClr val="FFFFFF"/>
                </a:highlight>
                <a:latin typeface="-apple-system"/>
              </a:rPr>
              <a:t>Евгения</a:t>
            </a:r>
            <a:r>
              <a:rPr lang="ru-RU" sz="2000" i="0" dirty="0">
                <a:effectLst/>
                <a:highlight>
                  <a:srgbClr val="FFFFFF"/>
                </a:highlight>
                <a:latin typeface="-apple-system"/>
              </a:rPr>
              <a:t> – лидер проекта – домристка с музыкальным образованием лауреат всероссийских и международных конкурсов, администратор и координатор проекта. Образование: 4 курс, психолого-педагогическое</a:t>
            </a:r>
          </a:p>
          <a:p>
            <a:r>
              <a:rPr lang="ru-RU" b="1" dirty="0">
                <a:highlight>
                  <a:srgbClr val="FFFFFF"/>
                </a:highlight>
                <a:latin typeface="-apple-system"/>
              </a:rPr>
              <a:t>Борис</a:t>
            </a:r>
            <a:r>
              <a:rPr lang="ru-RU" dirty="0">
                <a:highlight>
                  <a:srgbClr val="FFFFFF"/>
                </a:highlight>
                <a:latin typeface="-apple-system"/>
              </a:rPr>
              <a:t> – барабанщик-перкуссионист</a:t>
            </a:r>
            <a:r>
              <a:rPr lang="ru-RU" sz="2000" b="0" i="0" dirty="0">
                <a:effectLst/>
                <a:highlight>
                  <a:srgbClr val="FFFFFF"/>
                </a:highlight>
                <a:latin typeface="-apple-system"/>
              </a:rPr>
              <a:t>, многократный призёр и победитель конкурсов различного уровня, Гран-призёр областного и всероссийского этапов фестиваля "Российская студенческая весна». Образование: 4 курс, педагогическое (профессиональное обучение)</a:t>
            </a:r>
            <a:endParaRPr lang="ru-SA" dirty="0"/>
          </a:p>
        </p:txBody>
      </p:sp>
      <p:pic>
        <p:nvPicPr>
          <p:cNvPr id="9" name="Рисунок 8" descr="Изображение выглядит как одежда, стена, в помещении, улы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8032E85-1F18-7A3E-ED20-B2376A1107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73" t="17054" r="9680"/>
          <a:stretch/>
        </p:blipFill>
        <p:spPr>
          <a:xfrm>
            <a:off x="701463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305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8FE41-1324-96C3-BECA-93D94400C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SA" dirty="0"/>
              <a:t>Актуальность проблемы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96FCA9-86F9-57CC-ACFA-DBEA17F27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>
                <a:cs typeface="Times New Roman" panose="02020603050405020304" pitchFamily="18" charset="0"/>
              </a:rPr>
              <a:t>В современном обществе дети с ограниченными возможностями здоровья считаются одной из самых социально уязвимых категорий. В силу особенностей развития (врождённые и приобретённые интеллектуальные и двигательные нарушения, дефекты слуха и зрения, расстройства аутистического спектра и т.д.) дети с ОВЗ часто сталкиваются с различными социальными трудностями. К ним относятся: отсутствие толерантного отношения со стороны общества, нехватка адаптированных досуговых программ , социальная изоляция и т.п.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>
                <a:cs typeface="Times New Roman" panose="02020603050405020304" pitchFamily="18" charset="0"/>
              </a:rPr>
              <a:t>По данным Росстата, на 1 января 2023 года в России насчитывается более 525 тыс. детей с инвалидностью в возрасте от 8 до 17 лет. Это самый большой показатель за всё время. Рост числа детей с ограниченными возможностями здоровья приводит к увеличению потребности в расширении количества внеурочных досуговых программ в систему образования.</a:t>
            </a:r>
            <a:endParaRPr lang="ru-SA" dirty="0">
              <a:cs typeface="Times New Roman" panose="02020603050405020304" pitchFamily="18" charset="0"/>
            </a:endParaRPr>
          </a:p>
          <a:p>
            <a:endParaRPr lang="ru-SA" dirty="0"/>
          </a:p>
        </p:txBody>
      </p:sp>
    </p:spTree>
    <p:extLst>
      <p:ext uri="{BB962C8B-B14F-4D97-AF65-F5344CB8AC3E}">
        <p14:creationId xmlns:p14="http://schemas.microsoft.com/office/powerpoint/2010/main" val="2486771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F6ED57-43E1-5CDF-9E8A-458C76593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SA" dirty="0"/>
              <a:t>Пользователь и 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921F60-D9FE-7B8F-C57A-49F150AE5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Родители и опекуны детей и подростков </a:t>
            </a:r>
            <a:r>
              <a:rPr lang="ru-RU" b="1" i="1" dirty="0"/>
              <a:t>с нарушениями слуха</a:t>
            </a:r>
            <a:r>
              <a:rPr lang="ru-RU" b="1" dirty="0"/>
              <a:t>, а также педагоги, работающие с такими детьми, хотят, чтобы дети имели возможность самовыражаться, развиваться, социализироваться и заниматься доступными видами досуга, </a:t>
            </a:r>
            <a:r>
              <a:rPr lang="ru-RU" dirty="0"/>
              <a:t>но не могут, потому что детям с ОВЗ мешают </a:t>
            </a:r>
            <a:r>
              <a:rPr lang="ru-RU" b="1" dirty="0"/>
              <a:t>социальная изоляция, недостаток адаптированных досуговых программ и стереотипы общества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Существующие </a:t>
            </a:r>
            <a:r>
              <a:rPr lang="ru-RU" b="1" dirty="0"/>
              <a:t>решения — единичные инклюзивные кружки и мероприятия, не всегда доступные детям с нарушениями слуха.</a:t>
            </a:r>
            <a:endParaRPr lang="ru-SA" dirty="0"/>
          </a:p>
        </p:txBody>
      </p:sp>
    </p:spTree>
    <p:extLst>
      <p:ext uri="{BB962C8B-B14F-4D97-AF65-F5344CB8AC3E}">
        <p14:creationId xmlns:p14="http://schemas.microsoft.com/office/powerpoint/2010/main" val="1236747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E411CC-1AB5-22E7-EABD-990254F91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/>
              <a:t>Как уже решается проблема</a:t>
            </a:r>
            <a:endParaRPr lang="ru-S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67EC08-3810-8303-6CB5-B6302E7AB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b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Косвенные аналоги: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Helvetica Neue" panose="02000503000000020004" pitchFamily="2" charset="0"/>
              </a:rPr>
              <a:t>Ансамбль для детей с ОВЗ "Донские самоцветы" (Ростовская область)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Helvetica Neue" panose="02000503000000020004" pitchFamily="2" charset="0"/>
              </a:rPr>
              <a:t>АНО "Ресурсный центр инклюзивных практик "СОДЕЙСТВИЕ» и т.п.</a:t>
            </a:r>
          </a:p>
          <a:p>
            <a:pPr marL="0" indent="0">
              <a:buNone/>
            </a:pPr>
            <a:b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endParaRPr lang="ru-RU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endParaRPr lang="ru-SA" dirty="0"/>
          </a:p>
        </p:txBody>
      </p:sp>
    </p:spTree>
    <p:extLst>
      <p:ext uri="{BB962C8B-B14F-4D97-AF65-F5344CB8AC3E}">
        <p14:creationId xmlns:p14="http://schemas.microsoft.com/office/powerpoint/2010/main" val="3781546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780820-DCA1-F89D-EB3E-1017A4D57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/>
              <a:t>Решение</a:t>
            </a:r>
            <a:endParaRPr lang="ru-S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EEC687-B6CB-5831-661C-C59AAF80D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Для родителей и опекунов детей с нарушениями слуха, а также педагогов, работающих с такими детьми, которые хотят, чтобы дети имели возможность самовыражаться, развиваться, социализироваться и заниматься доступными видами досуга, мы предлагаем следующее решение:</a:t>
            </a:r>
          </a:p>
          <a:p>
            <a:pPr marL="0" indent="0">
              <a:buNone/>
            </a:pPr>
            <a:r>
              <a:rPr lang="ru-RU" b="1" dirty="0"/>
              <a:t>Мастер-классы по игре на перкуссионных барабанах для детей и подростков с нарушениями слуха, которые </a:t>
            </a:r>
            <a:r>
              <a:rPr lang="ru-RU" sz="1800" dirty="0">
                <a:effectLst/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помогут освоить музыкальный инструмент (что в силу физиологических особенностей почти недоступно для детей с нарушениями слуха)</a:t>
            </a:r>
            <a:endParaRPr lang="ru-SA" dirty="0"/>
          </a:p>
        </p:txBody>
      </p:sp>
    </p:spTree>
    <p:extLst>
      <p:ext uri="{BB962C8B-B14F-4D97-AF65-F5344CB8AC3E}">
        <p14:creationId xmlns:p14="http://schemas.microsoft.com/office/powerpoint/2010/main" val="8704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8E1DB8-4461-A3A4-9FC0-50FE99E8B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35" y="2880360"/>
            <a:ext cx="10890929" cy="1097280"/>
          </a:xfrm>
        </p:spPr>
        <p:txBody>
          <a:bodyPr/>
          <a:lstStyle/>
          <a:p>
            <a:pPr algn="ctr"/>
            <a:r>
              <a:rPr lang="ru-SA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564011500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</TotalTime>
  <Words>394</Words>
  <Application>Microsoft Macintosh PowerPoint</Application>
  <PresentationFormat>Широкоэкранный</PresentationFormat>
  <Paragraphs>20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-apple-system</vt:lpstr>
      <vt:lpstr>Arial</vt:lpstr>
      <vt:lpstr>Grandview Display</vt:lpstr>
      <vt:lpstr>Helvetica Neue</vt:lpstr>
      <vt:lpstr>Montserrat</vt:lpstr>
      <vt:lpstr>Times New Roman</vt:lpstr>
      <vt:lpstr>DashVTI</vt:lpstr>
      <vt:lpstr>«Достучимся до сердец»</vt:lpstr>
      <vt:lpstr>Команда</vt:lpstr>
      <vt:lpstr>Актуальность проблемы</vt:lpstr>
      <vt:lpstr>Пользователь и проблема</vt:lpstr>
      <vt:lpstr>Как уже решается проблема</vt:lpstr>
      <vt:lpstr>Решение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Ерицян Борис Арменович</dc:creator>
  <cp:lastModifiedBy>Ерицян Борис Арменович</cp:lastModifiedBy>
  <cp:revision>3</cp:revision>
  <dcterms:created xsi:type="dcterms:W3CDTF">2025-04-18T14:11:38Z</dcterms:created>
  <dcterms:modified xsi:type="dcterms:W3CDTF">2025-04-19T07:01:14Z</dcterms:modified>
</cp:coreProperties>
</file>