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70" r:id="rId9"/>
    <p:sldId id="271" r:id="rId10"/>
    <p:sldId id="272" r:id="rId11"/>
    <p:sldId id="267" r:id="rId12"/>
    <p:sldId id="268" r:id="rId13"/>
    <p:sldId id="274" r:id="rId14"/>
    <p:sldId id="273" r:id="rId15"/>
    <p:sldId id="275" r:id="rId16"/>
    <p:sldId id="277" r:id="rId17"/>
    <p:sldId id="276" r:id="rId18"/>
    <p:sldId id="278" r:id="rId19"/>
    <p:sldId id="279" r:id="rId20"/>
    <p:sldId id="281" r:id="rId21"/>
    <p:sldId id="280" r:id="rId22"/>
  </p:sldIdLst>
  <p:sldSz cx="14630400" cy="8229600"/>
  <p:notesSz cx="8229600" cy="14630400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77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517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21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508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493658" y="2717752"/>
            <a:ext cx="7556421" cy="3830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7700"/>
              </a:lnSpc>
              <a:buNone/>
            </a:pPr>
            <a:r>
              <a:rPr lang="en-US" sz="54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VR Платформа для Виртуальных Туров по Магазинам</a:t>
            </a:r>
            <a:endParaRPr lang="en-US" sz="5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BE53B0-1F24-14E0-475C-3FCD1145F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00" y="7524750"/>
            <a:ext cx="1930400" cy="596900"/>
          </a:xfrm>
          <a:prstGeom prst="rect">
            <a:avLst/>
          </a:prstGeom>
        </p:spPr>
      </p:pic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EF102802-4842-EADB-1459-3FF7B07DA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806461" cy="8229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D5C870-54E9-2610-C8C7-BA466FA48DF6}"/>
              </a:ext>
            </a:extLst>
          </p:cNvPr>
          <p:cNvSpPr txBox="1"/>
          <p:nvPr/>
        </p:nvSpPr>
        <p:spPr>
          <a:xfrm>
            <a:off x="9998242" y="7105987"/>
            <a:ext cx="4632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Ментор: Новиков Михаил Дмитриевич, Оболенская Елена Юрьевна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3797" y="0"/>
            <a:ext cx="5506178" cy="82592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15249" y="879008"/>
            <a:ext cx="7106245" cy="6437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ru-RU" sz="4400" dirty="0">
                <a:solidFill>
                  <a:srgbClr val="F737C0"/>
                </a:solidFill>
                <a:latin typeface="Fira Mono Medium" pitchFamily="34" charset="0"/>
                <a:cs typeface="Fira Mono Medium" pitchFamily="34" charset="-120"/>
              </a:rPr>
              <a:t>Описание проблемы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721043" y="2237899"/>
            <a:ext cx="463510" cy="463510"/>
          </a:xfrm>
          <a:prstGeom prst="roundRect">
            <a:avLst>
              <a:gd name="adj" fmla="val 6668"/>
            </a:avLst>
          </a:prstGeom>
          <a:solidFill>
            <a:srgbClr val="2E2E2F"/>
          </a:solidFill>
          <a:ln/>
        </p:spPr>
      </p:sp>
      <p:sp>
        <p:nvSpPr>
          <p:cNvPr id="5" name="Text 2"/>
          <p:cNvSpPr/>
          <p:nvPr/>
        </p:nvSpPr>
        <p:spPr>
          <a:xfrm>
            <a:off x="859988" y="2315051"/>
            <a:ext cx="185499" cy="309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390531" y="2237899"/>
            <a:ext cx="3078480" cy="96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ru-RU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Ограниченный доступ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390531" y="2732562"/>
            <a:ext cx="3078480" cy="1977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ru-RU" sz="1600" dirty="0">
                <a:solidFill>
                  <a:schemeClr val="bg2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Физические магазины могут быть недоступны для клиентов из-за географических или временных ограничений.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8" name="Shape 5"/>
          <p:cNvSpPr/>
          <p:nvPr/>
        </p:nvSpPr>
        <p:spPr>
          <a:xfrm>
            <a:off x="5061314" y="2225893"/>
            <a:ext cx="463510" cy="463510"/>
          </a:xfrm>
          <a:prstGeom prst="roundRect">
            <a:avLst>
              <a:gd name="adj" fmla="val 6668"/>
            </a:avLst>
          </a:prstGeom>
          <a:solidFill>
            <a:srgbClr val="2E2E2F"/>
          </a:solidFill>
          <a:ln/>
        </p:spPr>
      </p:sp>
      <p:sp>
        <p:nvSpPr>
          <p:cNvPr id="9" name="Text 6"/>
          <p:cNvSpPr/>
          <p:nvPr/>
        </p:nvSpPr>
        <p:spPr>
          <a:xfrm>
            <a:off x="5200260" y="2303045"/>
            <a:ext cx="185499" cy="309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5730803" y="2225893"/>
            <a:ext cx="3078480" cy="64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ru-RU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Снижение интереса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5720801" y="2651957"/>
            <a:ext cx="3078480" cy="1647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50"/>
              </a:lnSpc>
            </a:pPr>
            <a:r>
              <a:rPr lang="ru-RU" sz="1600" dirty="0">
                <a:solidFill>
                  <a:schemeClr val="bg2"/>
                </a:solidFill>
                <a:latin typeface="Fira Sans" panose="020B0604020202020204" charset="0"/>
              </a:rPr>
              <a:t>С переходом на онлайн-торговлю многие покупатели предпочитают делать покупки через интернет, что приводит к снижению посещаемости физических магазинов</a:t>
            </a:r>
            <a:endParaRPr lang="en-US" sz="1600" dirty="0">
              <a:solidFill>
                <a:schemeClr val="bg2"/>
              </a:solidFill>
              <a:latin typeface="Fira Sans" panose="020B0604020202020204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16245" y="4882789"/>
            <a:ext cx="463510" cy="463510"/>
          </a:xfrm>
          <a:prstGeom prst="roundRect">
            <a:avLst>
              <a:gd name="adj" fmla="val 6668"/>
            </a:avLst>
          </a:prstGeom>
          <a:solidFill>
            <a:srgbClr val="2E2E2F"/>
          </a:solidFill>
          <a:ln/>
        </p:spPr>
      </p:sp>
      <p:sp>
        <p:nvSpPr>
          <p:cNvPr id="13" name="Text 10"/>
          <p:cNvSpPr/>
          <p:nvPr/>
        </p:nvSpPr>
        <p:spPr>
          <a:xfrm>
            <a:off x="855190" y="4959942"/>
            <a:ext cx="185499" cy="309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385733" y="4882788"/>
            <a:ext cx="3462828" cy="61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ru-RU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</a:rPr>
              <a:t>Необходимость в </a:t>
            </a:r>
          </a:p>
          <a:p>
            <a:pPr marL="0" indent="0">
              <a:lnSpc>
                <a:spcPts val="2500"/>
              </a:lnSpc>
              <a:buNone/>
            </a:pPr>
            <a:r>
              <a:rPr lang="ru-RU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</a:rPr>
              <a:t>уникальном опыте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385732" y="5532371"/>
            <a:ext cx="3920194" cy="1818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50"/>
              </a:lnSpc>
            </a:pPr>
            <a:r>
              <a:rPr lang="ru-RU" sz="1600" dirty="0">
                <a:solidFill>
                  <a:schemeClr val="bg2"/>
                </a:solidFill>
                <a:latin typeface="Fira Sans" panose="020B0604020202020204" charset="0"/>
              </a:rPr>
              <a:t>С переходом на онлайн-торговлю многие покупатели предпочитают делать покупки через интернет, что приводит к снижению посещаемости физических магазинов.</a:t>
            </a:r>
            <a:endParaRPr lang="en-US" sz="1600" dirty="0">
              <a:solidFill>
                <a:schemeClr val="bg2"/>
              </a:solidFill>
              <a:latin typeface="Fira Sans" panose="020B0604020202020204" charset="0"/>
            </a:endParaRP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6AC03B2F-6039-40FC-91B8-3755D4EF21A4}"/>
              </a:ext>
            </a:extLst>
          </p:cNvPr>
          <p:cNvSpPr/>
          <p:nvPr/>
        </p:nvSpPr>
        <p:spPr>
          <a:xfrm>
            <a:off x="5088449" y="4841696"/>
            <a:ext cx="463510" cy="463510"/>
          </a:xfrm>
          <a:prstGeom prst="roundRect">
            <a:avLst>
              <a:gd name="adj" fmla="val 6668"/>
            </a:avLst>
          </a:prstGeom>
          <a:solidFill>
            <a:srgbClr val="2E2E2F"/>
          </a:solidFill>
          <a:ln/>
        </p:spPr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3B6F168C-B385-4C5D-9234-99A54925734D}"/>
              </a:ext>
            </a:extLst>
          </p:cNvPr>
          <p:cNvSpPr/>
          <p:nvPr/>
        </p:nvSpPr>
        <p:spPr>
          <a:xfrm>
            <a:off x="5225144" y="4931826"/>
            <a:ext cx="185499" cy="309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ru-RU" sz="24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</a:rPr>
              <a:t>4</a:t>
            </a:r>
            <a:endParaRPr lang="en-US" sz="2400" dirty="0"/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5A8A2200-D3EB-4494-8E7E-DBDFEE987370}"/>
              </a:ext>
            </a:extLst>
          </p:cNvPr>
          <p:cNvSpPr/>
          <p:nvPr/>
        </p:nvSpPr>
        <p:spPr>
          <a:xfrm>
            <a:off x="5710702" y="4841696"/>
            <a:ext cx="3078480" cy="64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ru-RU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Очереди в магазинах</a:t>
            </a:r>
            <a:endParaRPr lang="en-US" sz="2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F588A3-5714-43E6-8D7E-A34C2312DACD}"/>
              </a:ext>
            </a:extLst>
          </p:cNvPr>
          <p:cNvSpPr txBox="1"/>
          <p:nvPr/>
        </p:nvSpPr>
        <p:spPr>
          <a:xfrm>
            <a:off x="5674518" y="5230855"/>
            <a:ext cx="3595604" cy="1070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50"/>
              </a:lnSpc>
            </a:pPr>
            <a:r>
              <a:rPr lang="ru-RU" sz="1800" dirty="0">
                <a:solidFill>
                  <a:schemeClr val="bg2"/>
                </a:solidFill>
                <a:latin typeface="Fira Sans" panose="020B0604020202020204" charset="0"/>
              </a:rPr>
              <a:t>С нашей платформой нет необходимости стоять в очередях</a:t>
            </a:r>
            <a:endParaRPr lang="en-US" sz="1800" dirty="0">
              <a:solidFill>
                <a:schemeClr val="bg2"/>
              </a:solidFill>
              <a:latin typeface="Fira Sans" panose="020B0604020202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8011" y="1046540"/>
            <a:ext cx="1054584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F737C0"/>
                </a:solidFill>
                <a:latin typeface="Fira Mono Medium" pitchFamily="34" charset="0"/>
                <a:cs typeface="Fira Mono Medium" pitchFamily="34" charset="-120"/>
              </a:rPr>
              <a:t>Целевая аудитория</a:t>
            </a:r>
            <a:endParaRPr lang="en-US" sz="4450" dirty="0"/>
          </a:p>
        </p:txBody>
      </p:sp>
      <p:sp>
        <p:nvSpPr>
          <p:cNvPr id="6" name="Text 4"/>
          <p:cNvSpPr/>
          <p:nvPr/>
        </p:nvSpPr>
        <p:spPr>
          <a:xfrm>
            <a:off x="878011" y="2299410"/>
            <a:ext cx="6593600" cy="19412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 err="1">
                <a:solidFill>
                  <a:schemeClr val="bg2"/>
                </a:solidFill>
                <a:latin typeface="Fira Sans" panose="020B0503050000020004" pitchFamily="34" charset="0"/>
                <a:ea typeface="Fira Sans" pitchFamily="34" charset="-122"/>
                <a:cs typeface="Fira Sans" pitchFamily="34" charset="-120"/>
              </a:rPr>
              <a:t>Потенциальные</a:t>
            </a:r>
            <a:r>
              <a:rPr lang="en-US" sz="2400" b="1" dirty="0">
                <a:solidFill>
                  <a:schemeClr val="bg2"/>
                </a:solidFill>
                <a:latin typeface="Fira Sans" panose="020B0503050000020004" pitchFamily="34" charset="0"/>
                <a:ea typeface="Fira Sans" pitchFamily="34" charset="-122"/>
                <a:cs typeface="Fira Sans" pitchFamily="34" charset="-120"/>
              </a:rPr>
              <a:t> клиенты</a:t>
            </a:r>
            <a:endParaRPr lang="ru-RU" sz="2400" b="1" dirty="0">
              <a:solidFill>
                <a:schemeClr val="bg2"/>
              </a:solidFill>
              <a:latin typeface="Fira Sans" panose="020B0503050000020004" pitchFamily="34" charset="0"/>
              <a:ea typeface="Fira Sans" pitchFamily="34" charset="-122"/>
              <a:cs typeface="Fira Sans" pitchFamily="34" charset="-120"/>
            </a:endParaRPr>
          </a:p>
          <a:p>
            <a:r>
              <a:rPr lang="en-US" sz="2400" dirty="0">
                <a:solidFill>
                  <a:schemeClr val="bg2"/>
                </a:solidFill>
                <a:latin typeface="Fira Sans" panose="020B0503050000020004" pitchFamily="34" charset="0"/>
                <a:ea typeface="Fira Sans" pitchFamily="34" charset="-122"/>
                <a:cs typeface="Fira Sans" pitchFamily="34" charset="-120"/>
              </a:rPr>
              <a:t> </a:t>
            </a:r>
          </a:p>
          <a:p>
            <a:r>
              <a:rPr lang="ru-RU" sz="2400" dirty="0">
                <a:solidFill>
                  <a:schemeClr val="bg2"/>
                </a:solidFill>
                <a:latin typeface="Fira Sans" panose="020B0503050000020004" pitchFamily="34" charset="0"/>
                <a:ea typeface="Fira Sans" pitchFamily="34" charset="-122"/>
                <a:cs typeface="Fira Sans" pitchFamily="34" charset="-120"/>
              </a:rPr>
              <a:t>П</a:t>
            </a:r>
            <a:r>
              <a:rPr lang="en-US" sz="2400" dirty="0" err="1">
                <a:solidFill>
                  <a:schemeClr val="bg2"/>
                </a:solidFill>
                <a:latin typeface="Fira Sans" panose="020B0503050000020004" pitchFamily="34" charset="0"/>
                <a:ea typeface="Fira Sans" pitchFamily="34" charset="-122"/>
                <a:cs typeface="Fira Sans" pitchFamily="34" charset="-120"/>
              </a:rPr>
              <a:t>отребители</a:t>
            </a:r>
            <a:r>
              <a:rPr lang="en-US" sz="2400" dirty="0">
                <a:solidFill>
                  <a:schemeClr val="bg2"/>
                </a:solidFill>
                <a:latin typeface="Fira Sans" panose="020B0503050000020004" pitchFamily="34" charset="0"/>
                <a:ea typeface="Fira Sans" pitchFamily="34" charset="-122"/>
                <a:cs typeface="Fira Sans" pitchFamily="34" charset="-120"/>
              </a:rPr>
              <a:t>, которые хотят совершать </a:t>
            </a:r>
            <a:r>
              <a:rPr lang="en-US" sz="2400" dirty="0" err="1">
                <a:solidFill>
                  <a:schemeClr val="bg2"/>
                </a:solidFill>
                <a:latin typeface="Fira Sans" panose="020B0503050000020004" pitchFamily="34" charset="0"/>
                <a:ea typeface="Fira Sans" pitchFamily="34" charset="-122"/>
                <a:cs typeface="Fira Sans" pitchFamily="34" charset="-120"/>
              </a:rPr>
              <a:t>покупки</a:t>
            </a:r>
            <a:r>
              <a:rPr lang="en-US" sz="2400" dirty="0">
                <a:solidFill>
                  <a:schemeClr val="bg2"/>
                </a:solidFill>
                <a:latin typeface="Fira Sans" panose="020B0503050000020004" pitchFamily="34" charset="0"/>
                <a:ea typeface="Fira Sans" pitchFamily="34" charset="-122"/>
                <a:cs typeface="Fira Sans" pitchFamily="34" charset="-120"/>
              </a:rPr>
              <a:t> </a:t>
            </a:r>
            <a:r>
              <a:rPr lang="en-US" sz="2400" dirty="0" err="1">
                <a:solidFill>
                  <a:schemeClr val="bg2"/>
                </a:solidFill>
                <a:latin typeface="Fira Sans" panose="020B0503050000020004" pitchFamily="34" charset="0"/>
                <a:ea typeface="Fira Sans" pitchFamily="34" charset="-122"/>
                <a:cs typeface="Fira Sans" pitchFamily="34" charset="-120"/>
              </a:rPr>
              <a:t>онлайн</a:t>
            </a:r>
            <a:r>
              <a:rPr lang="ru-RU" sz="2400" dirty="0">
                <a:solidFill>
                  <a:schemeClr val="bg2"/>
                </a:solidFill>
                <a:latin typeface="Fira Sans" panose="020B0503050000020004" pitchFamily="34" charset="0"/>
                <a:ea typeface="Fira Sans" pitchFamily="34" charset="-122"/>
                <a:cs typeface="Fira Sans" pitchFamily="34" charset="-120"/>
              </a:rPr>
              <a:t>.</a:t>
            </a:r>
          </a:p>
          <a:p>
            <a:pPr marL="0" indent="0">
              <a:lnSpc>
                <a:spcPts val="2850"/>
              </a:lnSpc>
              <a:buNone/>
            </a:pPr>
            <a:endParaRPr lang="ru-RU" sz="2400" b="1" dirty="0">
              <a:solidFill>
                <a:schemeClr val="bg2"/>
              </a:solidFill>
              <a:latin typeface="Fira Sans" panose="020B0503050000020004" pitchFamily="34" charset="0"/>
              <a:ea typeface="Fira Sans" pitchFamily="34" charset="-122"/>
              <a:cs typeface="Fira Sans" pitchFamily="34" charset="-120"/>
            </a:endParaRPr>
          </a:p>
          <a:p>
            <a:pPr marL="0" indent="0">
              <a:lnSpc>
                <a:spcPts val="2850"/>
              </a:lnSpc>
              <a:buNone/>
            </a:pPr>
            <a:endParaRPr lang="ru-RU" sz="2400" dirty="0">
              <a:solidFill>
                <a:schemeClr val="bg2"/>
              </a:solidFill>
              <a:latin typeface="Fira Sans" panose="020B0503050000020004" pitchFamily="34" charset="0"/>
              <a:ea typeface="Fira Sans" pitchFamily="34" charset="-122"/>
              <a:cs typeface="Fira Sans" pitchFamily="34" charset="-120"/>
            </a:endParaRPr>
          </a:p>
          <a:p>
            <a:pPr marL="0" indent="0">
              <a:lnSpc>
                <a:spcPts val="2850"/>
              </a:lnSpc>
              <a:buNone/>
            </a:pPr>
            <a:endParaRPr lang="en-US" sz="2400" dirty="0">
              <a:solidFill>
                <a:schemeClr val="bg2"/>
              </a:solidFill>
              <a:latin typeface="Fira Sans" panose="020B05030500000200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297665F-ECE3-D574-6DC3-9AA37072E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8400" y="7537450"/>
            <a:ext cx="1930400" cy="5969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59DE816-13FA-4920-8BDB-148D82537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2751" y="2168303"/>
            <a:ext cx="3978116" cy="245741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FAA445F-55C0-45E1-8E4E-5117DFDAE9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2751" y="5110777"/>
            <a:ext cx="3980700" cy="242667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5DC31E-0D13-48EF-8D90-927EE098D888}"/>
              </a:ext>
            </a:extLst>
          </p:cNvPr>
          <p:cNvSpPr txBox="1"/>
          <p:nvPr/>
        </p:nvSpPr>
        <p:spPr>
          <a:xfrm>
            <a:off x="878011" y="4859794"/>
            <a:ext cx="693048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2"/>
                </a:solidFill>
                <a:latin typeface="Fira Sans" panose="020B0503050000020004" pitchFamily="34" charset="0"/>
              </a:rPr>
              <a:t>Продавцы, магазины</a:t>
            </a:r>
          </a:p>
          <a:p>
            <a:endParaRPr lang="ru-RU" sz="2400" dirty="0">
              <a:solidFill>
                <a:schemeClr val="bg2"/>
              </a:solidFill>
              <a:latin typeface="Fira Sans" panose="020B0503050000020004" pitchFamily="34" charset="0"/>
            </a:endParaRPr>
          </a:p>
          <a:p>
            <a:r>
              <a:rPr lang="ru-RU" sz="2400" dirty="0">
                <a:solidFill>
                  <a:schemeClr val="bg2"/>
                </a:solidFill>
                <a:latin typeface="Fira Sans" panose="020B0503050000020004" pitchFamily="34" charset="0"/>
              </a:rPr>
              <a:t>лица, желающие продать товар через VR-платформу. Они заинтересованы в привлечении новой аудитории, увеличении продаж и снижении затрат на традиционную розницу.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174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7300" y="697497"/>
            <a:ext cx="7882890" cy="1125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400"/>
              </a:lnSpc>
              <a:buNone/>
            </a:pPr>
            <a:r>
              <a:rPr lang="ru-RU" sz="4400" dirty="0">
                <a:solidFill>
                  <a:srgbClr val="F737C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Потенциальные заказчики</a:t>
            </a:r>
            <a:endParaRPr lang="en-US" sz="4400" dirty="0">
              <a:solidFill>
                <a:srgbClr val="F737C0"/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889278" y="1891427"/>
            <a:ext cx="22860" cy="5844897"/>
          </a:xfrm>
          <a:prstGeom prst="roundRect">
            <a:avLst>
              <a:gd name="adj" fmla="val 118220"/>
            </a:avLst>
          </a:prstGeom>
          <a:solidFill>
            <a:srgbClr val="474748"/>
          </a:solidFill>
          <a:ln/>
        </p:spPr>
      </p:sp>
      <p:sp>
        <p:nvSpPr>
          <p:cNvPr id="5" name="Shape 2"/>
          <p:cNvSpPr/>
          <p:nvPr/>
        </p:nvSpPr>
        <p:spPr>
          <a:xfrm>
            <a:off x="1080492" y="2285286"/>
            <a:ext cx="630555" cy="22860"/>
          </a:xfrm>
          <a:prstGeom prst="roundRect">
            <a:avLst>
              <a:gd name="adj" fmla="val 118220"/>
            </a:avLst>
          </a:prstGeom>
          <a:solidFill>
            <a:srgbClr val="474748"/>
          </a:solidFill>
          <a:ln/>
        </p:spPr>
      </p:sp>
      <p:sp>
        <p:nvSpPr>
          <p:cNvPr id="6" name="Shape 3"/>
          <p:cNvSpPr/>
          <p:nvPr/>
        </p:nvSpPr>
        <p:spPr>
          <a:xfrm>
            <a:off x="698063" y="2094071"/>
            <a:ext cx="405289" cy="405289"/>
          </a:xfrm>
          <a:prstGeom prst="roundRect">
            <a:avLst>
              <a:gd name="adj" fmla="val 6668"/>
            </a:avLst>
          </a:prstGeom>
          <a:solidFill>
            <a:srgbClr val="2E2E2F"/>
          </a:solidFill>
          <a:ln/>
        </p:spPr>
      </p:sp>
      <p:sp>
        <p:nvSpPr>
          <p:cNvPr id="7" name="Text 4"/>
          <p:cNvSpPr/>
          <p:nvPr/>
        </p:nvSpPr>
        <p:spPr>
          <a:xfrm>
            <a:off x="819626" y="2161580"/>
            <a:ext cx="162163" cy="270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1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891546" y="2071568"/>
            <a:ext cx="3872440" cy="42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ru-RU" sz="3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</a:rPr>
              <a:t>Розничные сети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1891546" y="2586874"/>
            <a:ext cx="6621899" cy="19965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bg2"/>
                </a:solidFill>
                <a:latin typeface="Fira Sans" panose="020B0604020202020204" charset="0"/>
              </a:rPr>
              <a:t>Крупные и средние розничные сети, которые хотят улучшить опыт покупок для своих клиентов, используя VR-технологии.</a:t>
            </a:r>
            <a:r>
              <a:rPr lang="ru-RU" sz="2800" dirty="0"/>
              <a:t>.</a:t>
            </a:r>
          </a:p>
        </p:txBody>
      </p:sp>
      <p:sp>
        <p:nvSpPr>
          <p:cNvPr id="10" name="Shape 7"/>
          <p:cNvSpPr/>
          <p:nvPr/>
        </p:nvSpPr>
        <p:spPr>
          <a:xfrm>
            <a:off x="1103352" y="4850571"/>
            <a:ext cx="630555" cy="22860"/>
          </a:xfrm>
          <a:prstGeom prst="roundRect">
            <a:avLst>
              <a:gd name="adj" fmla="val 118220"/>
            </a:avLst>
          </a:prstGeom>
          <a:solidFill>
            <a:srgbClr val="474748"/>
          </a:solidFill>
          <a:ln/>
        </p:spPr>
      </p:sp>
      <p:sp>
        <p:nvSpPr>
          <p:cNvPr id="11" name="Shape 8"/>
          <p:cNvSpPr/>
          <p:nvPr/>
        </p:nvSpPr>
        <p:spPr>
          <a:xfrm>
            <a:off x="717300" y="4690169"/>
            <a:ext cx="405289" cy="405289"/>
          </a:xfrm>
          <a:prstGeom prst="roundRect">
            <a:avLst>
              <a:gd name="adj" fmla="val 6668"/>
            </a:avLst>
          </a:prstGeom>
          <a:solidFill>
            <a:srgbClr val="2E2E2F"/>
          </a:solidFill>
          <a:ln/>
        </p:spPr>
      </p:sp>
      <p:sp>
        <p:nvSpPr>
          <p:cNvPr id="12" name="Text 9"/>
          <p:cNvSpPr/>
          <p:nvPr/>
        </p:nvSpPr>
        <p:spPr>
          <a:xfrm>
            <a:off x="862369" y="4757677"/>
            <a:ext cx="162163" cy="270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2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1891546" y="4813875"/>
            <a:ext cx="3647480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ru-RU" sz="3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</a:rPr>
              <a:t>Производственные компании</a:t>
            </a:r>
            <a:endParaRPr lang="en-US" sz="3200" dirty="0"/>
          </a:p>
        </p:txBody>
      </p:sp>
      <p:sp>
        <p:nvSpPr>
          <p:cNvPr id="14" name="Text 11"/>
          <p:cNvSpPr/>
          <p:nvPr/>
        </p:nvSpPr>
        <p:spPr>
          <a:xfrm>
            <a:off x="1909515" y="5305950"/>
            <a:ext cx="6621899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bg2"/>
                </a:solidFill>
                <a:latin typeface="Fira Sans" panose="020B0604020202020204" charset="0"/>
              </a:rPr>
              <a:t>Фирмы, занимающиеся производством товаров, которые могут использовать VR для демонстрации своих продуктов в интерактивном формате.</a:t>
            </a:r>
            <a:endParaRPr lang="en-US" sz="2000" dirty="0">
              <a:solidFill>
                <a:schemeClr val="bg2"/>
              </a:solidFill>
              <a:latin typeface="Fira Sans" panose="020B06040202020202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179463" y="999292"/>
            <a:ext cx="7757874" cy="1237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ru-RU" sz="4000" dirty="0">
                <a:solidFill>
                  <a:srgbClr val="F737C0"/>
                </a:solidFill>
                <a:latin typeface="Fira Mono Medium" pitchFamily="34" charset="0"/>
                <a:cs typeface="Fira Mono Medium" pitchFamily="34" charset="-120"/>
              </a:rPr>
              <a:t>Преимущества</a:t>
            </a:r>
            <a:r>
              <a:rPr lang="en-US" sz="38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 виртуальных туров для бизнеса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6179463" y="2533769"/>
            <a:ext cx="3779996" cy="2407563"/>
          </a:xfrm>
          <a:prstGeom prst="roundRect">
            <a:avLst>
              <a:gd name="adj" fmla="val 1234"/>
            </a:avLst>
          </a:prstGeom>
          <a:solidFill>
            <a:srgbClr val="2E2E2F"/>
          </a:solidFill>
          <a:ln/>
        </p:spPr>
      </p:sp>
      <p:sp>
        <p:nvSpPr>
          <p:cNvPr id="5" name="Text 2"/>
          <p:cNvSpPr/>
          <p:nvPr/>
        </p:nvSpPr>
        <p:spPr>
          <a:xfrm>
            <a:off x="6377464" y="2731770"/>
            <a:ext cx="3383994" cy="618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Повышение вовлеченности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377464" y="3469124"/>
            <a:ext cx="3383994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Виртуальные туры позволяют покупателям изучить товар, не выходя из дома, что повышает их вовлеченность и интерес.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10157460" y="2533769"/>
            <a:ext cx="3779996" cy="2407563"/>
          </a:xfrm>
          <a:prstGeom prst="roundRect">
            <a:avLst>
              <a:gd name="adj" fmla="val 1234"/>
            </a:avLst>
          </a:prstGeom>
          <a:solidFill>
            <a:srgbClr val="2E2E2F"/>
          </a:solidFill>
          <a:ln/>
        </p:spPr>
      </p:sp>
      <p:sp>
        <p:nvSpPr>
          <p:cNvPr id="8" name="Text 5"/>
          <p:cNvSpPr/>
          <p:nvPr/>
        </p:nvSpPr>
        <p:spPr>
          <a:xfrm>
            <a:off x="10355461" y="2731770"/>
            <a:ext cx="2523649" cy="309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dirty="0" err="1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Увеличение</a:t>
            </a:r>
            <a:r>
              <a:rPr lang="en-US" sz="19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 </a:t>
            </a:r>
            <a:r>
              <a:rPr lang="en-US" sz="1900" dirty="0" err="1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продаж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10355461" y="3159800"/>
            <a:ext cx="3383994" cy="1583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Повышенная вовлеченность приводит к увеличению продаж, так как покупатели могут легко ознакомиться с товарным ассортиментом.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179463" y="5139333"/>
            <a:ext cx="3779996" cy="2090857"/>
          </a:xfrm>
          <a:prstGeom prst="roundRect">
            <a:avLst>
              <a:gd name="adj" fmla="val 1421"/>
            </a:avLst>
          </a:prstGeom>
          <a:solidFill>
            <a:srgbClr val="2E2E2F"/>
          </a:solidFill>
          <a:ln/>
        </p:spPr>
      </p:sp>
      <p:sp>
        <p:nvSpPr>
          <p:cNvPr id="11" name="Text 8"/>
          <p:cNvSpPr/>
          <p:nvPr/>
        </p:nvSpPr>
        <p:spPr>
          <a:xfrm>
            <a:off x="6377464" y="5337334"/>
            <a:ext cx="2475428" cy="309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Снижение затрат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6377464" y="5765363"/>
            <a:ext cx="3383994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Виртуальные туры могут заменить традиционные рекламные кампании и сэкономить средства на их проведение.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10157460" y="5139333"/>
            <a:ext cx="3779996" cy="2090857"/>
          </a:xfrm>
          <a:prstGeom prst="roundRect">
            <a:avLst>
              <a:gd name="adj" fmla="val 1421"/>
            </a:avLst>
          </a:prstGeom>
          <a:solidFill>
            <a:srgbClr val="2E2E2F"/>
          </a:solidFill>
          <a:ln/>
        </p:spPr>
      </p:sp>
      <p:sp>
        <p:nvSpPr>
          <p:cNvPr id="14" name="Text 11"/>
          <p:cNvSpPr/>
          <p:nvPr/>
        </p:nvSpPr>
        <p:spPr>
          <a:xfrm>
            <a:off x="10355461" y="5337334"/>
            <a:ext cx="2969062" cy="309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dirty="0" err="1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Расширение</a:t>
            </a:r>
            <a:r>
              <a:rPr lang="en-US" sz="19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 </a:t>
            </a:r>
            <a:r>
              <a:rPr lang="ru-RU" sz="19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доступности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10355461" y="5765363"/>
            <a:ext cx="3383994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VR-технологии позволяют достучаться до широкой аудитории, включая людей, живущих в удаленных районах.</a:t>
            </a:r>
            <a:endParaRPr lang="en-US" sz="155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D86E7E0-08D2-D007-6FF4-ACBD60A53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1100" y="7557770"/>
            <a:ext cx="1930400" cy="5969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9EC8199-626A-473D-B5E0-82CD68647A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86" r="6640" b="908"/>
          <a:stretch/>
        </p:blipFill>
        <p:spPr>
          <a:xfrm>
            <a:off x="-1" y="0"/>
            <a:ext cx="5566531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783C620-6740-494B-AA15-87FB698C90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570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1153390" y="1035949"/>
            <a:ext cx="652141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F737C0"/>
                </a:solidFill>
                <a:latin typeface="Fira Mono Medium" pitchFamily="34" charset="0"/>
                <a:cs typeface="Fira Mono Medium" pitchFamily="34" charset="-120"/>
              </a:rPr>
              <a:t>Основные конкуренты</a:t>
            </a:r>
            <a:endParaRPr lang="en-US" sz="4450" dirty="0">
              <a:solidFill>
                <a:srgbClr val="F737C0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297665F-ECE3-D574-6DC3-9AA37072E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8400" y="7537450"/>
            <a:ext cx="1930400" cy="5969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C34EA80-2ED6-4429-A890-3D91F119A5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8649"/>
          <a:stretch/>
        </p:blipFill>
        <p:spPr>
          <a:xfrm>
            <a:off x="2498675" y="1823140"/>
            <a:ext cx="3978117" cy="500132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C410490-E9FA-4472-8466-30BD43A69D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0620"/>
          <a:stretch/>
        </p:blipFill>
        <p:spPr>
          <a:xfrm>
            <a:off x="7351294" y="1830712"/>
            <a:ext cx="4996998" cy="50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242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4727" y="416104"/>
            <a:ext cx="7698819" cy="12901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050"/>
              </a:lnSpc>
              <a:buNone/>
            </a:pPr>
            <a:r>
              <a:rPr lang="ru-RU" sz="4050" dirty="0">
                <a:solidFill>
                  <a:srgbClr val="F737C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Основные технологические параметры</a:t>
            </a:r>
            <a:endParaRPr lang="en-US" sz="4050" dirty="0">
              <a:solidFill>
                <a:srgbClr val="F737C0"/>
              </a:solidFill>
            </a:endParaRPr>
          </a:p>
        </p:txBody>
      </p:sp>
      <p:sp>
        <p:nvSpPr>
          <p:cNvPr id="5" name="Text 1"/>
          <p:cNvSpPr/>
          <p:nvPr/>
        </p:nvSpPr>
        <p:spPr>
          <a:xfrm>
            <a:off x="744984" y="2256526"/>
            <a:ext cx="2941320" cy="322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ru-RU" sz="24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</a:rPr>
              <a:t>Интерактивность</a:t>
            </a:r>
            <a:endParaRPr lang="en-US" sz="2400" dirty="0"/>
          </a:p>
        </p:txBody>
      </p:sp>
      <p:sp>
        <p:nvSpPr>
          <p:cNvPr id="6" name="Text 2"/>
          <p:cNvSpPr/>
          <p:nvPr/>
        </p:nvSpPr>
        <p:spPr>
          <a:xfrm>
            <a:off x="722590" y="2933127"/>
            <a:ext cx="3694509" cy="1149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600" dirty="0">
                <a:solidFill>
                  <a:schemeClr val="bg2"/>
                </a:solidFill>
                <a:latin typeface="Fira Sans" panose="020B0604020202020204" charset="0"/>
              </a:rPr>
              <a:t>VR-технологии создают полностью погружающую среду, позволяя пользователям взаимодействовать с виртуальными объектами так, как если бы они находились в реальном магазине. </a:t>
            </a:r>
            <a:endParaRPr lang="en-US" sz="1600" dirty="0">
              <a:solidFill>
                <a:schemeClr val="bg2"/>
              </a:solidFill>
              <a:latin typeface="Fira Sans" panose="020B0604020202020204" charset="0"/>
            </a:endParaRPr>
          </a:p>
        </p:txBody>
      </p:sp>
      <p:sp>
        <p:nvSpPr>
          <p:cNvPr id="8" name="Text 3"/>
          <p:cNvSpPr/>
          <p:nvPr/>
        </p:nvSpPr>
        <p:spPr>
          <a:xfrm>
            <a:off x="5475535" y="2256526"/>
            <a:ext cx="3679329" cy="598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ru-RU" sz="24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</a:rPr>
              <a:t>Создание виртуальных </a:t>
            </a:r>
          </a:p>
          <a:p>
            <a:pPr marL="0" indent="0" algn="l">
              <a:lnSpc>
                <a:spcPts val="2500"/>
              </a:lnSpc>
              <a:buNone/>
            </a:pPr>
            <a:r>
              <a:rPr lang="ru-RU" sz="24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</a:rPr>
              <a:t>магазинов</a:t>
            </a:r>
            <a:endParaRPr lang="en-US" sz="2400" dirty="0"/>
          </a:p>
        </p:txBody>
      </p:sp>
      <p:sp>
        <p:nvSpPr>
          <p:cNvPr id="9" name="Text 4"/>
          <p:cNvSpPr/>
          <p:nvPr/>
        </p:nvSpPr>
        <p:spPr>
          <a:xfrm>
            <a:off x="5475535" y="3187095"/>
            <a:ext cx="4886451" cy="1194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600" dirty="0">
                <a:solidFill>
                  <a:schemeClr val="bg2"/>
                </a:solidFill>
                <a:effectLst/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Платформа позволит создавать виртуальные магазины. Это даст возможность брендам представлять свои продукты в виртуальном пространстве</a:t>
            </a:r>
          </a:p>
        </p:txBody>
      </p:sp>
      <p:sp>
        <p:nvSpPr>
          <p:cNvPr id="11" name="Text 5"/>
          <p:cNvSpPr/>
          <p:nvPr/>
        </p:nvSpPr>
        <p:spPr>
          <a:xfrm>
            <a:off x="698527" y="4895609"/>
            <a:ext cx="3251002" cy="322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ru-RU" sz="2400" dirty="0">
                <a:solidFill>
                  <a:srgbClr val="E0D6DE"/>
                </a:solidFill>
                <a:latin typeface="Fira Mono Medium" pitchFamily="34" charset="0"/>
                <a:cs typeface="Fira Mono Medium" pitchFamily="34" charset="-120"/>
              </a:rPr>
              <a:t>Интеграция с </a:t>
            </a:r>
          </a:p>
          <a:p>
            <a:pPr marL="0" indent="0" algn="l">
              <a:lnSpc>
                <a:spcPts val="2500"/>
              </a:lnSpc>
              <a:buNone/>
            </a:pPr>
            <a:r>
              <a:rPr lang="ru-RU" sz="2400" dirty="0">
                <a:solidFill>
                  <a:srgbClr val="E0D6DE"/>
                </a:solidFill>
                <a:latin typeface="Fira Mono Medium" pitchFamily="34" charset="0"/>
                <a:cs typeface="Fira Mono Medium" pitchFamily="34" charset="-120"/>
              </a:rPr>
              <a:t>платежными системами</a:t>
            </a:r>
            <a:endParaRPr lang="en-US" sz="2400" dirty="0"/>
          </a:p>
        </p:txBody>
      </p:sp>
      <p:sp>
        <p:nvSpPr>
          <p:cNvPr id="12" name="Text 6"/>
          <p:cNvSpPr/>
          <p:nvPr/>
        </p:nvSpPr>
        <p:spPr>
          <a:xfrm>
            <a:off x="722590" y="5771115"/>
            <a:ext cx="3694509" cy="1321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600" dirty="0" err="1">
                <a:solidFill>
                  <a:schemeClr val="bg2"/>
                </a:solidFill>
                <a:effectLst/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Click&amp;Explore</a:t>
            </a:r>
            <a:r>
              <a:rPr lang="ru-RU" sz="1600" dirty="0">
                <a:solidFill>
                  <a:schemeClr val="bg2"/>
                </a:solidFill>
                <a:effectLst/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будет интегрироваться с существующими системами электронной коммерции, что позволит пользователям совершать покупки. </a:t>
            </a:r>
          </a:p>
        </p:txBody>
      </p:sp>
      <p:sp>
        <p:nvSpPr>
          <p:cNvPr id="14" name="Text 7"/>
          <p:cNvSpPr/>
          <p:nvPr/>
        </p:nvSpPr>
        <p:spPr>
          <a:xfrm>
            <a:off x="5422073" y="4895609"/>
            <a:ext cx="3560564" cy="322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ru-RU" sz="24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Использование ИИ</a:t>
            </a:r>
            <a:endParaRPr lang="en-US" sz="2400" dirty="0"/>
          </a:p>
        </p:txBody>
      </p:sp>
      <p:sp>
        <p:nvSpPr>
          <p:cNvPr id="15" name="Text 8"/>
          <p:cNvSpPr/>
          <p:nvPr/>
        </p:nvSpPr>
        <p:spPr>
          <a:xfrm>
            <a:off x="5422073" y="5762319"/>
            <a:ext cx="3694628" cy="17092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1600" dirty="0">
                <a:solidFill>
                  <a:schemeClr val="bg2"/>
                </a:solidFill>
                <a:effectLst/>
                <a:latin typeface=""/>
                <a:ea typeface="Calibri" panose="020F0502020204030204" pitchFamily="34" charset="0"/>
              </a:rPr>
              <a:t>Платформа может включать AI-решения, такие как виртуальные помощники, которые помогут пользователям находить нужные товары и предоставлять информацию о них.</a:t>
            </a:r>
            <a:r>
              <a:rPr lang="ru-RU" sz="1600" dirty="0">
                <a:solidFill>
                  <a:schemeClr val="bg2"/>
                </a:solidFill>
                <a:effectLst/>
                <a:latin typeface=""/>
              </a:rPr>
              <a:t> </a:t>
            </a:r>
            <a:endParaRPr lang="en-US" sz="1600" dirty="0">
              <a:solidFill>
                <a:schemeClr val="bg2"/>
              </a:solidFill>
              <a:latin typeface="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36E97C1-A96B-475A-8AB5-04C8A5E51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8863" y="0"/>
            <a:ext cx="4635603" cy="822769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ABA2031-C360-41A7-9115-4B8F00ECF2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70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C1836A-F38D-48AB-BBFF-2EF7BACAD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778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14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A8F49D8-8EB3-4C25-A9A9-CC8FEBAF81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70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BA0676-3C1A-478F-A478-A1BF9F9ED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06799"/>
            <a:ext cx="14630400" cy="80228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F52975-1B5F-4A67-A11F-4C59B18A0B16}"/>
              </a:ext>
            </a:extLst>
          </p:cNvPr>
          <p:cNvSpPr txBox="1"/>
          <p:nvPr/>
        </p:nvSpPr>
        <p:spPr>
          <a:xfrm>
            <a:off x="7988969" y="5963107"/>
            <a:ext cx="2382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E0D6DE"/>
                </a:solidFill>
                <a:latin typeface="Fira Sans" pitchFamily="34" charset="0"/>
              </a:rPr>
              <a:t>(2 месяца)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C38C64-5195-4130-BDCF-AC9643604E3E}"/>
              </a:ext>
            </a:extLst>
          </p:cNvPr>
          <p:cNvSpPr txBox="1"/>
          <p:nvPr/>
        </p:nvSpPr>
        <p:spPr>
          <a:xfrm>
            <a:off x="5907505" y="3617313"/>
            <a:ext cx="16603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E0D6DE"/>
                </a:solidFill>
                <a:latin typeface="Fira Sans" pitchFamily="34" charset="0"/>
              </a:rPr>
              <a:t>(3-4 месяца)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2D0D8D-EA06-4314-9862-0512214AD1DE}"/>
              </a:ext>
            </a:extLst>
          </p:cNvPr>
          <p:cNvSpPr txBox="1"/>
          <p:nvPr/>
        </p:nvSpPr>
        <p:spPr>
          <a:xfrm>
            <a:off x="3810000" y="6332439"/>
            <a:ext cx="2382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E0D6DE"/>
                </a:solidFill>
                <a:latin typeface="Fira Sans" pitchFamily="34" charset="0"/>
              </a:rPr>
              <a:t>(1-2 месяца)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2B0AFC-6FE4-4EF5-9CE9-D85B3157F16B}"/>
              </a:ext>
            </a:extLst>
          </p:cNvPr>
          <p:cNvSpPr txBox="1"/>
          <p:nvPr/>
        </p:nvSpPr>
        <p:spPr>
          <a:xfrm>
            <a:off x="1872916" y="3673459"/>
            <a:ext cx="2382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E0D6DE"/>
                </a:solidFill>
                <a:latin typeface="Fira Sans" pitchFamily="34" charset="0"/>
              </a:rPr>
              <a:t>(1-2 месяца)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8F6F06-372A-49B5-9D27-737344D77EBA}"/>
              </a:ext>
            </a:extLst>
          </p:cNvPr>
          <p:cNvSpPr txBox="1"/>
          <p:nvPr/>
        </p:nvSpPr>
        <p:spPr>
          <a:xfrm>
            <a:off x="9908005" y="3644295"/>
            <a:ext cx="2382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E0D6DE"/>
                </a:solidFill>
                <a:latin typeface="Fira Sans" pitchFamily="34" charset="0"/>
              </a:rPr>
              <a:t>(</a:t>
            </a:r>
            <a:r>
              <a:rPr lang="ru-RU" dirty="0">
                <a:solidFill>
                  <a:srgbClr val="E0D6DE"/>
                </a:solidFill>
                <a:latin typeface="Fira Sans" pitchFamily="34" charset="0"/>
              </a:rPr>
              <a:t>6</a:t>
            </a:r>
            <a:r>
              <a:rPr lang="ru-RU" sz="1800" dirty="0">
                <a:solidFill>
                  <a:srgbClr val="E0D6DE"/>
                </a:solidFill>
                <a:latin typeface="Fira Sans" pitchFamily="34" charset="0"/>
              </a:rPr>
              <a:t> месяцев)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6796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4E0A36-06ED-40EC-99EE-286683136A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70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01C8D7-2E65-49D9-8E37-3D860F414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6" y="437637"/>
            <a:ext cx="14489547" cy="73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48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lob:https://web.telegram.org/aa250a38-a953-4ce2-b326-6b58001ef519">
            <a:extLst>
              <a:ext uri="{FF2B5EF4-FFF2-40B4-BE49-F238E27FC236}">
                <a16:creationId xmlns:a16="http://schemas.microsoft.com/office/drawing/2014/main" id="{6FA6952B-C573-492A-9515-27E9A87347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62799" y="3962399"/>
            <a:ext cx="3322983" cy="332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90982FD7-BA07-4380-8DF9-24B0B7EBA52C}"/>
              </a:ext>
            </a:extLst>
          </p:cNvPr>
          <p:cNvSpPr/>
          <p:nvPr/>
        </p:nvSpPr>
        <p:spPr>
          <a:xfrm>
            <a:off x="4028175" y="887045"/>
            <a:ext cx="7870984" cy="1136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450"/>
              </a:lnSpc>
              <a:buNone/>
            </a:pPr>
            <a:r>
              <a:rPr lang="en-US" sz="4800" dirty="0" err="1">
                <a:solidFill>
                  <a:srgbClr val="F737C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Команда</a:t>
            </a:r>
            <a:r>
              <a:rPr lang="en-US" sz="4800" dirty="0">
                <a:solidFill>
                  <a:srgbClr val="F737C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 </a:t>
            </a:r>
            <a:r>
              <a:rPr lang="en-US" sz="4800" dirty="0" err="1">
                <a:solidFill>
                  <a:srgbClr val="F737C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проекта</a:t>
            </a:r>
            <a:endParaRPr lang="en-US" sz="3550" dirty="0">
              <a:solidFill>
                <a:srgbClr val="F737C0"/>
              </a:solidFill>
            </a:endParaRP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65CEC452-44AF-4E95-B3AC-CC38B8262FE8}"/>
              </a:ext>
            </a:extLst>
          </p:cNvPr>
          <p:cNvSpPr/>
          <p:nvPr/>
        </p:nvSpPr>
        <p:spPr>
          <a:xfrm>
            <a:off x="1489041" y="2284300"/>
            <a:ext cx="4873089" cy="2047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450"/>
              </a:lnSpc>
              <a:buNone/>
            </a:pPr>
            <a:r>
              <a:rPr lang="ru-RU" sz="2400" dirty="0" err="1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Гонгина</a:t>
            </a:r>
            <a:r>
              <a:rPr lang="ru-RU" sz="24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 Александра </a:t>
            </a:r>
          </a:p>
          <a:p>
            <a:pPr marL="0" indent="0" algn="ctr">
              <a:lnSpc>
                <a:spcPts val="4450"/>
              </a:lnSpc>
              <a:buNone/>
            </a:pPr>
            <a:r>
              <a:rPr lang="ru-RU" sz="24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Михайловна</a:t>
            </a:r>
          </a:p>
          <a:p>
            <a:pPr marL="0" indent="0" algn="ctr">
              <a:lnSpc>
                <a:spcPts val="4450"/>
              </a:lnSpc>
              <a:buNone/>
            </a:pPr>
            <a:r>
              <a:rPr lang="ru-RU" sz="2400" dirty="0">
                <a:solidFill>
                  <a:srgbClr val="F737C0"/>
                </a:solidFill>
                <a:latin typeface="Fira Mono Medium" pitchFamily="34" charset="0"/>
                <a:ea typeface="Fira Mono Medium" pitchFamily="34" charset="-122"/>
              </a:rPr>
              <a:t>Главный инженер</a:t>
            </a:r>
            <a:endParaRPr lang="en-US" sz="2400" dirty="0">
              <a:solidFill>
                <a:srgbClr val="F737C0"/>
              </a:solidFill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ED145D45-FFE3-4958-A3F3-564C984852BB}"/>
              </a:ext>
            </a:extLst>
          </p:cNvPr>
          <p:cNvSpPr/>
          <p:nvPr/>
        </p:nvSpPr>
        <p:spPr>
          <a:xfrm>
            <a:off x="7535582" y="2240184"/>
            <a:ext cx="5010706" cy="1938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450"/>
              </a:lnSpc>
              <a:buNone/>
            </a:pPr>
            <a:r>
              <a:rPr lang="ru-RU" sz="24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</a:rPr>
              <a:t>Кремнева Наталья</a:t>
            </a:r>
          </a:p>
          <a:p>
            <a:pPr marL="0" indent="0" algn="ctr">
              <a:lnSpc>
                <a:spcPts val="4450"/>
              </a:lnSpc>
              <a:buNone/>
            </a:pPr>
            <a:r>
              <a:rPr lang="ru-RU" sz="24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</a:rPr>
              <a:t>Алексеевна</a:t>
            </a:r>
          </a:p>
          <a:p>
            <a:pPr marL="0" indent="0" algn="ctr">
              <a:lnSpc>
                <a:spcPts val="4450"/>
              </a:lnSpc>
              <a:buNone/>
            </a:pPr>
            <a:r>
              <a:rPr lang="ru-RU" sz="2400" dirty="0">
                <a:solidFill>
                  <a:srgbClr val="F737C0"/>
                </a:solidFill>
                <a:latin typeface="Fira Mono Medium" pitchFamily="34" charset="0"/>
                <a:ea typeface="Fira Mono Medium" pitchFamily="34" charset="-122"/>
              </a:rPr>
              <a:t>Коммерческий директор</a:t>
            </a:r>
            <a:endParaRPr lang="en-US" sz="2400" dirty="0">
              <a:solidFill>
                <a:srgbClr val="F737C0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A6BADCF-86A1-F1D6-BBFA-7B7E7BDD4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0" y="7514410"/>
            <a:ext cx="1930400" cy="596900"/>
          </a:xfrm>
          <a:prstGeom prst="rect">
            <a:avLst/>
          </a:prstGeom>
        </p:spPr>
      </p:pic>
      <p:sp>
        <p:nvSpPr>
          <p:cNvPr id="9" name="Text 0">
            <a:extLst>
              <a:ext uri="{FF2B5EF4-FFF2-40B4-BE49-F238E27FC236}">
                <a16:creationId xmlns:a16="http://schemas.microsoft.com/office/drawing/2014/main" id="{CFD6EF6B-FA04-4605-B7C5-495F5E0B761B}"/>
              </a:ext>
            </a:extLst>
          </p:cNvPr>
          <p:cNvSpPr/>
          <p:nvPr/>
        </p:nvSpPr>
        <p:spPr>
          <a:xfrm>
            <a:off x="1489040" y="4999427"/>
            <a:ext cx="4873089" cy="2047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450"/>
              </a:lnSpc>
              <a:buNone/>
            </a:pPr>
            <a:r>
              <a:rPr lang="ru-RU" sz="24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Кислова Полина </a:t>
            </a:r>
          </a:p>
          <a:p>
            <a:pPr marL="0" indent="0" algn="ctr">
              <a:lnSpc>
                <a:spcPts val="4450"/>
              </a:lnSpc>
              <a:buNone/>
            </a:pPr>
            <a:r>
              <a:rPr lang="ru-RU" sz="2400" dirty="0">
                <a:solidFill>
                  <a:srgbClr val="F737C0"/>
                </a:solidFill>
                <a:latin typeface="Fira Mono Medium" pitchFamily="34" charset="0"/>
                <a:ea typeface="Fira Mono Medium" pitchFamily="34" charset="-122"/>
              </a:rPr>
              <a:t>Аналитик</a:t>
            </a:r>
            <a:endParaRPr lang="en-US" sz="2400" dirty="0">
              <a:solidFill>
                <a:srgbClr val="F737C0"/>
              </a:solidFill>
            </a:endParaRPr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4DB9CE11-69AC-4D88-AB39-96142152CC32}"/>
              </a:ext>
            </a:extLst>
          </p:cNvPr>
          <p:cNvSpPr/>
          <p:nvPr/>
        </p:nvSpPr>
        <p:spPr>
          <a:xfrm>
            <a:off x="7777546" y="4999426"/>
            <a:ext cx="4873089" cy="2047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450"/>
              </a:lnSpc>
              <a:buNone/>
            </a:pPr>
            <a:r>
              <a:rPr lang="ru-RU" sz="24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Столярова Анастасия </a:t>
            </a:r>
            <a:r>
              <a:rPr lang="ru-RU" sz="2400" dirty="0">
                <a:solidFill>
                  <a:srgbClr val="F737C0"/>
                </a:solidFill>
                <a:latin typeface="Fira Mono Medium" pitchFamily="34" charset="0"/>
                <a:ea typeface="Fira Mono Medium" pitchFamily="34" charset="-122"/>
              </a:rPr>
              <a:t>Дизайнер</a:t>
            </a:r>
            <a:endParaRPr lang="en-US" sz="2400" dirty="0">
              <a:solidFill>
                <a:srgbClr val="F737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368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DD9A4D10-5DEC-BDC2-79E1-0ACDA2CACE13}"/>
              </a:ext>
            </a:extLst>
          </p:cNvPr>
          <p:cNvSpPr/>
          <p:nvPr/>
        </p:nvSpPr>
        <p:spPr>
          <a:xfrm>
            <a:off x="6571185" y="2815647"/>
            <a:ext cx="7556421" cy="2598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200" dirty="0">
                <a:solidFill>
                  <a:srgbClr val="F737C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Click&amp;Explore: </a:t>
            </a:r>
            <a:endParaRPr lang="ru-RU" sz="3200" dirty="0">
              <a:solidFill>
                <a:srgbClr val="F737C0"/>
              </a:solidFill>
              <a:latin typeface="Fira Mono Medium" pitchFamily="34" charset="0"/>
              <a:ea typeface="Fira Mono Medium" pitchFamily="34" charset="-122"/>
              <a:cs typeface="Fira Mono Medium" pitchFamily="34" charset="-12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VR Платформа для </a:t>
            </a:r>
            <a:r>
              <a:rPr lang="en-US" sz="3200" dirty="0" err="1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Виртуальных</a:t>
            </a:r>
            <a:r>
              <a:rPr lang="en-US" sz="32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dirty="0" err="1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Туров</a:t>
            </a:r>
            <a:r>
              <a:rPr lang="en-US" sz="32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 по Магазинам</a:t>
            </a:r>
            <a:endParaRPr lang="en-US" sz="3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6659A3-FDC6-B820-E7BD-128386266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00" y="7524750"/>
            <a:ext cx="19304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97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9655F6-77E5-4D07-9F72-127C6CA1A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170"/>
            <a:ext cx="14630400" cy="805525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0B1DF83-5CAD-4C50-B573-4CD5C1A26F3A}"/>
              </a:ext>
            </a:extLst>
          </p:cNvPr>
          <p:cNvSpPr/>
          <p:nvPr/>
        </p:nvSpPr>
        <p:spPr>
          <a:xfrm>
            <a:off x="3507288" y="4334005"/>
            <a:ext cx="2217107" cy="8893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917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B9B5CE-DF58-4DAD-A3CE-941BDA2D97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78"/>
          <a:stretch/>
        </p:blipFill>
        <p:spPr>
          <a:xfrm>
            <a:off x="1" y="0"/>
            <a:ext cx="14630400" cy="82296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2E1BA28-429B-45BD-BF51-2A8A94E2F6E4}"/>
              </a:ext>
            </a:extLst>
          </p:cNvPr>
          <p:cNvSpPr/>
          <p:nvPr/>
        </p:nvSpPr>
        <p:spPr>
          <a:xfrm>
            <a:off x="7991605" y="4672206"/>
            <a:ext cx="2354893" cy="9519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160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993E90-419B-4F48-819F-9EE197FBF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4" y="104215"/>
            <a:ext cx="14556231" cy="802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390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4E763E-7EC3-40AF-98D7-8E8BDF3503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78"/>
          <a:stretch/>
        </p:blipFill>
        <p:spPr>
          <a:xfrm>
            <a:off x="1" y="0"/>
            <a:ext cx="14630400" cy="82296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F35BA9D-4760-46AC-8809-A2011CC3009C}"/>
              </a:ext>
            </a:extLst>
          </p:cNvPr>
          <p:cNvSpPr/>
          <p:nvPr/>
        </p:nvSpPr>
        <p:spPr>
          <a:xfrm>
            <a:off x="9707671" y="3958224"/>
            <a:ext cx="1290180" cy="6388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994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976B85-04B8-4912-9391-887EA4344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636"/>
            <a:ext cx="14630400" cy="818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49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2796A9-F928-459B-8128-F50E686AD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696"/>
            <a:ext cx="14630400" cy="805525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F386EE1-DDAD-4912-AB53-66FD0802B929}"/>
              </a:ext>
            </a:extLst>
          </p:cNvPr>
          <p:cNvSpPr/>
          <p:nvPr/>
        </p:nvSpPr>
        <p:spPr>
          <a:xfrm>
            <a:off x="5837129" y="4459265"/>
            <a:ext cx="1741118" cy="663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634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4B2876-6AEB-4C42-B834-E63EF5A8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889"/>
            <a:ext cx="14630400" cy="816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492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0DDA651-878A-4AC1-AE97-7DC8AC5A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696"/>
            <a:ext cx="14630400" cy="805525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27B41B6-D2F3-411E-9234-12EFE608452D}"/>
              </a:ext>
            </a:extLst>
          </p:cNvPr>
          <p:cNvSpPr/>
          <p:nvPr/>
        </p:nvSpPr>
        <p:spPr>
          <a:xfrm>
            <a:off x="7665929" y="4459265"/>
            <a:ext cx="1703539" cy="663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343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FE5D98-6E10-433A-AEFE-7F037CF67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2" y="75636"/>
            <a:ext cx="14622916" cy="807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912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406</Words>
  <Application>Microsoft Office PowerPoint</Application>
  <PresentationFormat>Произвольный</PresentationFormat>
  <Paragraphs>78</Paragraphs>
  <Slides>21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Fira Mono Medium</vt:lpstr>
      <vt:lpstr>Fira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dmitrii dmitriev</cp:lastModifiedBy>
  <cp:revision>14</cp:revision>
  <dcterms:modified xsi:type="dcterms:W3CDTF">2024-12-03T09:06:56Z</dcterms:modified>
</cp:coreProperties>
</file>