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79" r:id="rId3"/>
    <p:sldId id="284" r:id="rId4"/>
    <p:sldId id="283" r:id="rId5"/>
    <p:sldId id="282" r:id="rId6"/>
    <p:sldId id="285" r:id="rId7"/>
    <p:sldId id="281" r:id="rId8"/>
    <p:sldId id="280" r:id="rId9"/>
    <p:sldId id="286" r:id="rId10"/>
    <p:sldId id="275" r:id="rId11"/>
  </p:sldIdLst>
  <p:sldSz cx="20104100" cy="11309350"/>
  <p:notesSz cx="20104100" cy="1130935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Lato" charset="0"/>
      <p:regular r:id="rId17"/>
      <p:bold r:id="rId18"/>
      <p:italic r:id="rId19"/>
      <p:boldItalic r:id="rId20"/>
    </p:embeddedFont>
    <p:embeddedFont>
      <p:font typeface="Arial Unicode MS" pitchFamily="34" charset="-128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60D5C92-F33E-4882-B7CA-BD913A8A7275}">
          <p14:sldIdLst>
            <p14:sldId id="256"/>
            <p14:sldId id="279"/>
            <p14:sldId id="284"/>
            <p14:sldId id="283"/>
            <p14:sldId id="282"/>
            <p14:sldId id="285"/>
            <p14:sldId id="281"/>
            <p14:sldId id="280"/>
            <p14:sldId id="286"/>
            <p14:sldId id="27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rgamzaevimam@gmail.com" initials="e" lastIdx="1" clrIdx="0">
    <p:extLst>
      <p:ext uri="{19B8F6BF-5375-455C-9EA6-DF929625EA0E}">
        <p15:presenceInfo xmlns="" xmlns:p15="http://schemas.microsoft.com/office/powerpoint/2012/main" userId="a49e0a748106082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00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9" autoAdjust="0"/>
    <p:restoredTop sz="96370" autoAdjust="0"/>
  </p:normalViewPr>
  <p:slideViewPr>
    <p:cSldViewPr>
      <p:cViewPr>
        <p:scale>
          <a:sx n="72" d="100"/>
          <a:sy n="72" d="100"/>
        </p:scale>
        <p:origin x="-72" y="-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D2-4E9E-BF97-C7F5E6E60D85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FD2-4E9E-BF97-C7F5E6E60D85}"/>
              </c:ext>
            </c:extLst>
          </c:dPt>
          <c:dPt>
            <c:idx val="2"/>
            <c:bubble3D val="0"/>
            <c:explosion val="1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D2-4E9E-BF97-C7F5E6E60D85}"/>
              </c:ext>
            </c:extLst>
          </c:dPt>
          <c:dPt>
            <c:idx val="3"/>
            <c:bubble3D val="0"/>
            <c:explosion val="1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FD2-4E9E-BF97-C7F5E6E60D85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D2-4E9E-BF97-C7F5E6E60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2-04T21:28:22.827" idx="1">
    <p:pos x="10" y="10"/>
    <p:text/>
    <p:extLst>
      <p:ext uri="{C676402C-5697-4E1C-873F-D02D1690AC5C}">
        <p15:threadingInfo xmlns=""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3" Type="http://schemas.openxmlformats.org/officeDocument/2006/relationships/image" Target="../media/image5.png"/><Relationship Id="rId12" Type="http://schemas.openxmlformats.org/officeDocument/2006/relationships/image" Target="../media/image8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14" Type="http://schemas.openxmlformats.org/officeDocument/2006/relationships/image" Target="../media/image10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17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Разработка мобильного приложения виртуальной реальности для онлайн курсов.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1752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3 "Интеллектуальные информационные технологии управления сложными объектами и анализа больших данных"</a:t>
            </a:r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701675"/>
            <a:ext cx="201041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A63C2E-5EDB-4750-B58A-34043444BEC1}"/>
              </a:ext>
            </a:extLst>
          </p:cNvPr>
          <p:cNvSpPr txBox="1"/>
          <p:nvPr/>
        </p:nvSpPr>
        <p:spPr>
          <a:xfrm>
            <a:off x="1871170" y="2705622"/>
            <a:ext cx="327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мотивация и вовлеченность учащихся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FBB549B-4016-4A97-83FF-03900D198AD2}"/>
              </a:ext>
            </a:extLst>
          </p:cNvPr>
          <p:cNvSpPr txBox="1"/>
          <p:nvPr/>
        </p:nvSpPr>
        <p:spPr>
          <a:xfrm>
            <a:off x="8377585" y="2705622"/>
            <a:ext cx="358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практического применения и обратной связи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F09006F-6F0F-4146-84B4-BBCAD5D964EF}"/>
              </a:ext>
            </a:extLst>
          </p:cNvPr>
          <p:cNvSpPr txBox="1"/>
          <p:nvPr/>
        </p:nvSpPr>
        <p:spPr>
          <a:xfrm>
            <a:off x="14624050" y="2523602"/>
            <a:ext cx="3429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взаимодействия с преподавателями и однокурсниками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AF0DED6-805F-4E6B-BBB8-BF293CEB2E12}"/>
              </a:ext>
            </a:extLst>
          </p:cNvPr>
          <p:cNvSpPr txBox="1"/>
          <p:nvPr/>
        </p:nvSpPr>
        <p:spPr>
          <a:xfrm>
            <a:off x="8299450" y="5785766"/>
            <a:ext cx="2819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адаптация к индивидуальным потребностям и темпу обучения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B84B0F5-A3BB-4461-9F1A-7A1AF336781F}"/>
              </a:ext>
            </a:extLst>
          </p:cNvPr>
          <p:cNvSpPr/>
          <p:nvPr/>
        </p:nvSpPr>
        <p:spPr>
          <a:xfrm flipH="1">
            <a:off x="1823260" y="2484816"/>
            <a:ext cx="75390" cy="2270577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70F6084-947F-44F3-9B9A-60BFF257276C}"/>
              </a:ext>
            </a:extLst>
          </p:cNvPr>
          <p:cNvSpPr/>
          <p:nvPr/>
        </p:nvSpPr>
        <p:spPr>
          <a:xfrm flipH="1">
            <a:off x="7995460" y="5739173"/>
            <a:ext cx="75390" cy="2270577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253BB0C7-6B30-497A-8C5A-8CD997C78FB8}"/>
              </a:ext>
            </a:extLst>
          </p:cNvPr>
          <p:cNvSpPr/>
          <p:nvPr/>
        </p:nvSpPr>
        <p:spPr>
          <a:xfrm flipH="1">
            <a:off x="8033560" y="2503690"/>
            <a:ext cx="75390" cy="2270577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DC0496B7-F4EA-44CA-BE60-7308EE9807F9}"/>
              </a:ext>
            </a:extLst>
          </p:cNvPr>
          <p:cNvSpPr/>
          <p:nvPr/>
        </p:nvSpPr>
        <p:spPr>
          <a:xfrm flipH="1">
            <a:off x="14624050" y="2503689"/>
            <a:ext cx="75390" cy="2697569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</p:spTree>
    <p:extLst>
      <p:ext uri="{BB962C8B-B14F-4D97-AF65-F5344CB8AC3E}">
        <p14:creationId xmlns:p14="http://schemas.microsoft.com/office/powerpoint/2010/main" val="35563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701675"/>
            <a:ext cx="201041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2B67994-0C30-4923-958B-BD562603212C}"/>
              </a:ext>
            </a:extLst>
          </p:cNvPr>
          <p:cNvSpPr txBox="1"/>
          <p:nvPr/>
        </p:nvSpPr>
        <p:spPr>
          <a:xfrm>
            <a:off x="984250" y="2775102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Повысить мотивацию и вовлеченность за счет погружения в интерактивную и захватывающую среду обучения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0C9797C-0449-4F58-B855-5AD7DC449C02}"/>
              </a:ext>
            </a:extLst>
          </p:cNvPr>
          <p:cNvSpPr txBox="1"/>
          <p:nvPr/>
        </p:nvSpPr>
        <p:spPr>
          <a:xfrm>
            <a:off x="7311629" y="2775102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Получить практическое применение и обратную связь за счет взаимодействия с виртуальными объектами, персонажами и сценариями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2005118-D5C5-4462-8C4F-1D2A539304BB}"/>
              </a:ext>
            </a:extLst>
          </p:cNvPr>
          <p:cNvSpPr txBox="1"/>
          <p:nvPr/>
        </p:nvSpPr>
        <p:spPr>
          <a:xfrm>
            <a:off x="14547850" y="2682875"/>
            <a:ext cx="42178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Расширить возможности взаимодействия с преподавателями и однокурсниками за счет совместного обучения и общения в виртуальном пространстве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B9C77CD-3AFA-4B41-BEDE-7DCBA1059ECF}"/>
              </a:ext>
            </a:extLst>
          </p:cNvPr>
          <p:cNvSpPr txBox="1"/>
          <p:nvPr/>
        </p:nvSpPr>
        <p:spPr>
          <a:xfrm>
            <a:off x="7461250" y="6111875"/>
            <a:ext cx="388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Улучшить адаптацию к индивидуальным потребностям и темпу обучения за счет персонализации и гибкости виртуальной реальности</a:t>
            </a:r>
            <a:endParaRPr lang="ru-RU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9F35F727-AE44-41BF-878C-9C8C2008A02A}"/>
              </a:ext>
            </a:extLst>
          </p:cNvPr>
          <p:cNvSpPr/>
          <p:nvPr/>
        </p:nvSpPr>
        <p:spPr>
          <a:xfrm flipH="1">
            <a:off x="984250" y="2807792"/>
            <a:ext cx="75390" cy="2270577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973BEE30-F4A5-46DD-9C9F-0DA42DA2EF9F}"/>
              </a:ext>
            </a:extLst>
          </p:cNvPr>
          <p:cNvSpPr/>
          <p:nvPr/>
        </p:nvSpPr>
        <p:spPr>
          <a:xfrm flipH="1">
            <a:off x="7232650" y="2807792"/>
            <a:ext cx="75390" cy="2270577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3B208885-9B41-42EF-B51C-7C50EF2DCD5A}"/>
              </a:ext>
            </a:extLst>
          </p:cNvPr>
          <p:cNvSpPr/>
          <p:nvPr/>
        </p:nvSpPr>
        <p:spPr>
          <a:xfrm>
            <a:off x="14472459" y="2738661"/>
            <a:ext cx="75391" cy="2621870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B00967F1-6B6E-4CE1-932A-64A822DCB9CC}"/>
              </a:ext>
            </a:extLst>
          </p:cNvPr>
          <p:cNvSpPr/>
          <p:nvPr/>
        </p:nvSpPr>
        <p:spPr>
          <a:xfrm>
            <a:off x="7629100" y="6111875"/>
            <a:ext cx="106470" cy="2677656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</p:spTree>
    <p:extLst>
      <p:ext uri="{BB962C8B-B14F-4D97-AF65-F5344CB8AC3E}">
        <p14:creationId xmlns:p14="http://schemas.microsoft.com/office/powerpoint/2010/main" val="405255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701675"/>
            <a:ext cx="201041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="" xmlns:a16="http://schemas.microsoft.com/office/drawing/2014/main" id="{0E1757D9-9E8B-4B58-8134-64042A309C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733603"/>
              </p:ext>
            </p:extLst>
          </p:nvPr>
        </p:nvGraphicFramePr>
        <p:xfrm>
          <a:off x="6013450" y="2466306"/>
          <a:ext cx="7615767" cy="5915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AD08D83F-10DB-4C45-922D-623180B5D854}"/>
              </a:ext>
            </a:extLst>
          </p:cNvPr>
          <p:cNvSpPr/>
          <p:nvPr/>
        </p:nvSpPr>
        <p:spPr>
          <a:xfrm>
            <a:off x="13176250" y="1677957"/>
            <a:ext cx="2819400" cy="16145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Адаптированность к индивидуальным потребностям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127A3C8A-DF14-4B3B-8802-9CDAC2625D81}"/>
              </a:ext>
            </a:extLst>
          </p:cNvPr>
          <p:cNvSpPr/>
          <p:nvPr/>
        </p:nvSpPr>
        <p:spPr>
          <a:xfrm>
            <a:off x="3498850" y="1677957"/>
            <a:ext cx="2819400" cy="1614518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возможностей дистанционного обучения</a:t>
            </a:r>
            <a:endParaRPr lang="ru-RU" sz="2400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023E18A4-0E7C-4FD7-BDBA-9BB86E25496B}"/>
              </a:ext>
            </a:extLst>
          </p:cNvPr>
          <p:cNvSpPr/>
          <p:nvPr/>
        </p:nvSpPr>
        <p:spPr>
          <a:xfrm>
            <a:off x="3498850" y="6416675"/>
            <a:ext cx="2819400" cy="161451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поиска новых курсов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F9CEC6A6-59E3-4E3A-ACCA-86D0D81C6DC6}"/>
              </a:ext>
            </a:extLst>
          </p:cNvPr>
          <p:cNvSpPr/>
          <p:nvPr/>
        </p:nvSpPr>
        <p:spPr>
          <a:xfrm>
            <a:off x="13176249" y="6416556"/>
            <a:ext cx="2967567" cy="161451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Удобная в использование</a:t>
            </a:r>
          </a:p>
        </p:txBody>
      </p:sp>
    </p:spTree>
    <p:extLst>
      <p:ext uri="{BB962C8B-B14F-4D97-AF65-F5344CB8AC3E}">
        <p14:creationId xmlns:p14="http://schemas.microsoft.com/office/powerpoint/2010/main" val="10221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701675"/>
            <a:ext cx="201041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FD575F5-B70F-491A-8967-FDB2820664BC}"/>
              </a:ext>
            </a:extLst>
          </p:cNvPr>
          <p:cNvSpPr txBox="1"/>
          <p:nvPr/>
        </p:nvSpPr>
        <p:spPr>
          <a:xfrm>
            <a:off x="1657074" y="4931858"/>
            <a:ext cx="297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Высокая доступность и удобство использования</a:t>
            </a:r>
          </a:p>
          <a:p>
            <a:pPr algn="ctr"/>
            <a:endParaRPr lang="ru-RU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" name="Рисунок 19" descr="Значок ноутбука">
            <a:extLst>
              <a:ext uri="{FF2B5EF4-FFF2-40B4-BE49-F238E27FC236}">
                <a16:creationId xmlns="" xmlns:a16="http://schemas.microsoft.com/office/drawing/2014/main" id="{CF666F14-DCA9-4E76-957A-C71505F55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 l="97" r="97"/>
          <a:stretch>
            <a:fillRect/>
          </a:stretch>
        </p:blipFill>
        <p:spPr>
          <a:xfrm>
            <a:off x="5861050" y="2807156"/>
            <a:ext cx="2410418" cy="2295091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1588503-2F79-4709-98E4-3D7101AA648D}"/>
              </a:ext>
            </a:extLst>
          </p:cNvPr>
          <p:cNvSpPr txBox="1"/>
          <p:nvPr/>
        </p:nvSpPr>
        <p:spPr>
          <a:xfrm>
            <a:off x="5784850" y="4983402"/>
            <a:ext cx="2562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Инновация и прогресс в области </a:t>
            </a:r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VR</a:t>
            </a:r>
          </a:p>
          <a:p>
            <a:pPr algn="ctr"/>
            <a:endParaRPr lang="ru-RU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6" name="Рисунок 15" descr="Значок микропроцессора">
            <a:extLst>
              <a:ext uri="{FF2B5EF4-FFF2-40B4-BE49-F238E27FC236}">
                <a16:creationId xmlns="" xmlns:a16="http://schemas.microsoft.com/office/drawing/2014/main" id="{D9402DE9-7964-4335-B84A-4C1A260AF5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97" r="97"/>
          <a:stretch>
            <a:fillRect/>
          </a:stretch>
        </p:blipFill>
        <p:spPr>
          <a:xfrm>
            <a:off x="2114274" y="2926002"/>
            <a:ext cx="2057400" cy="2057400"/>
          </a:xfrm>
          <a:prstGeom prst="ellipse">
            <a:avLst/>
          </a:prstGeom>
        </p:spPr>
      </p:pic>
      <p:pic>
        <p:nvPicPr>
          <p:cNvPr id="21" name="Рисунок 20" descr="Значок &quot;Диаграммы&quot;">
            <a:extLst>
              <a:ext uri="{FF2B5EF4-FFF2-40B4-BE49-F238E27FC236}">
                <a16:creationId xmlns="" xmlns:a16="http://schemas.microsoft.com/office/drawing/2014/main" id="{80A772CC-1798-4FE2-8649-34BFA4EBDE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09250" y="2926001"/>
            <a:ext cx="2057400" cy="2057400"/>
          </a:xfrm>
          <a:prstGeom prst="ellipse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058DFAC-8FDF-4E4C-BC0D-E2BAC2EF2D58}"/>
              </a:ext>
            </a:extLst>
          </p:cNvPr>
          <p:cNvSpPr txBox="1"/>
          <p:nvPr/>
        </p:nvSpPr>
        <p:spPr>
          <a:xfrm>
            <a:off x="10052158" y="4983562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Высокая степень иммерсии и интерактивности</a:t>
            </a:r>
          </a:p>
          <a:p>
            <a:pPr algn="ctr"/>
            <a:endParaRPr lang="ru-RU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3" name="Рисунок 22" descr="Значок &quot;Кубы&quot;">
            <a:extLst>
              <a:ext uri="{FF2B5EF4-FFF2-40B4-BE49-F238E27FC236}">
                <a16:creationId xmlns="" xmlns:a16="http://schemas.microsoft.com/office/drawing/2014/main" id="{2852991D-38AB-4E40-BDE8-87F5B6C6F82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97" r="97"/>
          <a:stretch>
            <a:fillRect/>
          </a:stretch>
        </p:blipFill>
        <p:spPr>
          <a:xfrm>
            <a:off x="14687275" y="2926001"/>
            <a:ext cx="2057400" cy="2057399"/>
          </a:xfrm>
          <a:prstGeom prst="ellipse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23D3488-6E45-4D17-90A2-959BE87575FB}"/>
              </a:ext>
            </a:extLst>
          </p:cNvPr>
          <p:cNvSpPr txBox="1"/>
          <p:nvPr/>
        </p:nvSpPr>
        <p:spPr>
          <a:xfrm>
            <a:off x="14328529" y="4983402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Высокая эффективность и результативность</a:t>
            </a:r>
          </a:p>
          <a:p>
            <a:pPr algn="ctr"/>
            <a:endParaRPr lang="ru-RU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64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701675"/>
            <a:ext cx="201041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Перспективы коммерциализации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3CD41C5-53CB-451D-B8C4-A6D06B08C6A9}"/>
              </a:ext>
            </a:extLst>
          </p:cNvPr>
          <p:cNvSpPr/>
          <p:nvPr/>
        </p:nvSpPr>
        <p:spPr>
          <a:xfrm>
            <a:off x="5556250" y="2670529"/>
            <a:ext cx="3886200" cy="487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компания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019B8F9-DBD1-4DC4-8EFB-1CEB6E5C4967}"/>
              </a:ext>
            </a:extLst>
          </p:cNvPr>
          <p:cNvSpPr/>
          <p:nvPr/>
        </p:nvSpPr>
        <p:spPr>
          <a:xfrm>
            <a:off x="10532472" y="2670529"/>
            <a:ext cx="3886200" cy="487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Expedition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8BC892B-F905-40AF-9014-CA24206FC552}"/>
              </a:ext>
            </a:extLst>
          </p:cNvPr>
          <p:cNvSpPr/>
          <p:nvPr/>
        </p:nvSpPr>
        <p:spPr>
          <a:xfrm>
            <a:off x="2203450" y="3507441"/>
            <a:ext cx="2971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8D5E5ED-A6B5-4BB0-B1AC-56FA592CE99A}"/>
              </a:ext>
            </a:extLst>
          </p:cNvPr>
          <p:cNvSpPr/>
          <p:nvPr/>
        </p:nvSpPr>
        <p:spPr>
          <a:xfrm>
            <a:off x="2203450" y="5488641"/>
            <a:ext cx="2971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E696A2-42A1-424D-84A8-215C7F77895B}"/>
              </a:ext>
            </a:extLst>
          </p:cNvPr>
          <p:cNvSpPr txBox="1"/>
          <p:nvPr/>
        </p:nvSpPr>
        <p:spPr>
          <a:xfrm>
            <a:off x="5556250" y="3507441"/>
            <a:ext cx="3886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ценовая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1B0ED62-01F3-4CFA-88BD-52B00CDB3E13}"/>
              </a:ext>
            </a:extLst>
          </p:cNvPr>
          <p:cNvSpPr txBox="1"/>
          <p:nvPr/>
        </p:nvSpPr>
        <p:spPr>
          <a:xfrm>
            <a:off x="10532472" y="3507441"/>
            <a:ext cx="388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 качества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бюджет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CD1475A-36FF-4759-803F-2AC249CB7C30}"/>
              </a:ext>
            </a:extLst>
          </p:cNvPr>
          <p:cNvSpPr txBox="1"/>
          <p:nvPr/>
        </p:nvSpPr>
        <p:spPr>
          <a:xfrm>
            <a:off x="5556250" y="5641041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Ограниченность бюджета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7C1CE02-C044-495F-AAD1-DF21B45827D2}"/>
              </a:ext>
            </a:extLst>
          </p:cNvPr>
          <p:cNvSpPr txBox="1"/>
          <p:nvPr/>
        </p:nvSpPr>
        <p:spPr>
          <a:xfrm>
            <a:off x="10519496" y="5641041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цена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Санкции</a:t>
            </a:r>
          </a:p>
        </p:txBody>
      </p:sp>
    </p:spTree>
    <p:extLst>
      <p:ext uri="{BB962C8B-B14F-4D97-AF65-F5344CB8AC3E}">
        <p14:creationId xmlns:p14="http://schemas.microsoft.com/office/powerpoint/2010/main" val="15257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8704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>
                <a:solidFill>
                  <a:srgbClr val="9933FF"/>
                </a:solidFill>
              </a:rPr>
              <a:t>стартап</a:t>
            </a:r>
            <a:r>
              <a:rPr lang="ru-RU" sz="4800" b="1" kern="0" dirty="0">
                <a:solidFill>
                  <a:srgbClr val="9933FF"/>
                </a:solidFill>
              </a:rPr>
              <a:t>-проекта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3A0B0D-9A52-4B8E-9DBA-DE23C76F7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D04904A-0CF7-4FE9-958F-903CE9083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50" y="4054475"/>
            <a:ext cx="10863928" cy="37008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364CE99-C97B-4A76-8571-479971639B8D}"/>
              </a:ext>
            </a:extLst>
          </p:cNvPr>
          <p:cNvSpPr txBox="1"/>
          <p:nvPr/>
        </p:nvSpPr>
        <p:spPr>
          <a:xfrm>
            <a:off x="4070350" y="3269645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анализ требований и составить ТЗ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F2E58E7-DEAF-4244-857C-BF6B8239DFD5}"/>
              </a:ext>
            </a:extLst>
          </p:cNvPr>
          <p:cNvSpPr txBox="1"/>
          <p:nvPr/>
        </p:nvSpPr>
        <p:spPr>
          <a:xfrm>
            <a:off x="8756650" y="3347886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проекта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5A7AFBE-269A-447A-AFC8-731D0ACD2359}"/>
              </a:ext>
            </a:extLst>
          </p:cNvPr>
          <p:cNvSpPr txBox="1"/>
          <p:nvPr/>
        </p:nvSpPr>
        <p:spPr>
          <a:xfrm>
            <a:off x="10737850" y="7864475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проекта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A001879-02BC-4FF2-B6B4-0DFCCBD16E70}"/>
              </a:ext>
            </a:extLst>
          </p:cNvPr>
          <p:cNvSpPr txBox="1"/>
          <p:nvPr/>
        </p:nvSpPr>
        <p:spPr>
          <a:xfrm>
            <a:off x="12589733" y="2987675"/>
            <a:ext cx="2481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проекта и его развитие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F713231-1BC7-444D-A29B-14BDA4B770D6}"/>
              </a:ext>
            </a:extLst>
          </p:cNvPr>
          <p:cNvSpPr txBox="1"/>
          <p:nvPr/>
        </p:nvSpPr>
        <p:spPr>
          <a:xfrm>
            <a:off x="6851650" y="7828737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проектирование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99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795783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Целевая аудитория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11" name="Рисунок 10" descr="Значок глобуса">
            <a:extLst>
              <a:ext uri="{FF2B5EF4-FFF2-40B4-BE49-F238E27FC236}">
                <a16:creationId xmlns="" xmlns:a16="http://schemas.microsoft.com/office/drawing/2014/main" id="{AE24E60E-A795-4A79-ADED-5BD12D568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766050" y="3127245"/>
            <a:ext cx="3368420" cy="3368420"/>
          </a:xfrm>
          <a:prstGeom prst="ellipse">
            <a:avLst/>
          </a:prstGeom>
        </p:spPr>
      </p:pic>
      <p:sp>
        <p:nvSpPr>
          <p:cNvPr id="2" name="Блок-схема: узел 1">
            <a:extLst>
              <a:ext uri="{FF2B5EF4-FFF2-40B4-BE49-F238E27FC236}">
                <a16:creationId xmlns="" xmlns:a16="http://schemas.microsoft.com/office/drawing/2014/main" id="{C3C88A0B-CA6A-483D-BA10-A9878C6CB4DA}"/>
              </a:ext>
            </a:extLst>
          </p:cNvPr>
          <p:cNvSpPr/>
          <p:nvPr/>
        </p:nvSpPr>
        <p:spPr>
          <a:xfrm>
            <a:off x="1639221" y="2554443"/>
            <a:ext cx="1528941" cy="1423832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38BBECA-8A34-4B6B-A0D3-C3F628B38121}"/>
              </a:ext>
            </a:extLst>
          </p:cNvPr>
          <p:cNvSpPr txBox="1"/>
          <p:nvPr/>
        </p:nvSpPr>
        <p:spPr>
          <a:xfrm>
            <a:off x="2537708" y="2824393"/>
            <a:ext cx="356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="" xmlns:a16="http://schemas.microsoft.com/office/drawing/2014/main" id="{1705E26C-DE0C-41BC-980D-1A797E332A2F}"/>
              </a:ext>
            </a:extLst>
          </p:cNvPr>
          <p:cNvSpPr/>
          <p:nvPr/>
        </p:nvSpPr>
        <p:spPr>
          <a:xfrm>
            <a:off x="1639221" y="6626383"/>
            <a:ext cx="1528941" cy="1429833"/>
          </a:xfrm>
          <a:prstGeom prst="flowChartConnector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3ECAABF-ECB5-4DE5-8D4E-81C87E97FC87}"/>
              </a:ext>
            </a:extLst>
          </p:cNvPr>
          <p:cNvSpPr txBox="1"/>
          <p:nvPr/>
        </p:nvSpPr>
        <p:spPr>
          <a:xfrm>
            <a:off x="3168161" y="7048911"/>
            <a:ext cx="3566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заведения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="" xmlns:a16="http://schemas.microsoft.com/office/drawing/2014/main" id="{5763D9D0-753F-4667-A818-D9629D7771D8}"/>
              </a:ext>
            </a:extLst>
          </p:cNvPr>
          <p:cNvSpPr/>
          <p:nvPr/>
        </p:nvSpPr>
        <p:spPr>
          <a:xfrm>
            <a:off x="13139274" y="2407330"/>
            <a:ext cx="1528941" cy="1423832"/>
          </a:xfrm>
          <a:prstGeom prst="flowChartConnector">
            <a:avLst/>
          </a:prstGeom>
          <a:solidFill>
            <a:srgbClr val="7030A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6414671-7CDC-4C89-9611-0CDA25A58AAE}"/>
              </a:ext>
            </a:extLst>
          </p:cNvPr>
          <p:cNvSpPr txBox="1"/>
          <p:nvPr/>
        </p:nvSpPr>
        <p:spPr>
          <a:xfrm>
            <a:off x="14928849" y="2537964"/>
            <a:ext cx="3205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Малый и средний бизнес</a:t>
            </a: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="" xmlns:a16="http://schemas.microsoft.com/office/drawing/2014/main" id="{13000348-B55D-447B-AADC-8D3797D095BA}"/>
              </a:ext>
            </a:extLst>
          </p:cNvPr>
          <p:cNvSpPr/>
          <p:nvPr/>
        </p:nvSpPr>
        <p:spPr>
          <a:xfrm>
            <a:off x="13139275" y="6626384"/>
            <a:ext cx="1528941" cy="1429833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5EEA06D-FA16-4CE0-9274-6F0DCAECC756}"/>
              </a:ext>
            </a:extLst>
          </p:cNvPr>
          <p:cNvSpPr txBox="1"/>
          <p:nvPr/>
        </p:nvSpPr>
        <p:spPr>
          <a:xfrm>
            <a:off x="14700856" y="6798230"/>
            <a:ext cx="3269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пользователи </a:t>
            </a:r>
          </a:p>
        </p:txBody>
      </p:sp>
    </p:spTree>
    <p:extLst>
      <p:ext uri="{BB962C8B-B14F-4D97-AF65-F5344CB8AC3E}">
        <p14:creationId xmlns:p14="http://schemas.microsoft.com/office/powerpoint/2010/main" val="20513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608" y="9028830"/>
            <a:ext cx="6006895" cy="1959472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 sz="1801"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508" y="9532279"/>
            <a:ext cx="4241533" cy="476287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3784" y="10241727"/>
            <a:ext cx="2891275" cy="123401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3470" y="702023"/>
            <a:ext cx="11429197" cy="914336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" y="10858737"/>
            <a:ext cx="20102688" cy="450217"/>
          </a:xfrm>
          <a:prstGeom prst="rect">
            <a:avLst/>
          </a:prstGeom>
        </p:spPr>
      </p:pic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9489B3A6-EEB2-DB65-5946-924A004E7F69}"/>
              </a:ext>
            </a:extLst>
          </p:cNvPr>
          <p:cNvSpPr txBox="1">
            <a:spLocks/>
          </p:cNvSpPr>
          <p:nvPr/>
        </p:nvSpPr>
        <p:spPr>
          <a:xfrm>
            <a:off x="1848003" y="1709951"/>
            <a:ext cx="591804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smtClean="0">
                <a:solidFill>
                  <a:srgbClr val="7030A0"/>
                </a:solidFill>
              </a:rPr>
              <a:t>Магомедова </a:t>
            </a:r>
            <a:r>
              <a:rPr lang="ru-RU" sz="3298" b="1" kern="0" dirty="0" err="1" smtClean="0">
                <a:solidFill>
                  <a:srgbClr val="7030A0"/>
                </a:solidFill>
              </a:rPr>
              <a:t>Умайсат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/>
              <a:t>hustler</a:t>
            </a:r>
          </a:p>
          <a:p>
            <a:r>
              <a:rPr lang="en-US" sz="3298" b="1" kern="0" dirty="0"/>
              <a:t>magomedova.umaysat@mail.ru</a:t>
            </a:r>
            <a:endParaRPr lang="ru-RU" sz="3298" b="1" kern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CDFF9DE-B2CC-4DDD-6ED1-E6474F3B0E95}"/>
              </a:ext>
            </a:extLst>
          </p:cNvPr>
          <p:cNvSpPr/>
          <p:nvPr/>
        </p:nvSpPr>
        <p:spPr>
          <a:xfrm flipH="1">
            <a:off x="1449185" y="1709952"/>
            <a:ext cx="75389" cy="8531775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9BF6508-7B8A-6BC8-D80E-F6FBA197ECB6}"/>
              </a:ext>
            </a:extLst>
          </p:cNvPr>
          <p:cNvSpPr/>
          <p:nvPr/>
        </p:nvSpPr>
        <p:spPr>
          <a:xfrm flipH="1">
            <a:off x="10416313" y="1702011"/>
            <a:ext cx="75389" cy="6467264"/>
          </a:xfrm>
          <a:prstGeom prst="rect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0724743E-16BC-5707-6F47-17D48D228D4B}"/>
              </a:ext>
            </a:extLst>
          </p:cNvPr>
          <p:cNvSpPr txBox="1">
            <a:spLocks/>
          </p:cNvSpPr>
          <p:nvPr/>
        </p:nvSpPr>
        <p:spPr>
          <a:xfrm>
            <a:off x="1848003" y="4116631"/>
            <a:ext cx="564278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smtClean="0">
                <a:solidFill>
                  <a:srgbClr val="7030A0"/>
                </a:solidFill>
              </a:rPr>
              <a:t>Гаджиева </a:t>
            </a:r>
            <a:r>
              <a:rPr lang="ru-RU" sz="3298" b="1" kern="0" dirty="0" err="1" smtClean="0">
                <a:solidFill>
                  <a:srgbClr val="7030A0"/>
                </a:solidFill>
              </a:rPr>
              <a:t>Резия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/>
              <a:t>hustler</a:t>
            </a:r>
          </a:p>
          <a:p>
            <a:r>
              <a:rPr lang="en-US" sz="3298" b="1" kern="0" dirty="0" smtClean="0"/>
              <a:t>rezia.gajieva@gmail.com</a:t>
            </a:r>
            <a:endParaRPr lang="ru-RU" sz="3298" b="1" kern="0" dirty="0"/>
          </a:p>
        </p:txBody>
      </p:sp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E9373ED-2774-6FFD-F1EF-14448EBB0F84}"/>
              </a:ext>
            </a:extLst>
          </p:cNvPr>
          <p:cNvSpPr txBox="1">
            <a:spLocks/>
          </p:cNvSpPr>
          <p:nvPr/>
        </p:nvSpPr>
        <p:spPr>
          <a:xfrm>
            <a:off x="10946653" y="1774204"/>
            <a:ext cx="564278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err="1" smtClean="0">
                <a:solidFill>
                  <a:srgbClr val="7030A0"/>
                </a:solidFill>
              </a:rPr>
              <a:t>Ярметов</a:t>
            </a:r>
            <a:r>
              <a:rPr lang="ru-RU" sz="3298" b="1" kern="0" dirty="0" smtClean="0">
                <a:solidFill>
                  <a:srgbClr val="7030A0"/>
                </a:solidFill>
              </a:rPr>
              <a:t> </a:t>
            </a:r>
            <a:r>
              <a:rPr lang="ru-RU" sz="3298" b="1" kern="0" dirty="0" err="1" smtClean="0">
                <a:solidFill>
                  <a:srgbClr val="7030A0"/>
                </a:solidFill>
              </a:rPr>
              <a:t>Заур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 smtClean="0"/>
              <a:t>hacker</a:t>
            </a:r>
            <a:endParaRPr lang="en-US" sz="3298" b="1" kern="0" dirty="0"/>
          </a:p>
          <a:p>
            <a:r>
              <a:rPr lang="en-US" sz="3298" b="1" kern="0" dirty="0"/>
              <a:t>zyava669@gmail.com</a:t>
            </a:r>
            <a:endParaRPr lang="ru-RU" sz="3298" b="1" kern="0" dirty="0"/>
          </a:p>
        </p:txBody>
      </p:sp>
      <p:sp>
        <p:nvSpPr>
          <p:cNvPr id="21" name="Подзаголовок 2">
            <a:extLst>
              <a:ext uri="{FF2B5EF4-FFF2-40B4-BE49-F238E27FC236}">
                <a16:creationId xmlns="" xmlns:a16="http://schemas.microsoft.com/office/drawing/2014/main" id="{104A6098-F45B-8116-4811-315FAAD91EB1}"/>
              </a:ext>
            </a:extLst>
          </p:cNvPr>
          <p:cNvSpPr txBox="1">
            <a:spLocks/>
          </p:cNvSpPr>
          <p:nvPr/>
        </p:nvSpPr>
        <p:spPr>
          <a:xfrm>
            <a:off x="10946653" y="4180884"/>
            <a:ext cx="564278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smtClean="0">
                <a:solidFill>
                  <a:srgbClr val="7030A0"/>
                </a:solidFill>
              </a:rPr>
              <a:t>Идрисова </a:t>
            </a:r>
            <a:r>
              <a:rPr lang="ru-RU" sz="3298" b="1" kern="0" dirty="0" err="1" smtClean="0">
                <a:solidFill>
                  <a:srgbClr val="7030A0"/>
                </a:solidFill>
              </a:rPr>
              <a:t>Патимат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 smtClean="0"/>
              <a:t>hipster</a:t>
            </a:r>
            <a:endParaRPr lang="en-US" sz="3298" b="1" kern="0" dirty="0"/>
          </a:p>
          <a:p>
            <a:r>
              <a:rPr lang="en-US" sz="3298" b="1" kern="0" dirty="0"/>
              <a:t>patimatidrisova26@gmail.com</a:t>
            </a:r>
            <a:endParaRPr lang="ru-RU" sz="3298" b="1" kern="0" dirty="0"/>
          </a:p>
        </p:txBody>
      </p:sp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0724743E-16BC-5707-6F47-17D48D228D4B}"/>
              </a:ext>
            </a:extLst>
          </p:cNvPr>
          <p:cNvSpPr txBox="1">
            <a:spLocks/>
          </p:cNvSpPr>
          <p:nvPr/>
        </p:nvSpPr>
        <p:spPr>
          <a:xfrm>
            <a:off x="1848003" y="6453580"/>
            <a:ext cx="591804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err="1" smtClean="0">
                <a:solidFill>
                  <a:srgbClr val="7030A0"/>
                </a:solidFill>
              </a:rPr>
              <a:t>Эмиргамзаев</a:t>
            </a:r>
            <a:r>
              <a:rPr lang="ru-RU" sz="3298" b="1" kern="0" dirty="0" smtClean="0">
                <a:solidFill>
                  <a:srgbClr val="7030A0"/>
                </a:solidFill>
              </a:rPr>
              <a:t> Имам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/>
              <a:t>hustler</a:t>
            </a:r>
          </a:p>
          <a:p>
            <a:r>
              <a:rPr lang="en-US" sz="3298" b="1" kern="0" dirty="0"/>
              <a:t>emirgamzaevimam@gmail.com</a:t>
            </a:r>
            <a:endParaRPr lang="ru-RU" sz="3298" b="1" kern="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="" xmlns:a16="http://schemas.microsoft.com/office/drawing/2014/main" id="{0724743E-16BC-5707-6F47-17D48D228D4B}"/>
              </a:ext>
            </a:extLst>
          </p:cNvPr>
          <p:cNvSpPr txBox="1">
            <a:spLocks/>
          </p:cNvSpPr>
          <p:nvPr/>
        </p:nvSpPr>
        <p:spPr>
          <a:xfrm>
            <a:off x="1848003" y="8674431"/>
            <a:ext cx="564278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err="1" smtClean="0">
                <a:solidFill>
                  <a:srgbClr val="7030A0"/>
                </a:solidFill>
              </a:rPr>
              <a:t>Иманов</a:t>
            </a:r>
            <a:r>
              <a:rPr lang="ru-RU" sz="3298" b="1" kern="0" dirty="0" smtClean="0">
                <a:solidFill>
                  <a:srgbClr val="7030A0"/>
                </a:solidFill>
              </a:rPr>
              <a:t> Ибрагим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 smtClean="0"/>
              <a:t>hacker</a:t>
            </a:r>
            <a:endParaRPr lang="en-US" sz="3298" b="1" kern="0" dirty="0"/>
          </a:p>
          <a:p>
            <a:r>
              <a:rPr lang="en-US" sz="3298" b="1" kern="0" dirty="0"/>
              <a:t>lifeisissue@gmail.com</a:t>
            </a:r>
            <a:endParaRPr lang="ru-RU" sz="3298" b="1" kern="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104A6098-F45B-8116-4811-315FAAD91EB1}"/>
              </a:ext>
            </a:extLst>
          </p:cNvPr>
          <p:cNvSpPr txBox="1">
            <a:spLocks/>
          </p:cNvSpPr>
          <p:nvPr/>
        </p:nvSpPr>
        <p:spPr>
          <a:xfrm>
            <a:off x="10946653" y="6453580"/>
            <a:ext cx="5642787" cy="171569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98" b="1" kern="0" dirty="0" err="1" smtClean="0">
                <a:solidFill>
                  <a:srgbClr val="7030A0"/>
                </a:solidFill>
              </a:rPr>
              <a:t>Габибулаева</a:t>
            </a:r>
            <a:r>
              <a:rPr lang="ru-RU" sz="3298" b="1" kern="0" dirty="0" smtClean="0">
                <a:solidFill>
                  <a:srgbClr val="7030A0"/>
                </a:solidFill>
              </a:rPr>
              <a:t> </a:t>
            </a:r>
            <a:r>
              <a:rPr lang="ru-RU" sz="3298" b="1" kern="0" dirty="0" err="1" smtClean="0">
                <a:solidFill>
                  <a:srgbClr val="7030A0"/>
                </a:solidFill>
              </a:rPr>
              <a:t>Асият</a:t>
            </a:r>
            <a:r>
              <a:rPr lang="en-US" sz="3298" b="1" kern="0" dirty="0"/>
              <a:t/>
            </a:r>
            <a:br>
              <a:rPr lang="en-US" sz="3298" b="1" kern="0" dirty="0"/>
            </a:br>
            <a:r>
              <a:rPr lang="en-US" sz="3298" b="1" kern="0" dirty="0"/>
              <a:t>hipster</a:t>
            </a:r>
          </a:p>
          <a:p>
            <a:r>
              <a:rPr lang="en-US" sz="3298" b="1" kern="0" dirty="0" smtClean="0"/>
              <a:t>railwaycorner@gmail.com</a:t>
            </a:r>
            <a:endParaRPr lang="ru-RU" sz="3298" b="1" kern="0" dirty="0"/>
          </a:p>
        </p:txBody>
      </p:sp>
    </p:spTree>
    <p:extLst>
      <p:ext uri="{BB962C8B-B14F-4D97-AF65-F5344CB8AC3E}">
        <p14:creationId xmlns:p14="http://schemas.microsoft.com/office/powerpoint/2010/main" val="79020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rgbClr val="9933FF"/>
                </a:solidFill>
              </a:rPr>
              <a:t>Спасибо за внимание!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</TotalTime>
  <Words>246</Words>
  <Application>Microsoft Office PowerPoint</Application>
  <PresentationFormat>Произвольный</PresentationFormat>
  <Paragraphs>75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Lato</vt:lpstr>
      <vt:lpstr>Arial Unicode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Пользователь Windows</cp:lastModifiedBy>
  <cp:revision>25</cp:revision>
  <dcterms:created xsi:type="dcterms:W3CDTF">2022-06-08T08:32:52Z</dcterms:created>
  <dcterms:modified xsi:type="dcterms:W3CDTF">2023-12-05T06:52:08Z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