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72" r:id="rId5"/>
    <p:sldId id="269" r:id="rId6"/>
    <p:sldId id="260" r:id="rId7"/>
    <p:sldId id="273" r:id="rId8"/>
    <p:sldId id="274" r:id="rId9"/>
    <p:sldId id="275" r:id="rId10"/>
    <p:sldId id="276" r:id="rId11"/>
  </p:sldIdLst>
  <p:sldSz cx="9144000" cy="5143500" type="screen16x9"/>
  <p:notesSz cx="6797675" cy="987266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Шилова Светлана Юрьевна" initials="ШСЮ" lastIdx="1" clrIdx="0">
    <p:extLst>
      <p:ext uri="{19B8F6BF-5375-455C-9EA6-DF929625EA0E}">
        <p15:presenceInfo xmlns:p15="http://schemas.microsoft.com/office/powerpoint/2012/main" userId="S::69366@pspu.ru::29c40949-9b0d-489c-b38f-c78e18d512e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7FACDD6-7895-44A7-9487-568C5E7B06CD}">
  <a:tblStyle styleId="{67FACDD6-7895-44A7-9487-568C5E7B06CD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dk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013B062-BB62-4379-AA42-843CD8CF53C6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94" autoAdjust="0"/>
    <p:restoredTop sz="88167" autoAdjust="0"/>
  </p:normalViewPr>
  <p:slideViewPr>
    <p:cSldViewPr snapToGrid="0">
      <p:cViewPr varScale="1">
        <p:scale>
          <a:sx n="166" d="100"/>
          <a:sy n="166" d="100"/>
        </p:scale>
        <p:origin x="462" y="1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256821286177255E-2"/>
          <c:y val="0.12094057084628236"/>
          <c:w val="0.48594428019379804"/>
          <c:h val="0.83242563429571304"/>
        </c:manualLayout>
      </c:layout>
      <c:doughnutChart>
        <c:varyColors val="1"/>
        <c:ser>
          <c:idx val="0"/>
          <c:order val="0"/>
          <c:explosion val="25"/>
          <c:dPt>
            <c:idx val="0"/>
            <c:bubble3D val="0"/>
            <c:explosion val="16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658-46DA-9DAA-47F9B0C66DD4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658-46DA-9DAA-47F9B0C66DD4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658-46DA-9DAA-47F9B0C66DD4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658-46DA-9DAA-47F9B0C66DD4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658-46DA-9DAA-47F9B0C66DD4}"/>
              </c:ext>
            </c:extLst>
          </c:dPt>
          <c:dPt>
            <c:idx val="5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658-46DA-9DAA-47F9B0C66DD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Лист1!$D$7:$D$12</c:f>
              <c:strCache>
                <c:ptCount val="6"/>
                <c:pt idx="0">
                  <c:v>Корма</c:v>
                </c:pt>
                <c:pt idx="1">
                  <c:v>Заработная плата</c:v>
                </c:pt>
                <c:pt idx="2">
                  <c:v>Страховые взносы за рабочих</c:v>
                </c:pt>
                <c:pt idx="3">
                  <c:v>Транспортные расходы</c:v>
                </c:pt>
                <c:pt idx="4">
                  <c:v>Коммунальные услуги</c:v>
                </c:pt>
                <c:pt idx="5">
                  <c:v>Прочие расходы</c:v>
                </c:pt>
              </c:strCache>
            </c:strRef>
          </c:cat>
          <c:val>
            <c:numRef>
              <c:f>Лист1!$E$7:$E$12</c:f>
              <c:numCache>
                <c:formatCode>General</c:formatCode>
                <c:ptCount val="6"/>
                <c:pt idx="0">
                  <c:v>52</c:v>
                </c:pt>
                <c:pt idx="1">
                  <c:v>25</c:v>
                </c:pt>
                <c:pt idx="2">
                  <c:v>8</c:v>
                </c:pt>
                <c:pt idx="3">
                  <c:v>3</c:v>
                </c:pt>
                <c:pt idx="4">
                  <c:v>6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658-46DA-9DAA-47F9B0C66DD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solidFill>
          <a:schemeClr val="bg1"/>
        </a:solidFill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206884702333624"/>
          <c:y val="7.4519372276138418E-2"/>
          <c:w val="0.47562918201091026"/>
          <c:h val="0.831198964712744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2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307437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>
                <a:solidFill>
                  <a:schemeClr val="dk2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(При необходимости выбрать одно </a:t>
            </a:r>
            <a:r>
              <a:rPr lang="ru-RU" sz="1100" b="0" i="0" u="none" strike="noStrike" cap="none" dirty="0" err="1">
                <a:solidFill>
                  <a:schemeClr val="dk2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напарвления</a:t>
            </a:r>
            <a:r>
              <a:rPr lang="ru-RU" sz="1100" b="0" i="0" u="none" strike="noStrike" cap="none" dirty="0">
                <a:solidFill>
                  <a:schemeClr val="dk2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из полного перечня,</a:t>
            </a:r>
            <a:r>
              <a:rPr lang="ru-RU" sz="1100" b="0" i="0" u="none" strike="noStrike" cap="none" baseline="0" dirty="0">
                <a:solidFill>
                  <a:schemeClr val="dk2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комментарий удалить</a:t>
            </a:r>
            <a:r>
              <a:rPr lang="ru-RU" sz="1100" b="0" i="0" u="none" strike="noStrike" cap="none" dirty="0">
                <a:solidFill>
                  <a:schemeClr val="dk2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):</a:t>
            </a:r>
            <a:endParaRPr lang="ru-RU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dirty="0"/>
              <a:t>Базовые и критические военные и промышленные технологии для создания перспективных видов вооружения, военной и специальной техники. 2) Базовые технологии силовой электротехники. 3) </a:t>
            </a:r>
            <a:r>
              <a:rPr lang="ru-RU" dirty="0" err="1"/>
              <a:t>Биокаталитические</a:t>
            </a:r>
            <a:r>
              <a:rPr lang="ru-RU" dirty="0"/>
              <a:t>, биосинтетические и </a:t>
            </a:r>
            <a:r>
              <a:rPr lang="ru-RU" dirty="0" err="1"/>
              <a:t>биосенсорные</a:t>
            </a:r>
            <a:r>
              <a:rPr lang="ru-RU" dirty="0"/>
              <a:t> технологии. 4) Биомедицинские и ветеринарные технологии. 5) Геномные, </a:t>
            </a:r>
            <a:r>
              <a:rPr lang="ru-RU" dirty="0" err="1"/>
              <a:t>протеомные</a:t>
            </a:r>
            <a:r>
              <a:rPr lang="ru-RU" dirty="0"/>
              <a:t> и </a:t>
            </a:r>
            <a:r>
              <a:rPr lang="ru-RU" dirty="0" err="1"/>
              <a:t>постгеномные</a:t>
            </a:r>
            <a:r>
              <a:rPr lang="ru-RU" dirty="0"/>
              <a:t> технологии. 6) Клеточные технологии. 7) Компьютерное моделирование </a:t>
            </a:r>
            <a:r>
              <a:rPr lang="ru-RU" dirty="0" err="1"/>
              <a:t>наноматериалов</a:t>
            </a:r>
            <a:r>
              <a:rPr lang="ru-RU" dirty="0"/>
              <a:t>, </a:t>
            </a:r>
            <a:r>
              <a:rPr lang="ru-RU" dirty="0" err="1"/>
              <a:t>наноустройств</a:t>
            </a:r>
            <a:r>
              <a:rPr lang="ru-RU" dirty="0"/>
              <a:t> и </a:t>
            </a:r>
            <a:r>
              <a:rPr lang="ru-RU" dirty="0" err="1"/>
              <a:t>нанотехнологий</a:t>
            </a:r>
            <a:r>
              <a:rPr lang="ru-RU" dirty="0"/>
              <a:t>. 8) Нано-, </a:t>
            </a:r>
            <a:r>
              <a:rPr lang="ru-RU" dirty="0" err="1"/>
              <a:t>био</a:t>
            </a:r>
            <a:r>
              <a:rPr lang="ru-RU" dirty="0"/>
              <a:t>-, информационные, когнитивные технологии. 9) Технологии атомной энергетики, ядерного топливного цикла, безопасного обращения с радиоактивными отходами и отработавшим ядерным топливом. 10) Технологии биоинженерии. 11) Технологии диагностики </a:t>
            </a:r>
            <a:r>
              <a:rPr lang="ru-RU" dirty="0" err="1"/>
              <a:t>наноматериалов</a:t>
            </a:r>
            <a:r>
              <a:rPr lang="ru-RU" dirty="0"/>
              <a:t> и </a:t>
            </a:r>
            <a:r>
              <a:rPr lang="ru-RU" dirty="0" err="1"/>
              <a:t>наноустройств</a:t>
            </a:r>
            <a:r>
              <a:rPr lang="ru-RU" dirty="0"/>
              <a:t>. 12) Технологии доступа к широкополосным мультимедийным услугам. 13) Технологии информационных, управляющих, навигационных систем. 14) Технологии </a:t>
            </a:r>
            <a:r>
              <a:rPr lang="ru-RU" dirty="0" err="1"/>
              <a:t>наноустройств</a:t>
            </a:r>
            <a:r>
              <a:rPr lang="ru-RU" dirty="0"/>
              <a:t> и микросистемной техники. 15) Технологии новых и возобновляемых источников энергии, включая водородную энергетику. 16) Технологии получения и обработки конструкционных </a:t>
            </a:r>
            <a:r>
              <a:rPr lang="ru-RU" dirty="0" err="1"/>
              <a:t>наноматериалов</a:t>
            </a:r>
            <a:r>
              <a:rPr lang="ru-RU" dirty="0"/>
              <a:t>. 17) Технологии получения и обработки функциональных </a:t>
            </a:r>
            <a:r>
              <a:rPr lang="ru-RU" dirty="0" err="1"/>
              <a:t>наноматериалов</a:t>
            </a:r>
            <a:r>
              <a:rPr lang="ru-RU" dirty="0"/>
              <a:t>. 18) Технологии и программное обеспечение распределенных и высокопроизводительных вычислительных систем. 19) Технологии мониторинга и прогнозирования состояния окружающей среды, предотвращения и ликвидации ее загрязнения. 20) Технологии поиска, разведки, разработки месторождений полезных ископаемых и их добычи. 21) Технологии предупреждения и ликвидации чрезвычайных ситуаций природного и техногенного характера. 22) Технологии снижения потерь от социально значимых заболеваний. 23) Технологии создания высокоскоростных транспортных средств и интеллектуальных систем управления новыми видами транспорта. 24) Технологии создания ракетно-космической и транспортной техники нового поколения. 25) Технологии создания электронной компонентной базы и </a:t>
            </a:r>
            <a:r>
              <a:rPr lang="ru-RU" dirty="0" err="1"/>
              <a:t>энергоэффективных</a:t>
            </a:r>
            <a:r>
              <a:rPr lang="ru-RU" dirty="0"/>
              <a:t> световых устройств. 26) Технологии создания энергосберегающих систем транспортировки, распределения и использования энергии. 27) Технологии </a:t>
            </a:r>
            <a:r>
              <a:rPr lang="ru-RU" dirty="0" err="1"/>
              <a:t>энергоэффективного</a:t>
            </a:r>
            <a:r>
              <a:rPr lang="ru-RU" dirty="0"/>
              <a:t> производства и преобразования энергии на органическом топливе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p2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b="1" dirty="0">
                <a:latin typeface="YS Text"/>
              </a:rPr>
              <a:t>Одна из проблем дозирования комбикорма коровам</a:t>
            </a:r>
            <a:r>
              <a:rPr lang="ru-RU" dirty="0">
                <a:latin typeface="YS Text"/>
              </a:rPr>
              <a:t> — </a:t>
            </a:r>
            <a:r>
              <a:rPr lang="ru-RU" b="1" dirty="0">
                <a:latin typeface="YS Text"/>
              </a:rPr>
              <a:t>недостаточная точность</a:t>
            </a:r>
            <a:r>
              <a:rPr lang="ru-RU" dirty="0">
                <a:latin typeface="YS Text"/>
              </a:rPr>
              <a:t>. Это особенно важно при дозировании </a:t>
            </a:r>
            <a:r>
              <a:rPr lang="ru-RU" dirty="0" err="1">
                <a:latin typeface="YS Text"/>
              </a:rPr>
              <a:t>белково</a:t>
            </a:r>
            <a:r>
              <a:rPr lang="ru-RU" dirty="0">
                <a:latin typeface="YS Text"/>
              </a:rPr>
              <a:t>-минерально-витаминных добавок, так как несоответствие норм выдачи может привести к заболеваниям или гибели животных.</a:t>
            </a:r>
          </a:p>
          <a:p>
            <a:r>
              <a:rPr lang="ru-RU" b="1" dirty="0">
                <a:latin typeface="YS Text"/>
              </a:rPr>
              <a:t>Для повышения точности дозирования</a:t>
            </a:r>
            <a:r>
              <a:rPr lang="ru-RU" dirty="0">
                <a:latin typeface="YS Text"/>
              </a:rPr>
              <a:t> можно использовать системы логического контроля. Также стоит учитывать, что способ дозирования выбирается в зависимости от вида корма, при этом учитываются такие его показатели, как влажность, гранулометрический состав и другие.</a:t>
            </a:r>
          </a:p>
          <a:p>
            <a:r>
              <a:rPr lang="ru-RU" b="1" dirty="0">
                <a:latin typeface="YS Text"/>
              </a:rPr>
              <a:t>Один из популярных типов дозаторов</a:t>
            </a:r>
            <a:r>
              <a:rPr lang="ru-RU" dirty="0">
                <a:latin typeface="YS Text"/>
              </a:rPr>
              <a:t> для комбикормов — </a:t>
            </a:r>
            <a:r>
              <a:rPr lang="ru-RU" b="1" dirty="0">
                <a:latin typeface="YS Text"/>
              </a:rPr>
              <a:t>весовой</a:t>
            </a:r>
            <a:r>
              <a:rPr lang="ru-RU" dirty="0">
                <a:latin typeface="YS Text"/>
              </a:rPr>
              <a:t>. Он отмеряет все кормовые компоненты согласно рецептуре, которая заложена в программу аппарата. От точности заложенных данных зависит качество получаемой </a:t>
            </a:r>
            <a:r>
              <a:rPr lang="ru-RU" dirty="0" err="1">
                <a:latin typeface="YS Text"/>
              </a:rPr>
              <a:t>кормосмеси</a:t>
            </a:r>
            <a:r>
              <a:rPr lang="ru-RU" dirty="0">
                <a:latin typeface="YS Text"/>
              </a:rPr>
              <a:t>.</a:t>
            </a:r>
          </a:p>
          <a:p>
            <a:r>
              <a:rPr lang="ru-RU" dirty="0">
                <a:latin typeface="YS Text"/>
              </a:rPr>
              <a:t>Ещё одна проблема — </a:t>
            </a:r>
            <a:r>
              <a:rPr lang="ru-RU" b="1" dirty="0">
                <a:latin typeface="YS Text"/>
              </a:rPr>
              <a:t>несовершенство кормоприготовительного оборудования</a:t>
            </a:r>
            <a:r>
              <a:rPr lang="ru-RU" dirty="0">
                <a:latin typeface="YS Text"/>
              </a:rPr>
              <a:t>. Например, отсутствие линий эффективной обработки высокобелковых кормов и дозированного введения </a:t>
            </a:r>
            <a:r>
              <a:rPr lang="ru-RU" dirty="0" err="1">
                <a:latin typeface="YS Text"/>
              </a:rPr>
              <a:t>макроминеральных</a:t>
            </a:r>
            <a:r>
              <a:rPr lang="ru-RU" dirty="0">
                <a:latin typeface="YS Text"/>
              </a:rPr>
              <a:t> добавок.</a:t>
            </a:r>
          </a:p>
          <a:p>
            <a:pPr marL="15875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3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Работает устройство следующим образом. </a:t>
            </a:r>
          </a:p>
          <a:p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Когда корова подходит к кормушке 1, с ее ошейника 3 датчиком 2 распознается индивидуальный код животного и подается сигнал на управляющий компьютер 4, где программным обеспечением. Например, </a:t>
            </a:r>
            <a:r>
              <a:rPr lang="en-U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AfiFarm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с учетом рациона, физиологических особенностей и продуктивности коровы определяется и рассчитывается доза выдачи комбикорма, далее программным обеспечением с учетом заданных физико-механических свойств выдаваемого комбикорма определяется (с округлением в большую сторону) целое число оборотов спирали 8, необходимое для выдачи рассчитанной ранее дозы корма. После этого компьютер 4 подает сигнал о количестве необходимых оборотов на подсоединенный контроллер 5, заставляющий шаговый двигатель 6 сделать необходимое количество оборотов вала 7. Спираль 8, закрепленная на валу 7, совершает вращательные движения в кожухе 9, тем самым перемещая комбикорм от загрузочного окна 10 к выгрузному окну 11 и высыпая комбикорм в кормушку 1. После выдачи порции корма концевой виток спирали 8 останавливается на кромке выгрузного окна 11, как и до начала работы устройства, тем самым выполняя функцию заслонки, что не позволяет комбикорму за счет инерции и его сыпучести продолжать высыпаться в кормушку 1.</a:t>
            </a:r>
          </a:p>
          <a:p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Это позволяет обеспечить строгость формирования доз корма, повысить точность дозирования и стабильность отмеривания заданных порций дозатором непрерывного действия, например, шнековым или спирально-винтовым.</a:t>
            </a:r>
          </a:p>
          <a:p>
            <a:pPr marL="15875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1D29D-B328-724C-82BF-72206A2CEF0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441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Преимущества над</a:t>
            </a:r>
            <a:r>
              <a:rPr lang="ru-RU" sz="1100" b="0" i="0" u="none" strike="noStrike" cap="none" baseline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конкурентами: 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Устройство для дозированной выдачи комбикорма, состоящее из дозатора корма, привода, блока управления и кормушки, отличающееся тем, что блок управления представляет собой управляющий компьютер с контроллером, связанный с датчиком распознавания животного, а в качестве привода дозатора применен шаговый двигатель.</a:t>
            </a:r>
          </a:p>
          <a:p>
            <a:pPr marL="15875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Может осуществлять одновременное кормление двух животных, в качестве рабочего органа используется геликоид</a:t>
            </a:r>
            <a:r>
              <a:rPr lang="ru-RU" sz="1100" b="0" i="0" u="none" strike="noStrike" cap="none" baseline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endParaRPr lang="ru-RU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15875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8586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5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10eb549661_0_5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10eb549661_0_532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9804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6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ru-RU" b="1" dirty="0"/>
              <a:t>Современные информационные</a:t>
            </a:r>
            <a:r>
              <a:rPr lang="ru-RU" b="1" baseline="0" dirty="0"/>
              <a:t> технологии в животноводстве является перспективным и позволяет более «точное» дозирование в кормлении и рационе, определение привеса и температуры тела, удовлетворении индивидуальных потребностей животных, состояние животных и т.д.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5001045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9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39420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fe49c100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fe49c100d1_0_25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365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245E8A-4789-63D3-D320-AB9FDC30C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1F9BBD-A5AE-518A-6081-536F101D49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777D5E-8E33-83C0-C6D7-6A66C2A60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55A84-98A3-9A40-A2F8-8FF78A1CCED1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8ADE3C-D815-D20E-F923-A1136BB74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79FEFB-644A-CA9C-6AAA-A12FA70C0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D3E6C-B4E6-224D-AF1C-9876F6EE33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089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8.wmf"/><Relationship Id="rId10" Type="http://schemas.openxmlformats.org/officeDocument/2006/relationships/image" Target="../media/image12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535297" y="1286445"/>
            <a:ext cx="5717220" cy="1285305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lvl="0">
              <a:buSzPct val="111111"/>
            </a:pPr>
            <a:r>
              <a:rPr lang="ru-RU" sz="3600" b="1" i="1" dirty="0"/>
              <a:t>Кормовая станция</a:t>
            </a:r>
            <a:br>
              <a:rPr lang="ru-RU" sz="3600" b="1" i="1" dirty="0"/>
            </a:br>
            <a:r>
              <a:rPr lang="ru-RU" sz="3600" b="1" i="1" dirty="0"/>
              <a:t>(самокормушка)</a:t>
            </a:r>
            <a:endParaRPr sz="3600" b="1" i="1" dirty="0">
              <a:highlight>
                <a:srgbClr val="FFFF00"/>
              </a:highlight>
              <a:sym typeface="Arial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4758431" y="3262763"/>
            <a:ext cx="4277111" cy="563513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ru-RU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Наставник: </a:t>
            </a:r>
            <a:r>
              <a:rPr lang="ru-RU" sz="2700" dirty="0">
                <a:solidFill>
                  <a:schemeClr val="accent2"/>
                </a:solidFill>
              </a:rPr>
              <a:t>Лялин Евгений Александрович</a:t>
            </a:r>
            <a:endParaRPr sz="2700" dirty="0">
              <a:solidFill>
                <a:schemeClr val="accent2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0" y="3927542"/>
            <a:ext cx="9144000" cy="1215958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Технологическое направление:</a:t>
            </a:r>
            <a:endParaRPr sz="1200"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  <a:buFont typeface="Arial"/>
              <a:buChar char="•"/>
            </a:pPr>
            <a:r>
              <a:rPr lang="ru-RU" sz="2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Нано-, </a:t>
            </a:r>
            <a:r>
              <a:rPr lang="ru-RU" sz="24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био</a:t>
            </a:r>
            <a:r>
              <a:rPr lang="ru-RU" sz="2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-, информационные, когнитивные технологии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28652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Пользователь и его проблема</a:t>
            </a:r>
            <a:endParaRPr dirty="0"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950977"/>
            <a:ext cx="5637996" cy="2206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>
                <a:solidFill>
                  <a:schemeClr val="accent2"/>
                </a:solidFill>
              </a:rPr>
              <a:t>Молочно-товарные фермы и комплексы с высокими </a:t>
            </a:r>
            <a:br>
              <a:rPr lang="ru-RU" dirty="0">
                <a:solidFill>
                  <a:schemeClr val="accent2"/>
                </a:solidFill>
              </a:rPr>
            </a:br>
            <a:r>
              <a:rPr lang="ru-RU" dirty="0">
                <a:solidFill>
                  <a:schemeClr val="accent2"/>
                </a:solidFill>
              </a:rPr>
              <a:t>показателями надоя (более 13 000 кг молока на голову в год) , </a:t>
            </a:r>
            <a:endParaRPr dirty="0">
              <a:solidFill>
                <a:schemeClr val="accent2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>
                <a:solidFill>
                  <a:schemeClr val="accent2"/>
                </a:solidFill>
              </a:rPr>
              <a:t>которые используют мобильные раздатчики кормов </a:t>
            </a:r>
            <a:br>
              <a:rPr lang="ru-RU" dirty="0">
                <a:solidFill>
                  <a:schemeClr val="accent2"/>
                </a:solidFill>
              </a:rPr>
            </a:br>
            <a:r>
              <a:rPr lang="ru-RU" dirty="0">
                <a:solidFill>
                  <a:schemeClr val="accent2"/>
                </a:solidFill>
              </a:rPr>
              <a:t>и сбалансированное кормление для получения максимального надоя молока.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dirty="0">
              <a:solidFill>
                <a:schemeClr val="accent2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>
                <a:solidFill>
                  <a:schemeClr val="accent2"/>
                </a:solidFill>
              </a:rPr>
              <a:t>Пользователь хочет видеть: сытую, здоровую корову, высокий надой молока, рациональное дозирование и сбалансированное питание животных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dirty="0">
              <a:solidFill>
                <a:schemeClr val="accent2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>
                <a:solidFill>
                  <a:schemeClr val="accent2"/>
                </a:solidFill>
              </a:rPr>
              <a:t>Главным недостатком раздатчиков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>
                <a:solidFill>
                  <a:schemeClr val="accent2"/>
                </a:solidFill>
              </a:rPr>
              <a:t> является неточное дозирование кормов, которое ведет к нерациональному использованию дорогостоящих кормов, плохому их усвоению и заболеванию крупного рогатого скота.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>
              <a:solidFill>
                <a:schemeClr val="accent2"/>
              </a:solidFill>
            </a:endParaRPr>
          </a:p>
        </p:txBody>
      </p:sp>
      <p:pic>
        <p:nvPicPr>
          <p:cNvPr id="4" name="Picture 2" descr="https://i.ytimg.com/vi/xcoVe1oML-0/maxresdefaul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188" y="950977"/>
            <a:ext cx="2669112" cy="1667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stihi.ru/pics/2022/09/04/175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188" y="3157728"/>
            <a:ext cx="2669112" cy="183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1293285"/>
              </p:ext>
            </p:extLst>
          </p:nvPr>
        </p:nvGraphicFramePr>
        <p:xfrm>
          <a:off x="362272" y="2742685"/>
          <a:ext cx="4877306" cy="2463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238516" y="118378"/>
            <a:ext cx="8520600" cy="389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indent="0" algn="ctr">
              <a:buNone/>
            </a:pPr>
            <a:r>
              <a:rPr lang="ru-RU" sz="2800" dirty="0">
                <a:solidFill>
                  <a:schemeClr val="accent2"/>
                </a:solidFill>
              </a:rPr>
              <a:t>Решение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5891" y="694254"/>
            <a:ext cx="485760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YS Text"/>
              </a:rPr>
              <a:t>Кормовая станция позволяет </a:t>
            </a:r>
            <a:r>
              <a:rPr lang="ru-RU" b="1" dirty="0">
                <a:latin typeface="YS Text"/>
              </a:rPr>
              <a:t>повысить эффективность кормления</a:t>
            </a:r>
            <a:r>
              <a:rPr lang="ru-RU" dirty="0">
                <a:latin typeface="YS Text"/>
              </a:rPr>
              <a:t> благодаря возможности подбора рациона питания для животных.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193" y="1432918"/>
            <a:ext cx="4904984" cy="351907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096552" y="694254"/>
            <a:ext cx="395312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YS Text"/>
              </a:rPr>
              <a:t>Возможности кормовой станции: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latin typeface="YS Text"/>
              </a:rPr>
              <a:t>Индивидуальная и программируемая дозировка кормов</a:t>
            </a:r>
            <a:r>
              <a:rPr lang="ru-RU" dirty="0">
                <a:latin typeface="YS Text"/>
              </a:rPr>
              <a:t> для каждой коровы.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latin typeface="YS Text"/>
              </a:rPr>
              <a:t>Выдача кормов малыми порциями</a:t>
            </a:r>
            <a:r>
              <a:rPr lang="ru-RU" dirty="0">
                <a:latin typeface="YS Text"/>
              </a:rPr>
              <a:t> в течение суток в оптимальном режиме. Это повышает усвояемость питательных веществ.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latin typeface="YS Text"/>
              </a:rPr>
              <a:t>Ведение учёта параметров коровы</a:t>
            </a:r>
            <a:r>
              <a:rPr lang="ru-RU" dirty="0">
                <a:latin typeface="YS Text"/>
              </a:rPr>
              <a:t> с помощью ручного или автоматического программирования.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latin typeface="YS Text"/>
              </a:rPr>
              <a:t>Эффективное распределение концентрированных кормов</a:t>
            </a:r>
            <a:r>
              <a:rPr lang="ru-RU" dirty="0">
                <a:latin typeface="YS Text"/>
              </a:rPr>
              <a:t>. Это увеличивает общую продуктивность стада в целом и индивидуальные надои с каждой коровы.</a:t>
            </a:r>
          </a:p>
          <a:p>
            <a:r>
              <a:rPr lang="ru-RU" dirty="0">
                <a:latin typeface="YS Text"/>
              </a:rPr>
              <a:t>Использование кормовой станций также </a:t>
            </a:r>
            <a:r>
              <a:rPr lang="ru-RU" b="1" dirty="0">
                <a:latin typeface="YS Text"/>
              </a:rPr>
              <a:t>позволяет экономить комбикорма</a:t>
            </a:r>
            <a:r>
              <a:rPr lang="ru-RU" dirty="0">
                <a:latin typeface="YS Text"/>
              </a:rPr>
              <a:t> за счёт более рационального использования по сравнению с ручной раздачей корма.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BF06C713-9DDC-E5EB-9EE4-AAFB4E7D464E}"/>
              </a:ext>
            </a:extLst>
          </p:cNvPr>
          <p:cNvSpPr txBox="1"/>
          <p:nvPr/>
        </p:nvSpPr>
        <p:spPr>
          <a:xfrm>
            <a:off x="7745466" y="383482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Oswald Regular" panose="02000503000000000000" pitchFamily="2" charset="0"/>
              </a:rPr>
              <a:t>логотип</a:t>
            </a:r>
          </a:p>
        </p:txBody>
      </p:sp>
      <p:pic>
        <p:nvPicPr>
          <p:cNvPr id="9" name="Picture 2"/>
          <p:cNvPicPr/>
          <p:nvPr/>
        </p:nvPicPr>
        <p:blipFill>
          <a:blip r:embed="rId3"/>
          <a:srcRect l="19121" t="19121" r="1529" b="9496"/>
          <a:stretch>
            <a:fillRect/>
          </a:stretch>
        </p:blipFill>
        <p:spPr bwMode="auto">
          <a:xfrm>
            <a:off x="2499472" y="825078"/>
            <a:ext cx="4977092" cy="3537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875408" y="4395563"/>
            <a:ext cx="77734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/>
              <a:t>1 – кормушка; 2 – считыватель; 3 – ошейник с чипом; 4 – компьютер; 5 – контроллер (преобразователь сигнала); 6 - шаговый двигатель;7 – приводной вал; 8 – геликоид; 9 – цилиндрический кожух;  </a:t>
            </a:r>
          </a:p>
          <a:p>
            <a:pPr algn="ctr"/>
            <a:r>
              <a:rPr lang="ru-RU" sz="1050" dirty="0"/>
              <a:t>10 – горловина (бункер); 11 – выгрузное окно.</a:t>
            </a:r>
          </a:p>
          <a:p>
            <a:pPr algn="ctr"/>
            <a:endParaRPr lang="ru-RU" sz="105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812536" y="1475665"/>
            <a:ext cx="2613353" cy="1111676"/>
          </a:xfrm>
          <a:prstGeom prst="roundRect">
            <a:avLst>
              <a:gd name="adj" fmla="val 47324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2" name="TextBox 11"/>
          <p:cNvSpPr txBox="1"/>
          <p:nvPr/>
        </p:nvSpPr>
        <p:spPr>
          <a:xfrm>
            <a:off x="1119852" y="2530447"/>
            <a:ext cx="1560042" cy="2539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050" dirty="0" err="1"/>
              <a:t>Геликоидный</a:t>
            </a:r>
            <a:r>
              <a:rPr lang="ru-RU" sz="1050" dirty="0"/>
              <a:t> дозатор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1119852" y="2840672"/>
            <a:ext cx="147203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2591887" y="2461083"/>
            <a:ext cx="420395" cy="37958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68;p15"/>
          <p:cNvSpPr txBox="1">
            <a:spLocks/>
          </p:cNvSpPr>
          <p:nvPr/>
        </p:nvSpPr>
        <p:spPr>
          <a:xfrm>
            <a:off x="238516" y="118378"/>
            <a:ext cx="8520600" cy="783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ru-RU" sz="2800">
                <a:solidFill>
                  <a:schemeClr val="accent2"/>
                </a:solidFill>
              </a:rPr>
              <a:t>Решение</a:t>
            </a:r>
            <a:endParaRPr lang="ru-RU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981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C57D76-A308-4E3A-A005-78937D1DB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00" y="279925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Аналоги решения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1700" y="1017725"/>
            <a:ext cx="4196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latin typeface="YS Text"/>
              </a:rPr>
              <a:t>Кормовая станция </a:t>
            </a:r>
            <a:r>
              <a:rPr lang="ru-RU" b="1" dirty="0" err="1">
                <a:latin typeface="YS Text"/>
              </a:rPr>
              <a:t>Cosmix</a:t>
            </a:r>
            <a:r>
              <a:rPr lang="ru-RU" b="1" dirty="0">
                <a:latin typeface="YS Text"/>
              </a:rPr>
              <a:t> P</a:t>
            </a:r>
            <a:r>
              <a:rPr lang="ru-RU" dirty="0">
                <a:latin typeface="YS Text"/>
              </a:rPr>
              <a:t> голландской компании LELY. Рассчитана на кормление одним типом корма и минеральными добавками. В качестве дополнительной опции можно увеличить количество до 4 типов кормов. Изготовлена из нержавеющей стали, снабжена защитной решёткой.</a:t>
            </a:r>
          </a:p>
          <a:p>
            <a:endParaRPr lang="ru-RU" dirty="0">
              <a:latin typeface="YS Tex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latin typeface="YS Text"/>
              </a:rPr>
              <a:t>Кормовые станции FSC40 и FSC400</a:t>
            </a:r>
            <a:r>
              <a:rPr lang="ru-RU" dirty="0">
                <a:latin typeface="YS Text"/>
              </a:rPr>
              <a:t> шведской компании </a:t>
            </a:r>
            <a:r>
              <a:rPr lang="ru-RU" dirty="0" err="1">
                <a:latin typeface="YS Text"/>
              </a:rPr>
              <a:t>DeLaval</a:t>
            </a:r>
            <a:r>
              <a:rPr lang="ru-RU" dirty="0">
                <a:latin typeface="YS Text"/>
              </a:rPr>
              <a:t>. В базовой версии рассчитаны на раздачу одного типа корма, в качестве опции можно увеличить количество типов кормов до 4. Станция FSC40 изготовлена из оцинкованной стали и снабжена пластмассовым дозирующим устройством, FSC400 — из нержавеющей, что является преимуществом при дозировании минеральных добавок.</a:t>
            </a:r>
          </a:p>
        </p:txBody>
      </p:sp>
      <p:pic>
        <p:nvPicPr>
          <p:cNvPr id="2052" name="Picture 4" descr="МолСиб - Оборудование для кормлен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079" y="3084575"/>
            <a:ext cx="3331067" cy="1903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Lely Used - Producto (NL-K-4)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56" t="9222" r="9285" b="10090"/>
          <a:stretch/>
        </p:blipFill>
        <p:spPr bwMode="auto">
          <a:xfrm>
            <a:off x="5078079" y="990177"/>
            <a:ext cx="3326638" cy="195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840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3130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Портрет целевой аудитории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для рынка B2C (если вы будете продавать конечным потребителям физическим лицам)</a:t>
            </a:r>
            <a:endParaRPr dirty="0"/>
          </a:p>
        </p:txBody>
      </p:sp>
      <p:graphicFrame>
        <p:nvGraphicFramePr>
          <p:cNvPr id="80" name="Google Shape;80;p17"/>
          <p:cNvGraphicFramePr/>
          <p:nvPr>
            <p:extLst>
              <p:ext uri="{D42A27DB-BD31-4B8C-83A1-F6EECF244321}">
                <p14:modId xmlns:p14="http://schemas.microsoft.com/office/powerpoint/2010/main" val="1679069142"/>
              </p:ext>
            </p:extLst>
          </p:nvPr>
        </p:nvGraphicFramePr>
        <p:xfrm>
          <a:off x="207388" y="1152525"/>
          <a:ext cx="8624900" cy="3552536"/>
        </p:xfrm>
        <a:graphic>
          <a:graphicData uri="http://schemas.openxmlformats.org/drawingml/2006/table">
            <a:tbl>
              <a:tblPr>
                <a:noFill/>
                <a:tableStyleId>{67FACDD6-7895-44A7-9487-568C5E7B06CD}</a:tableStyleId>
              </a:tblPr>
              <a:tblGrid>
                <a:gridCol w="130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87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/>
                        <a:t>Кто он?</a:t>
                      </a:r>
                      <a:endParaRPr sz="105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225" marR="41225" marT="41225" marB="412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strike="noStrike" cap="none" dirty="0">
                          <a:solidFill>
                            <a:schemeClr val="tx1"/>
                          </a:solidFill>
                        </a:rPr>
                        <a:t>Предприятия АПК, фермеры</a:t>
                      </a:r>
                      <a:endParaRPr sz="1050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225" marR="41225" marT="41225" marB="412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/>
                        <a:t>Что он делает?</a:t>
                      </a:r>
                      <a:endParaRPr sz="105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225" marR="41225" marT="41225" marB="412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strike="noStrike" cap="none" dirty="0"/>
                        <a:t>Производство мясо и молока крупного рогатого скота</a:t>
                      </a:r>
                      <a:endParaRPr sz="105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225" marR="41225" marT="41225" marB="412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6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/>
                        <a:t>Как взаимодействует с продуктом?</a:t>
                      </a:r>
                      <a:endParaRPr sz="105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225" marR="41225" marT="41225" marB="412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strike="noStrike" cap="none" dirty="0"/>
                        <a:t>Дозирование кормов при </a:t>
                      </a:r>
                      <a:r>
                        <a:rPr lang="ru-RU" sz="1050" u="none" strike="noStrike" cap="none" dirty="0" err="1"/>
                        <a:t>кормораздаче</a:t>
                      </a:r>
                      <a:endParaRPr sz="105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225" marR="41225" marT="41225" marB="412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7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/>
                        <a:t>Ценностное предложение</a:t>
                      </a:r>
                      <a:endParaRPr sz="105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225" marR="41225" marT="41225" marB="412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strike="noStrike" cap="none" dirty="0"/>
                        <a:t>Модернизация уже существующих способов </a:t>
                      </a:r>
                      <a:r>
                        <a:rPr lang="ru-RU" sz="1050" u="none" strike="noStrike" cap="none" dirty="0" err="1"/>
                        <a:t>кормораздачи</a:t>
                      </a:r>
                      <a:r>
                        <a:rPr lang="ru-RU" sz="1050" u="none" strike="noStrike" cap="none" dirty="0"/>
                        <a:t> для кормовой станции</a:t>
                      </a:r>
                      <a:endParaRPr sz="105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225" marR="41225" marT="41225" marB="412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/>
        </p:nvSpPr>
        <p:spPr>
          <a:xfrm>
            <a:off x="710825" y="506030"/>
            <a:ext cx="62223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dirty="0">
                <a:solidFill>
                  <a:schemeClr val="dk1"/>
                </a:solidFill>
                <a:sym typeface="Montserrat"/>
              </a:rPr>
              <a:t>Конкурентный анализ</a:t>
            </a:r>
            <a:endParaRPr sz="2500" dirty="0">
              <a:solidFill>
                <a:schemeClr val="dk1"/>
              </a:solidFill>
              <a:sym typeface="Montserrat"/>
            </a:endParaRPr>
          </a:p>
        </p:txBody>
      </p:sp>
      <p:graphicFrame>
        <p:nvGraphicFramePr>
          <p:cNvPr id="90" name="Google Shape;90;p17"/>
          <p:cNvGraphicFramePr/>
          <p:nvPr>
            <p:extLst>
              <p:ext uri="{D42A27DB-BD31-4B8C-83A1-F6EECF244321}">
                <p14:modId xmlns:p14="http://schemas.microsoft.com/office/powerpoint/2010/main" val="2431312083"/>
              </p:ext>
            </p:extLst>
          </p:nvPr>
        </p:nvGraphicFramePr>
        <p:xfrm>
          <a:off x="710825" y="929380"/>
          <a:ext cx="8283052" cy="405768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797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0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6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89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057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0" dirty="0">
                          <a:sym typeface="Montserrat"/>
                        </a:rPr>
                        <a:t>Критерий сравнения</a:t>
                      </a:r>
                      <a:endParaRPr sz="1200" b="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0" dirty="0">
                          <a:sym typeface="Montserrat"/>
                        </a:rPr>
                        <a:t>Ваш проект</a:t>
                      </a:r>
                      <a:endParaRPr sz="1200" b="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>
                          <a:sym typeface="Montserrat"/>
                        </a:rPr>
                        <a:t>Кормовая станция </a:t>
                      </a:r>
                      <a:r>
                        <a:rPr lang="en-US" sz="1200" b="0" dirty="0" err="1">
                          <a:sym typeface="Montserrat"/>
                        </a:rPr>
                        <a:t>Cosmix</a:t>
                      </a:r>
                      <a:r>
                        <a:rPr lang="en-US" sz="1200" b="0" dirty="0">
                          <a:sym typeface="Montserrat"/>
                        </a:rPr>
                        <a:t> P</a:t>
                      </a:r>
                      <a:endParaRPr sz="1200" b="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>
                          <a:sym typeface="Montserrat"/>
                        </a:rPr>
                        <a:t>Кормовые станции FSC40 и FSC400</a:t>
                      </a:r>
                      <a:endParaRPr sz="1200" b="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01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dirty="0">
                          <a:latin typeface="+mj-lt"/>
                          <a:sym typeface="Montserrat"/>
                        </a:rPr>
                        <a:t>Точность дозирования</a:t>
                      </a:r>
                      <a:endParaRPr sz="1200" dirty="0">
                        <a:latin typeface="+mj-l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j-lt"/>
                          <a:ea typeface="Montserrat"/>
                          <a:cs typeface="Montserrat"/>
                          <a:sym typeface="Montserrat"/>
                        </a:rPr>
                        <a:t>96%</a:t>
                      </a:r>
                      <a:endParaRPr sz="1200" dirty="0">
                        <a:latin typeface="+mj-l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j-lt"/>
                          <a:ea typeface="Montserrat"/>
                          <a:cs typeface="Montserrat"/>
                          <a:sym typeface="Montserrat"/>
                        </a:rPr>
                        <a:t>95%</a:t>
                      </a:r>
                      <a:endParaRPr sz="1200" dirty="0">
                        <a:latin typeface="+mj-l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j-lt"/>
                          <a:ea typeface="Montserrat"/>
                          <a:cs typeface="Montserrat"/>
                          <a:sym typeface="Montserrat"/>
                        </a:rPr>
                        <a:t>95%</a:t>
                      </a:r>
                      <a:endParaRPr sz="1200" dirty="0">
                        <a:latin typeface="+mj-l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500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dirty="0">
                          <a:latin typeface="+mj-lt"/>
                          <a:sym typeface="Montserrat"/>
                        </a:rPr>
                        <a:t>Возможность работы с кормами</a:t>
                      </a:r>
                      <a:endParaRPr sz="1200" dirty="0">
                        <a:latin typeface="+mj-l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j-lt"/>
                          <a:ea typeface="Montserrat"/>
                          <a:cs typeface="Montserrat"/>
                          <a:sym typeface="Montserrat"/>
                        </a:rPr>
                        <a:t>Один тип корма и</a:t>
                      </a:r>
                      <a:r>
                        <a:rPr lang="ru-RU" sz="1200" baseline="0" dirty="0">
                          <a:latin typeface="+mj-lt"/>
                          <a:ea typeface="Montserrat"/>
                          <a:cs typeface="Montserrat"/>
                          <a:sym typeface="Montserrat"/>
                        </a:rPr>
                        <a:t> минеральные добавки, в качестве дополнительной опции можно увеличить до 4 типов, а так же </a:t>
                      </a:r>
                      <a:r>
                        <a:rPr lang="ru-RU" sz="1200" baseline="0" dirty="0" err="1">
                          <a:latin typeface="+mj-lt"/>
                          <a:ea typeface="Montserrat"/>
                          <a:cs typeface="Montserrat"/>
                          <a:sym typeface="Montserrat"/>
                        </a:rPr>
                        <a:t>э</a:t>
                      </a:r>
                      <a:r>
                        <a:rPr lang="ru-RU" sz="1200" dirty="0" err="1">
                          <a:latin typeface="+mj-lt"/>
                          <a:ea typeface="Montserrat"/>
                          <a:cs typeface="Montserrat"/>
                          <a:sym typeface="Montserrat"/>
                        </a:rPr>
                        <a:t>кструдированный</a:t>
                      </a:r>
                      <a:r>
                        <a:rPr lang="ru-RU" sz="1200" dirty="0">
                          <a:latin typeface="+mj-lt"/>
                          <a:ea typeface="Montserrat"/>
                          <a:cs typeface="Montserrat"/>
                          <a:sym typeface="Montserrat"/>
                        </a:rPr>
                        <a:t> корм</a:t>
                      </a:r>
                      <a:endParaRPr sz="1200" dirty="0">
                        <a:latin typeface="+mj-l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j-lt"/>
                          <a:ea typeface="Montserrat"/>
                          <a:cs typeface="Montserrat"/>
                          <a:sym typeface="Montserrat"/>
                        </a:rPr>
                        <a:t>Один тип корма и</a:t>
                      </a:r>
                      <a:r>
                        <a:rPr lang="ru-RU" sz="1200" baseline="0" dirty="0">
                          <a:latin typeface="+mj-lt"/>
                          <a:ea typeface="Montserrat"/>
                          <a:cs typeface="Montserrat"/>
                          <a:sym typeface="Montserrat"/>
                        </a:rPr>
                        <a:t> минеральные добавки, в качестве дополнительной опции можно увеличить до 4 типов</a:t>
                      </a:r>
                      <a:endParaRPr sz="1200" dirty="0">
                        <a:latin typeface="+mj-l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j-lt"/>
                          <a:ea typeface="Montserrat"/>
                          <a:cs typeface="Montserrat"/>
                          <a:sym typeface="Montserrat"/>
                        </a:rPr>
                        <a:t>Один тип корма и минеральные добавки, в качестве дополнительной опции можно увеличить до 4 типов</a:t>
                      </a:r>
                      <a:endParaRPr sz="1200" dirty="0">
                        <a:latin typeface="+mj-l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23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dirty="0">
                          <a:latin typeface="+mj-lt"/>
                          <a:sym typeface="Montserrat"/>
                        </a:rPr>
                        <a:t>Доступность</a:t>
                      </a:r>
                      <a:endParaRPr lang="ru" sz="1200" dirty="0">
                        <a:latin typeface="+mj-l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j-lt"/>
                          <a:ea typeface="Montserrat"/>
                          <a:cs typeface="Montserrat"/>
                          <a:sym typeface="Montserrat"/>
                        </a:rPr>
                        <a:t>100%</a:t>
                      </a:r>
                      <a:endParaRPr sz="1200" dirty="0">
                        <a:latin typeface="+mj-l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j-lt"/>
                          <a:ea typeface="Montserrat"/>
                          <a:cs typeface="Montserrat"/>
                          <a:sym typeface="Montserrat"/>
                        </a:rPr>
                        <a:t>100%</a:t>
                      </a:r>
                      <a:endParaRPr sz="1200" dirty="0">
                        <a:latin typeface="+mj-l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j-lt"/>
                          <a:ea typeface="Montserrat"/>
                          <a:cs typeface="Montserrat"/>
                          <a:sym typeface="Montserrat"/>
                        </a:rPr>
                        <a:t>98% </a:t>
                      </a: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dirty="0">
                          <a:latin typeface="+mj-lt"/>
                          <a:ea typeface="Montserrat"/>
                          <a:cs typeface="Montserrat"/>
                          <a:sym typeface="Montserrat"/>
                        </a:rPr>
                        <a:t>Надежность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Montserrat"/>
                          <a:cs typeface="Montserrat"/>
                          <a:sym typeface="Montserrat"/>
                        </a:rPr>
                        <a:t>Прочная и надежная из нержавеющей стали, </a:t>
                      </a:r>
                      <a:r>
                        <a:rPr lang="ru-RU" sz="1200" b="0" i="0" u="none" strike="noStrike" cap="none" dirty="0" err="1">
                          <a:solidFill>
                            <a:schemeClr val="tx1"/>
                          </a:solidFill>
                          <a:latin typeface="+mn-lt"/>
                          <a:ea typeface="Montserrat"/>
                          <a:cs typeface="Montserrat"/>
                          <a:sym typeface="Montserrat"/>
                        </a:rPr>
                        <a:t>геликоидный</a:t>
                      </a: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Montserrat"/>
                          <a:cs typeface="Montserrat"/>
                          <a:sym typeface="Montserrat"/>
                        </a:rPr>
                        <a:t> дозатор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+mj-l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j-lt"/>
                          <a:ea typeface="Montserrat"/>
                          <a:cs typeface="Montserrat"/>
                          <a:sym typeface="Montserrat"/>
                        </a:rPr>
                        <a:t>Прочная и надежная из нержавеющей стали, защитная решетка</a:t>
                      </a:r>
                      <a:endParaRPr sz="1200" dirty="0">
                        <a:latin typeface="+mj-l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j-lt"/>
                          <a:ea typeface="Montserrat"/>
                          <a:cs typeface="Montserrat"/>
                          <a:sym typeface="Montserrat"/>
                        </a:rPr>
                        <a:t>Оцинкованная и нержавеющая сталь, пластмассовое дозирующее устройство</a:t>
                      </a:r>
                      <a:endParaRPr sz="1200" dirty="0">
                        <a:latin typeface="+mj-l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61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dirty="0">
                          <a:latin typeface="+mj-lt"/>
                          <a:ea typeface="Montserrat"/>
                          <a:cs typeface="Montserrat"/>
                          <a:sym typeface="Montserrat"/>
                        </a:rPr>
                        <a:t>Простота эксплуатации</a:t>
                      </a:r>
                    </a:p>
                  </a:txBody>
                  <a:tcPr marL="91425" marR="91425" marT="91425" marB="91425" anchor="ctr"/>
                </a:tc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j-lt"/>
                          <a:sym typeface="Montserrat"/>
                        </a:rPr>
                        <a:t>Длительный срок эксплуатации</a:t>
                      </a:r>
                      <a:endParaRPr sz="1200" dirty="0">
                        <a:latin typeface="+mj-l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n-lt"/>
                          <a:ea typeface="Montserrat"/>
                          <a:cs typeface="Montserrat"/>
                          <a:sym typeface="Montserrat"/>
                        </a:rPr>
                        <a:t>Длительный срок эксплуатации</a:t>
                      </a:r>
                      <a:endParaRPr sz="1200" dirty="0">
                        <a:latin typeface="+mn-l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+mn-l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2988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8"/>
          <p:cNvSpPr txBox="1">
            <a:spLocks noGrp="1"/>
          </p:cNvSpPr>
          <p:nvPr>
            <p:ph type="title"/>
          </p:nvPr>
        </p:nvSpPr>
        <p:spPr>
          <a:xfrm>
            <a:off x="311700" y="14226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dirty="0"/>
              <a:t>Базовая бизнес-идея</a:t>
            </a:r>
            <a:endParaRPr dirty="0"/>
          </a:p>
        </p:txBody>
      </p:sp>
      <p:sp>
        <p:nvSpPr>
          <p:cNvPr id="127" name="Google Shape;127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1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graphicFrame>
        <p:nvGraphicFramePr>
          <p:cNvPr id="128" name="Google Shape;128;p28"/>
          <p:cNvGraphicFramePr/>
          <p:nvPr>
            <p:extLst>
              <p:ext uri="{D42A27DB-BD31-4B8C-83A1-F6EECF244321}">
                <p14:modId xmlns:p14="http://schemas.microsoft.com/office/powerpoint/2010/main" val="1857262018"/>
              </p:ext>
            </p:extLst>
          </p:nvPr>
        </p:nvGraphicFramePr>
        <p:xfrm>
          <a:off x="311700" y="693641"/>
          <a:ext cx="8647474" cy="4362345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3034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13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1038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b="0" i="0" u="none" strike="noStrike" cap="none" dirty="0"/>
                        <a:t>«Держатель» проблемы, его мотивации и возможности решения проблемы с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b="0" i="0" u="none" strike="noStrike" cap="none" dirty="0"/>
                        <a:t>использованием продукции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dirty="0">
                          <a:solidFill>
                            <a:schemeClr val="accent2"/>
                          </a:solidFill>
                        </a:rPr>
                        <a:t>Нашим</a:t>
                      </a:r>
                      <a:r>
                        <a:rPr lang="ru-RU" sz="1200" baseline="0" dirty="0">
                          <a:solidFill>
                            <a:schemeClr val="accent2"/>
                          </a:solidFill>
                        </a:rPr>
                        <a:t>и клиентами являются м</a:t>
                      </a:r>
                      <a:r>
                        <a:rPr lang="ru-RU" sz="1200" dirty="0">
                          <a:solidFill>
                            <a:schemeClr val="accent2"/>
                          </a:solidFill>
                        </a:rPr>
                        <a:t>олочно-товарные фермы и комплексы с высокими показателями надоя,</a:t>
                      </a:r>
                      <a:r>
                        <a:rPr lang="ru-RU" sz="1200" baseline="0" dirty="0">
                          <a:solidFill>
                            <a:schemeClr val="accent2"/>
                          </a:solidFill>
                        </a:rPr>
                        <a:t> которые используют мобильные раздатчики кормов. Главное для клиента, чтобы его поголовье было здоровым, получало сбалансированное и дозированное питание, приносило доход. Основными проблемами является недостаточная точность дозирования </a:t>
                      </a:r>
                      <a:r>
                        <a:rPr lang="ru-RU" sz="1200" baseline="0" dirty="0" err="1">
                          <a:solidFill>
                            <a:schemeClr val="accent2"/>
                          </a:solidFill>
                        </a:rPr>
                        <a:t>кормосмеси</a:t>
                      </a:r>
                      <a:r>
                        <a:rPr lang="ru-RU" sz="1200" baseline="0" dirty="0">
                          <a:solidFill>
                            <a:schemeClr val="accent2"/>
                          </a:solidFill>
                        </a:rPr>
                        <a:t>, что приводит к заболеванию поголовья.</a:t>
                      </a:r>
                      <a:endParaRPr sz="1200" i="0" u="none" strike="noStrike" cap="none" dirty="0">
                        <a:highlight>
                          <a:srgbClr val="FFFF00"/>
                        </a:highlight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95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b="0" u="none" strike="noStrike" cap="none" dirty="0"/>
                        <a:t>На основе какого научно-технического решения и/или результата будет создан продукт (с указанием использования собственных</a:t>
                      </a:r>
                      <a:r>
                        <a:rPr lang="ru-RU" sz="1200" b="0" u="none" strike="noStrike" cap="none" baseline="0" dirty="0"/>
                        <a:t> </a:t>
                      </a:r>
                      <a:r>
                        <a:rPr lang="ru-RU" sz="1200" b="0" u="none" strike="noStrike" cap="none" dirty="0"/>
                        <a:t>или</a:t>
                      </a:r>
                      <a:r>
                        <a:rPr lang="ru-RU" sz="1200" b="0" u="none" strike="noStrike" cap="none" baseline="0" dirty="0"/>
                        <a:t> </a:t>
                      </a:r>
                      <a:r>
                        <a:rPr lang="ru-RU" sz="1200" b="0" u="none" strike="noStrike" cap="none" dirty="0"/>
                        <a:t>существующих разработок)</a:t>
                      </a:r>
                      <a:endParaRPr sz="1200" b="0" u="none" strike="noStrike" cap="none" dirty="0">
                        <a:highlight>
                          <a:srgbClr val="FF0000"/>
                        </a:highlight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dirty="0"/>
                        <a:t>Патент </a:t>
                      </a:r>
                      <a:r>
                        <a:rPr lang="ru-RU" sz="1200" dirty="0" smtClean="0"/>
                        <a:t>«Способ кормления КРС»</a:t>
                      </a:r>
                      <a:endParaRPr lang="ru-RU" sz="12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i="0" u="none" strike="noStrike" cap="none" dirty="0">
                        <a:highlight>
                          <a:srgbClr val="FFFF00"/>
                        </a:highlight>
                      </a:endParaRPr>
                    </a:p>
                  </a:txBody>
                  <a:tcPr marL="91450" marR="91450" marT="45725" marB="457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95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Основные технические параметры, включая обоснование соответствия идеи/задела тематическому направлению</a:t>
                      </a:r>
                      <a:endParaRPr sz="1200" b="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dirty="0" err="1"/>
                        <a:t>Нанотехнологии</a:t>
                      </a:r>
                      <a:r>
                        <a:rPr lang="ru-RU" sz="1200" dirty="0"/>
                        <a:t> - разработка более точного и безопасного дозирования </a:t>
                      </a:r>
                      <a:r>
                        <a:rPr lang="ru-RU" sz="1200" dirty="0" err="1"/>
                        <a:t>кормосмеси</a:t>
                      </a:r>
                      <a:r>
                        <a:rPr lang="ru-RU" sz="1200" dirty="0"/>
                        <a:t>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dirty="0"/>
                        <a:t>Биотехнологии - использование качественных </a:t>
                      </a:r>
                      <a:r>
                        <a:rPr lang="ru-RU" sz="1200" dirty="0" err="1"/>
                        <a:t>кормосмесей</a:t>
                      </a:r>
                      <a:r>
                        <a:rPr lang="ru-RU" sz="1200" dirty="0"/>
                        <a:t>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dirty="0"/>
                        <a:t>Информационные технологии – использование современного оборудования в дозированном кормлении и рационе.</a:t>
                      </a:r>
                      <a:endParaRPr sz="12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191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Бизнес-модель. </a:t>
                      </a:r>
                      <a:r>
                        <a:rPr lang="ru-RU" sz="1200" b="0" u="none" strike="noStrike" cap="none" dirty="0">
                          <a:solidFill>
                            <a:schemeClr val="dk1"/>
                          </a:solidFill>
                        </a:rPr>
                        <a:t>Как вы будете продавать свой продукт/услугу потребителям? </a:t>
                      </a:r>
                      <a:endParaRPr sz="1200" b="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i="0" u="none" strike="noStrike" cap="none" dirty="0">
                          <a:highlight>
                            <a:srgbClr val="FF0000"/>
                          </a:highlight>
                        </a:rPr>
                        <a:t>Бизнес модель (B2B, B2C, B2G</a:t>
                      </a:r>
                      <a:r>
                        <a:rPr lang="ru-RU" sz="1200" i="0" u="none" strike="noStrike" cap="none" baseline="0" dirty="0">
                          <a:highlight>
                            <a:srgbClr val="FF0000"/>
                          </a:highlight>
                        </a:rPr>
                        <a:t> – на основе предыдущих слайдов)</a:t>
                      </a:r>
                      <a:endParaRPr lang="ru-RU" sz="1200" i="0" u="none" strike="noStrike" cap="none" dirty="0">
                        <a:highlight>
                          <a:srgbClr val="FF0000"/>
                        </a:highlight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Использование патента позволяет  монопольно выпускать изобретение, фактически освобождая рынок от конкурентов. </a:t>
                      </a:r>
                      <a:endParaRPr lang="ru-RU" sz="1200" i="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5445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/>
        </p:nvSpPr>
        <p:spPr>
          <a:xfrm>
            <a:off x="444500" y="1111250"/>
            <a:ext cx="7704900" cy="346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00" rIns="0" bIns="0" anchor="t" anchorCtr="0">
            <a:noAutofit/>
          </a:bodyPr>
          <a:lstStyle/>
          <a:p>
            <a:pPr marL="177800" lvl="0" indent="-177800">
              <a:buClr>
                <a:srgbClr val="684AE0"/>
              </a:buClr>
              <a:buSzPts val="1800"/>
              <a:buFont typeface="IBM Plex Sans"/>
              <a:buChar char="•"/>
            </a:pPr>
            <a:r>
              <a:rPr lang="ru-RU" sz="1800" b="0" i="0" u="none" strike="noStrike" cap="none" dirty="0">
                <a:solidFill>
                  <a:srgbClr val="010101"/>
                </a:solidFill>
                <a:latin typeface="+mn-lt"/>
                <a:ea typeface="IBM Plex Sans"/>
                <a:cs typeface="IBM Plex Sans"/>
                <a:sym typeface="IBM Plex Sans"/>
              </a:rPr>
              <a:t>Наш продукт помогает Агрохолдингам</a:t>
            </a:r>
            <a:r>
              <a:rPr lang="ru-RU" sz="1800" dirty="0">
                <a:solidFill>
                  <a:schemeClr val="accent2"/>
                </a:solidFill>
              </a:rPr>
              <a:t> и комплексам с высокими </a:t>
            </a:r>
            <a:br>
              <a:rPr lang="ru-RU" sz="1800" dirty="0">
                <a:solidFill>
                  <a:schemeClr val="accent2"/>
                </a:solidFill>
              </a:rPr>
            </a:br>
            <a:r>
              <a:rPr lang="ru-RU" sz="1800" dirty="0">
                <a:solidFill>
                  <a:schemeClr val="accent2"/>
                </a:solidFill>
              </a:rPr>
              <a:t>показателями надоя высокопродуктивных коров</a:t>
            </a:r>
            <a:r>
              <a:rPr lang="ru-RU" sz="1800" b="0" i="0" u="none" strike="noStrike" cap="none" dirty="0">
                <a:solidFill>
                  <a:srgbClr val="010101"/>
                </a:solidFill>
                <a:latin typeface="+mn-lt"/>
                <a:ea typeface="IBM Plex Sans"/>
                <a:cs typeface="IBM Plex Sans"/>
                <a:sym typeface="IBM Plex Sans"/>
              </a:rPr>
              <a:t>,</a:t>
            </a:r>
            <a:endParaRPr sz="1800" b="0" i="0" u="none" strike="noStrike" cap="none" dirty="0">
              <a:solidFill>
                <a:srgbClr val="010101"/>
              </a:solidFill>
              <a:latin typeface="+mn-lt"/>
              <a:ea typeface="IBM Plex Sans"/>
              <a:cs typeface="IBM Plex Sans"/>
              <a:sym typeface="IBM Plex San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IBM Plex Sans"/>
              <a:buChar char="•"/>
            </a:pPr>
            <a:r>
              <a:rPr lang="ru-RU" sz="1800" b="0" i="0" u="none" strike="noStrike" cap="none" dirty="0">
                <a:solidFill>
                  <a:srgbClr val="010101"/>
                </a:solidFill>
                <a:latin typeface="+mn-lt"/>
                <a:ea typeface="IBM Plex Sans"/>
                <a:cs typeface="IBM Plex Sans"/>
                <a:sym typeface="IBM Plex Sans"/>
              </a:rPr>
              <a:t>Которые хотят видеть здоровым свое стадо, приносящее прибыль,</a:t>
            </a:r>
            <a:endParaRPr sz="1800" b="0" i="0" u="none" strike="noStrike" cap="none" dirty="0">
              <a:solidFill>
                <a:srgbClr val="010101"/>
              </a:solidFill>
              <a:latin typeface="+mn-lt"/>
              <a:ea typeface="IBM Plex Sans"/>
              <a:cs typeface="IBM Plex Sans"/>
              <a:sym typeface="IBM Plex Sans"/>
            </a:endParaRPr>
          </a:p>
          <a:p>
            <a:pPr marL="177800" lvl="0" indent="-177800">
              <a:buClr>
                <a:srgbClr val="684AE0"/>
              </a:buClr>
              <a:buSzPts val="1800"/>
              <a:buFont typeface="IBM Plex Sans"/>
              <a:buChar char="•"/>
            </a:pPr>
            <a:r>
              <a:rPr lang="ru-RU" sz="1800" b="0" i="0" u="none" strike="noStrike" cap="none" dirty="0">
                <a:solidFill>
                  <a:srgbClr val="010101"/>
                </a:solidFill>
                <a:latin typeface="+mn-lt"/>
                <a:ea typeface="IBM Plex Sans"/>
                <a:cs typeface="IBM Plex Sans"/>
                <a:sym typeface="IBM Plex Sans"/>
              </a:rPr>
              <a:t>Посредством уменьшения нерационального использования дорогостоящих кормов и </a:t>
            </a:r>
            <a:r>
              <a:rPr lang="ru-RU" sz="1800" b="0" i="0" u="none" strike="noStrike" cap="none" dirty="0">
                <a:solidFill>
                  <a:schemeClr val="tx1"/>
                </a:solidFill>
                <a:latin typeface="+mn-lt"/>
                <a:ea typeface="IBM Plex Sans"/>
                <a:cs typeface="IBM Plex Sans"/>
                <a:sym typeface="IBM Plex Sans"/>
              </a:rPr>
              <a:t>заболевания коров </a:t>
            </a:r>
            <a:r>
              <a:rPr lang="ru-RU" sz="1800" b="0" i="0" u="none" strike="noStrike" cap="none" dirty="0">
                <a:solidFill>
                  <a:srgbClr val="010101"/>
                </a:solidFill>
                <a:latin typeface="+mn-lt"/>
                <a:ea typeface="IBM Plex Sans"/>
                <a:cs typeface="IBM Plex Sans"/>
                <a:sym typeface="IBM Plex Sans"/>
              </a:rPr>
              <a:t>и увеличения </a:t>
            </a:r>
            <a:r>
              <a:rPr lang="ru-RU" sz="1800" b="0" i="0" u="none" strike="noStrike" cap="none" dirty="0">
                <a:solidFill>
                  <a:schemeClr val="tx1"/>
                </a:solidFill>
                <a:latin typeface="+mn-lt"/>
                <a:ea typeface="IBM Plex Sans"/>
                <a:cs typeface="IBM Plex Sans"/>
                <a:sym typeface="IBM Plex Sans"/>
              </a:rPr>
              <a:t>максимального надоя молока от коров</a:t>
            </a:r>
            <a:r>
              <a:rPr lang="ru-RU" sz="1800" b="0" i="0" u="none" strike="noStrike" cap="none" dirty="0">
                <a:solidFill>
                  <a:srgbClr val="010101"/>
                </a:solidFill>
                <a:latin typeface="+mn-lt"/>
                <a:ea typeface="IBM Plex Sans"/>
                <a:cs typeface="IBM Plex Sans"/>
                <a:sym typeface="IBM Plex Sans"/>
              </a:rPr>
              <a:t>,</a:t>
            </a:r>
            <a:r>
              <a:rPr lang="ru-RU" sz="1800" dirty="0">
                <a:solidFill>
                  <a:schemeClr val="tx1"/>
                </a:solidFill>
                <a:latin typeface="+mn-lt"/>
                <a:ea typeface="IBM Plex Sans"/>
                <a:cs typeface="IBM Plex Sans"/>
                <a:sym typeface="IBM Plex Sans"/>
              </a:rPr>
              <a:t> сохранность и экономия кормов</a:t>
            </a:r>
            <a:r>
              <a:rPr lang="ru-RU" sz="1800" b="0" i="0" u="none" strike="noStrike" cap="none" dirty="0">
                <a:solidFill>
                  <a:srgbClr val="010101"/>
                </a:solidFill>
                <a:latin typeface="+mn-lt"/>
                <a:ea typeface="IBM Plex Sans"/>
                <a:cs typeface="IBM Plex Sans"/>
                <a:sym typeface="IBM Plex Sans"/>
              </a:rPr>
              <a:t> </a:t>
            </a:r>
            <a:endParaRPr sz="1800" b="0" i="0" u="none" strike="noStrike" cap="none" dirty="0">
              <a:solidFill>
                <a:srgbClr val="010101"/>
              </a:solidFill>
              <a:latin typeface="+mn-lt"/>
              <a:ea typeface="IBM Plex Sans"/>
              <a:cs typeface="IBM Plex Sans"/>
              <a:sym typeface="IBM Plex Sans"/>
            </a:endParaRPr>
          </a:p>
          <a:p>
            <a:pPr marL="177800" lvl="0" indent="-177800">
              <a:buClr>
                <a:srgbClr val="684AE0"/>
              </a:buClr>
              <a:buSzPts val="1800"/>
              <a:buFont typeface="IBM Plex Sans"/>
              <a:buChar char="•"/>
            </a:pPr>
            <a:r>
              <a:rPr lang="ru-RU" sz="1800" b="0" i="0" u="none" strike="noStrike" cap="none" dirty="0">
                <a:solidFill>
                  <a:srgbClr val="010101"/>
                </a:solidFill>
                <a:latin typeface="+mn-lt"/>
                <a:ea typeface="IBM Plex Sans"/>
                <a:cs typeface="IBM Plex Sans"/>
                <a:sym typeface="IBM Plex Sans"/>
              </a:rPr>
              <a:t>И в отличии от </a:t>
            </a:r>
            <a:r>
              <a:rPr lang="ru-RU" sz="1800" b="0" i="0" u="none" strike="noStrike" cap="none" dirty="0">
                <a:solidFill>
                  <a:schemeClr val="tx1"/>
                </a:solidFill>
                <a:latin typeface="+mn-lt"/>
                <a:ea typeface="IBM Plex Sans"/>
                <a:cs typeface="IBM Plex Sans"/>
                <a:sym typeface="IBM Plex Sans"/>
              </a:rPr>
              <a:t>иностранных производителей наша станция может работать с </a:t>
            </a:r>
            <a:r>
              <a:rPr lang="ru-RU" sz="1800" baseline="0" dirty="0">
                <a:latin typeface="+mj-lt"/>
                <a:ea typeface="Montserrat"/>
                <a:cs typeface="Montserrat"/>
                <a:sym typeface="Montserrat"/>
              </a:rPr>
              <a:t>э</a:t>
            </a:r>
            <a:r>
              <a:rPr lang="ru-RU" sz="1800" dirty="0">
                <a:latin typeface="+mj-lt"/>
                <a:ea typeface="Montserrat"/>
                <a:cs typeface="Montserrat"/>
                <a:sym typeface="Montserrat"/>
              </a:rPr>
              <a:t>кструдированными кормами</a:t>
            </a:r>
            <a:r>
              <a:rPr lang="ru-RU" sz="1800" b="0" i="0" u="none" strike="noStrike" cap="none" dirty="0">
                <a:solidFill>
                  <a:srgbClr val="010101"/>
                </a:solidFill>
                <a:latin typeface="+mn-lt"/>
                <a:ea typeface="IBM Plex Sans"/>
                <a:cs typeface="IBM Plex Sans"/>
                <a:sym typeface="IBM Plex Sans"/>
              </a:rPr>
              <a:t>,</a:t>
            </a:r>
            <a:r>
              <a:rPr lang="ru-RU" sz="1800" dirty="0">
                <a:solidFill>
                  <a:schemeClr val="tx1"/>
                </a:solidFill>
                <a:latin typeface="+mn-lt"/>
                <a:ea typeface="IBM Plex Sans"/>
                <a:cs typeface="IBM Plex Sans"/>
                <a:sym typeface="IBM Plex Sans"/>
              </a:rPr>
              <a:t> </a:t>
            </a:r>
          </a:p>
          <a:p>
            <a:pPr marL="177800" lvl="0" indent="-177800">
              <a:buClr>
                <a:srgbClr val="684AE0"/>
              </a:buClr>
              <a:buSzPts val="1800"/>
              <a:buFont typeface="IBM Plex Sans"/>
              <a:buChar char="•"/>
            </a:pPr>
            <a:r>
              <a:rPr lang="ru-RU" sz="1800" dirty="0">
                <a:solidFill>
                  <a:schemeClr val="tx1"/>
                </a:solidFill>
                <a:latin typeface="+mn-lt"/>
                <a:ea typeface="IBM Plex Sans"/>
                <a:cs typeface="IBM Plex Sans"/>
                <a:sym typeface="IBM Plex Sans"/>
              </a:rPr>
              <a:t>Имея патент на кормовую станцию – это позволяет выпускать изобретение монопольно.</a:t>
            </a:r>
            <a:endParaRPr sz="1800" b="0" i="0" u="none" strike="noStrike" cap="none" dirty="0">
              <a:solidFill>
                <a:srgbClr val="010101"/>
              </a:solidFill>
              <a:latin typeface="+mn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20" name="Google Shape;120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Промежуточный итог: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3073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Команда</a:t>
            </a:r>
            <a:endParaRPr/>
          </a:p>
        </p:txBody>
      </p:sp>
      <p:graphicFrame>
        <p:nvGraphicFramePr>
          <p:cNvPr id="5" name="Объект 4"/>
          <p:cNvGraphicFramePr/>
          <p:nvPr>
            <p:extLst>
              <p:ext uri="{D42A27DB-BD31-4B8C-83A1-F6EECF244321}">
                <p14:modId xmlns:p14="http://schemas.microsoft.com/office/powerpoint/2010/main" val="3530269024"/>
              </p:ext>
            </p:extLst>
          </p:nvPr>
        </p:nvGraphicFramePr>
        <p:xfrm>
          <a:off x="381255" y="1322040"/>
          <a:ext cx="1877060" cy="183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" r:id="rId4" imgW="6545580" imgH="5311140" progId="Paint.Picture">
                  <p:embed/>
                </p:oleObj>
              </mc:Choice>
              <mc:Fallback>
                <p:oleObj r:id="rId4" imgW="6545580" imgH="5311140" progId="Paint.Picture">
                  <p:embed/>
                  <p:pic>
                    <p:nvPicPr>
                      <p:cNvPr id="2" name="Объект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1255" y="1322040"/>
                        <a:ext cx="1877060" cy="1837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Текстовое поле 3"/>
          <p:cNvSpPr txBox="1"/>
          <p:nvPr/>
        </p:nvSpPr>
        <p:spPr>
          <a:xfrm>
            <a:off x="408433" y="3272791"/>
            <a:ext cx="1822704" cy="953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dirty="0">
                <a:sym typeface="+mn-ea"/>
              </a:rPr>
              <a:t>Лидер проекта:</a:t>
            </a:r>
            <a:endParaRPr lang="ru-RU" altLang="ru-RU" dirty="0"/>
          </a:p>
          <a:p>
            <a:r>
              <a:rPr lang="ru-RU" altLang="ru-RU" dirty="0"/>
              <a:t>Кондратьев Иван Денисович </a:t>
            </a:r>
          </a:p>
          <a:p>
            <a:endParaRPr lang="ru-RU" altLang="ru-RU" dirty="0"/>
          </a:p>
        </p:txBody>
      </p:sp>
      <p:graphicFrame>
        <p:nvGraphicFramePr>
          <p:cNvPr id="7" name="Объект 6"/>
          <p:cNvGraphicFramePr/>
          <p:nvPr>
            <p:extLst>
              <p:ext uri="{D42A27DB-BD31-4B8C-83A1-F6EECF244321}">
                <p14:modId xmlns:p14="http://schemas.microsoft.com/office/powerpoint/2010/main" val="4254247197"/>
              </p:ext>
            </p:extLst>
          </p:nvPr>
        </p:nvGraphicFramePr>
        <p:xfrm>
          <a:off x="2529205" y="1325937"/>
          <a:ext cx="1463040" cy="1830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" r:id="rId6" imgW="4320540" imgH="5158740" progId="Paint.Picture">
                  <p:embed/>
                </p:oleObj>
              </mc:Choice>
              <mc:Fallback>
                <p:oleObj r:id="rId6" imgW="4320540" imgH="5158740" progId="Paint.Picture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529205" y="1325937"/>
                        <a:ext cx="1463040" cy="18300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Текстовое поле 6"/>
          <p:cNvSpPr txBox="1"/>
          <p:nvPr/>
        </p:nvSpPr>
        <p:spPr>
          <a:xfrm>
            <a:off x="2474976" y="3272791"/>
            <a:ext cx="1729879" cy="954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dirty="0"/>
              <a:t>Наставник проекта:</a:t>
            </a:r>
          </a:p>
          <a:p>
            <a:r>
              <a:rPr lang="ru-RU" altLang="en-US" dirty="0"/>
              <a:t>Лялин Евгений Александрович</a:t>
            </a:r>
          </a:p>
        </p:txBody>
      </p:sp>
      <p:sp>
        <p:nvSpPr>
          <p:cNvPr id="4" name="AutoShape 5" descr="blob:https://web.telegram.org/71d1da27-b1da-41d6-b84a-faca045b40a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7" descr="blob:https://web.telegram.org/71d1da27-b1da-41d6-b84a-faca045b40a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146" y="1316181"/>
            <a:ext cx="1524000" cy="1849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084320" y="3346704"/>
            <a:ext cx="16824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Участник проекта: Карапетян </a:t>
            </a:r>
            <a:r>
              <a:rPr lang="ru-RU" dirty="0" err="1"/>
              <a:t>Зограб</a:t>
            </a:r>
            <a:r>
              <a:rPr lang="ru-RU" dirty="0"/>
              <a:t> </a:t>
            </a:r>
            <a:r>
              <a:rPr lang="ru-RU" dirty="0" err="1"/>
              <a:t>Ростамович</a:t>
            </a:r>
            <a:endParaRPr lang="ru-RU" dirty="0"/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414" y="1316182"/>
            <a:ext cx="1454729" cy="1849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816414" y="3346703"/>
            <a:ext cx="15719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Участник проекта:</a:t>
            </a:r>
          </a:p>
          <a:p>
            <a:r>
              <a:rPr lang="ru-RU" dirty="0" err="1"/>
              <a:t>Шерин</a:t>
            </a:r>
            <a:r>
              <a:rPr lang="ru-RU" dirty="0"/>
              <a:t> Виктор </a:t>
            </a:r>
          </a:p>
          <a:p>
            <a:r>
              <a:rPr lang="ru-RU" dirty="0"/>
              <a:t>Александрович</a:t>
            </a:r>
          </a:p>
        </p:txBody>
      </p:sp>
      <p:pic>
        <p:nvPicPr>
          <p:cNvPr id="1060" name="Picture 3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023" y="1316182"/>
            <a:ext cx="1539451" cy="1849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388352" y="3346704"/>
            <a:ext cx="17556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Участник проекта: Шилова Анастасия Викторовна</a:t>
            </a:r>
          </a:p>
        </p:txBody>
      </p:sp>
    </p:spTree>
    <p:extLst>
      <p:ext uri="{BB962C8B-B14F-4D97-AF65-F5344CB8AC3E}">
        <p14:creationId xmlns:p14="http://schemas.microsoft.com/office/powerpoint/2010/main" val="225428071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1091</TotalTime>
  <Words>1101</Words>
  <Application>Microsoft Office PowerPoint</Application>
  <PresentationFormat>Экран (16:9)</PresentationFormat>
  <Paragraphs>104</Paragraphs>
  <Slides>10</Slides>
  <Notes>10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IBM Plex Sans</vt:lpstr>
      <vt:lpstr>Montserrat</vt:lpstr>
      <vt:lpstr>Oswald Regular</vt:lpstr>
      <vt:lpstr>YS Text</vt:lpstr>
      <vt:lpstr>Simple Light</vt:lpstr>
      <vt:lpstr>Paintbrush Picture</vt:lpstr>
      <vt:lpstr>Кормовая станция (самокормушка)</vt:lpstr>
      <vt:lpstr>Пользователь и его проблема</vt:lpstr>
      <vt:lpstr>Презентация PowerPoint</vt:lpstr>
      <vt:lpstr>Презентация PowerPoint</vt:lpstr>
      <vt:lpstr>Аналоги решения</vt:lpstr>
      <vt:lpstr>Портрет целевой аудитории для рынка B2C (если вы будете продавать конечным потребителям физическим лицам)</vt:lpstr>
      <vt:lpstr>Презентация PowerPoint</vt:lpstr>
      <vt:lpstr>Базовая бизнес-идея</vt:lpstr>
      <vt:lpstr>Промежуточный итог: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Вадим</dc:creator>
  <cp:lastModifiedBy>СХМиО</cp:lastModifiedBy>
  <cp:revision>65</cp:revision>
  <cp:lastPrinted>2024-10-30T05:15:58Z</cp:lastPrinted>
  <dcterms:modified xsi:type="dcterms:W3CDTF">2024-10-31T11:46:01Z</dcterms:modified>
</cp:coreProperties>
</file>