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304" r:id="rId7"/>
    <p:sldId id="297" r:id="rId8"/>
    <p:sldId id="305" r:id="rId9"/>
    <p:sldId id="298" r:id="rId10"/>
    <p:sldId id="306" r:id="rId11"/>
    <p:sldId id="299" r:id="rId12"/>
    <p:sldId id="300" r:id="rId13"/>
    <p:sldId id="302" r:id="rId14"/>
    <p:sldId id="309" r:id="rId15"/>
    <p:sldId id="301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D7C0"/>
    <a:srgbClr val="0640BC"/>
    <a:srgbClr val="FFEAA7"/>
    <a:srgbClr val="FF8200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23" autoAdjust="0"/>
    <p:restoredTop sz="93610" autoAdjust="0"/>
  </p:normalViewPr>
  <p:slideViewPr>
    <p:cSldViewPr snapToGrid="0">
      <p:cViewPr>
        <p:scale>
          <a:sx n="50" d="100"/>
          <a:sy n="50" d="100"/>
        </p:scale>
        <p:origin x="2410" y="9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27.07.2021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oltech.ru/2018/02/skolteh-obnarodoval-analiticheskij-doklad-po-tehnologiyam-neftedobychi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3574472"/>
            <a:ext cx="14355132" cy="317178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0" dirty="0">
                <a:solidFill>
                  <a:srgbClr val="FFFFFF"/>
                </a:solidFill>
                <a:effectLst/>
                <a:latin typeface="Roboto Condensed" panose="020B0604020202020204" pitchFamily="2" charset="0"/>
              </a:rPr>
              <a:t>Цифровой симулятор для снижения обводненности и себестоимости добычи нефти на основе математического моделирования и искусственного интеллекта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1" y="7242047"/>
            <a:ext cx="8927097" cy="2488447"/>
          </a:xfrm>
        </p:spPr>
        <p:txBody>
          <a:bodyPr/>
          <a:lstStyle/>
          <a:p>
            <a:r>
              <a:rPr lang="ru-RU" dirty="0">
                <a:latin typeface="Roboto" panose="02000000000000000000" pitchFamily="2" charset="0"/>
              </a:rPr>
              <a:t>П</a:t>
            </a:r>
            <a:r>
              <a:rPr lang="ru-RU" b="0" i="0" dirty="0">
                <a:effectLst/>
                <a:latin typeface="Roboto" panose="02000000000000000000" pitchFamily="2" charset="0"/>
              </a:rPr>
              <a:t>рикладное программное обеспечение для планирования, проектирования, оптимизации ключевых параметров ГТМ по ремонтно-изоляционным и водоизоляционным работам в нефтяных скважинах с возможностью анализа технико-экономической эффективности.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0335" y="10374313"/>
            <a:ext cx="9141715" cy="531812"/>
          </a:xfrm>
        </p:spPr>
        <p:txBody>
          <a:bodyPr/>
          <a:lstStyle/>
          <a:p>
            <a:r>
              <a:rPr lang="en-US" i="1" dirty="0"/>
              <a:t>https://pt.2035.university/project/cifrovoj-simulator-dla-snizenia-obvodnennosti-i-sebestoimosti-dobyci-nefti-na-osnove-matematiceskogo-modelirovania-i-iskusstvennogo-intellekta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AED830-0385-41EE-83C1-6793647155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2114764"/>
            <a:ext cx="11724132" cy="8294155"/>
          </a:xfrm>
        </p:spPr>
        <p:txBody>
          <a:bodyPr/>
          <a:lstStyle/>
          <a:p>
            <a:r>
              <a:rPr lang="ru-RU" dirty="0"/>
              <a:t>Проблемы, существующие на текущий момент в нефтяной отрасли касательно планирования мероприятий по снижению обводнённости и себестоимости добычи нефти:</a:t>
            </a:r>
          </a:p>
          <a:p>
            <a:endParaRPr lang="ru-RU" dirty="0"/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ru-RU" sz="2600" b="1" dirty="0"/>
              <a:t>Н</a:t>
            </a:r>
            <a:r>
              <a:rPr lang="ru-RU" sz="2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изкая успешность геолого-технических мероприятий (ГТМ) по снижению обводнённости нефти (45-50%).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ru-RU" sz="2600" b="1" dirty="0"/>
              <a:t>З</a:t>
            </a:r>
            <a:r>
              <a:rPr lang="ru-RU" sz="2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начительные затраты на проведение ГТМ по снижению обводнённости (средний «чек» - 3 млн. ру</a:t>
            </a:r>
            <a:r>
              <a:rPr lang="ru-RU" sz="2600" b="1" dirty="0"/>
              <a:t>б.)</a:t>
            </a:r>
            <a:r>
              <a:rPr lang="ru-RU" sz="2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ru-RU" sz="2600" b="1" dirty="0"/>
              <a:t>У</a:t>
            </a:r>
            <a:r>
              <a:rPr lang="ru-RU" sz="2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старевшие традиционные подходы к планированию ГТМ на скважинах.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ru-RU" sz="2600" b="1" dirty="0"/>
              <a:t>М</a:t>
            </a:r>
            <a:r>
              <a:rPr lang="ru-RU" sz="2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алое количество прикладного ПО для прогноза технико-экономической эффективности ГТМ по снижению обводнённости.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ru-RU" sz="2600" b="1" dirty="0"/>
              <a:t>П</a:t>
            </a:r>
            <a:r>
              <a:rPr lang="ru-RU" sz="2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родолжается практика ручного подбора технологий и расчёт технологических процессов, корректность данного подбора сильно зависит от опыта и квалификации инженера-нефтяника.</a:t>
            </a:r>
          </a:p>
          <a:p>
            <a:endParaRPr lang="ru-RU" sz="2600" dirty="0"/>
          </a:p>
          <a:p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F6FFDF5-55FA-4667-AD29-D8AB19181FAC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2</a:t>
            </a:fld>
            <a:endParaRPr lang="ru-RU" sz="3200" dirty="0"/>
          </a:p>
        </p:txBody>
      </p:sp>
      <p:pic>
        <p:nvPicPr>
          <p:cNvPr id="1026" name="Picture 2" descr="Отечественный симулятор снизит зависимость российских нефтяников от импорта">
            <a:extLst>
              <a:ext uri="{FF2B5EF4-FFF2-40B4-BE49-F238E27FC236}">
                <a16:creationId xmlns:a16="http://schemas.microsoft.com/office/drawing/2014/main" id="{6642A6ED-1073-4FA1-89E9-8C5A2E9CF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6700" y="2314575"/>
            <a:ext cx="68140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НПФ «Инжиниринговый центр»">
            <a:extLst>
              <a:ext uri="{FF2B5EF4-FFF2-40B4-BE49-F238E27FC236}">
                <a16:creationId xmlns:a16="http://schemas.microsoft.com/office/drawing/2014/main" id="{B94BA3EB-48E8-4148-AC05-72A4532FB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0217" y="6511289"/>
            <a:ext cx="5077460" cy="380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E1CF5B5A-7E77-4636-B11F-282836482D41}"/>
              </a:ext>
            </a:extLst>
          </p:cNvPr>
          <p:cNvSpPr txBox="1">
            <a:spLocks/>
          </p:cNvSpPr>
          <p:nvPr/>
        </p:nvSpPr>
        <p:spPr>
          <a:xfrm>
            <a:off x="894589" y="2114764"/>
            <a:ext cx="10367772" cy="904091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Предлагаемое решение: создание цифрового симулятора ГТМ для наглядного планирования и прогноза эффективности с использованием современных технологий</a:t>
            </a:r>
          </a:p>
          <a:p>
            <a:pPr>
              <a:buClrTx/>
            </a:pPr>
            <a:endParaRPr lang="ru-RU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AutoNum type="arabicPeriod"/>
              <a:defRPr/>
            </a:pPr>
            <a:r>
              <a:rPr lang="ru-RU" sz="2600" b="1" dirty="0"/>
              <a:t>Повышение успешности ГТМ по снижению обводнённости нефти</a:t>
            </a:r>
            <a:r>
              <a:rPr lang="en-US" sz="2600" b="1" dirty="0"/>
              <a:t> (</a:t>
            </a:r>
            <a:r>
              <a:rPr lang="ru-RU" sz="2600" b="1" dirty="0"/>
              <a:t>на</a:t>
            </a:r>
            <a:r>
              <a:rPr lang="en-US" sz="2600" b="1" dirty="0"/>
              <a:t> 5-10%)</a:t>
            </a:r>
            <a:r>
              <a:rPr lang="ru-RU" sz="2600" b="1" dirty="0"/>
              <a:t>.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AutoNum type="arabicPeriod"/>
              <a:defRPr/>
            </a:pPr>
            <a:r>
              <a:rPr lang="ru-RU" sz="2600" b="1" dirty="0"/>
              <a:t>Оптимизация затрат на проведение ГТМ по снижению обводнённости (до 3-5%).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AutoNum type="arabicPeriod"/>
              <a:defRPr/>
            </a:pPr>
            <a:r>
              <a:rPr lang="ru-RU" sz="2600" b="1" dirty="0"/>
              <a:t>Внедрение современных подходов к планированию ГТМ на скважинах.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AutoNum type="arabicPeriod"/>
              <a:defRPr/>
            </a:pPr>
            <a:r>
              <a:rPr lang="ru-RU" sz="2600" b="1" dirty="0"/>
              <a:t>Разработка, развития и распространение прикладного ПО для прогноза технико-экономической эффективности ГТМ по снижению обводнённости.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AutoNum type="arabicPeriod"/>
              <a:defRPr/>
            </a:pPr>
            <a:r>
              <a:rPr lang="ru-RU" sz="2600" b="1" dirty="0"/>
              <a:t>Автоматизация подбора технологий и расчёта технологических процессов за счёт применения элементов искусственного интеллекта.</a:t>
            </a:r>
          </a:p>
          <a:p>
            <a:pPr>
              <a:buClrTx/>
            </a:pPr>
            <a:endParaRPr lang="ru-RU" dirty="0"/>
          </a:p>
          <a:p>
            <a:pPr>
              <a:buClrTx/>
            </a:pP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E640514-A925-4066-88CA-8107A3CA30E4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3</a:t>
            </a:fld>
            <a:endParaRPr lang="ru-RU" sz="32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DAB6F9-C180-4949-A913-A52C1938B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415" y="6135714"/>
            <a:ext cx="8158825" cy="43310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477A54-7F80-461B-99C3-93C6FC6B7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8415" y="2114764"/>
            <a:ext cx="8160585" cy="37279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Продукт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84EF190-E0C0-41A6-8C36-4B5B675AB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340582"/>
              </p:ext>
            </p:extLst>
          </p:nvPr>
        </p:nvGraphicFramePr>
        <p:xfrm>
          <a:off x="490629" y="1488152"/>
          <a:ext cx="18804367" cy="888276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920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53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Наименование создаваемого продукта: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Цифровой симулятор для снижения обводненности и себестоимости добычи нефти на основе математического моделирования и искусственного интеллекта.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57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/>
                        <a:t>Срок планируемого выхода на рынок: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2022…2023 г.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3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/>
                        <a:t>Потребители создаваемой</a:t>
                      </a:r>
                      <a:r>
                        <a:rPr lang="ru-RU" sz="2800" kern="1200" baseline="0" dirty="0"/>
                        <a:t> продукции</a:t>
                      </a:r>
                      <a:r>
                        <a:rPr lang="ru-RU" sz="2800" dirty="0"/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/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800" dirty="0"/>
                        <a:t>Нефтегазодобывающие предприятия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800" dirty="0"/>
                        <a:t>Сервисные компании для нефтегазодобычи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800" dirty="0"/>
                        <a:t>Научно-исследовательские и проектные институты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800" dirty="0"/>
                        <a:t>ВУЗы по специальности «Нефтегазовое дело».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/>
                        <a:t>Количество компаний в РФ: </a:t>
                      </a:r>
                      <a:r>
                        <a:rPr lang="ru-RU" sz="2800" b="1" dirty="0"/>
                        <a:t>свыше 200.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800" b="0" dirty="0"/>
                        <a:t>Количество нефтяных скважин компаний РФ, требующих снижения обводнённости: </a:t>
                      </a:r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2800" b="1" dirty="0"/>
                        <a:t>90 </a:t>
                      </a:r>
                      <a:r>
                        <a:rPr lang="en-US" sz="2800" b="1" dirty="0"/>
                        <a:t>000 </a:t>
                      </a:r>
                      <a:r>
                        <a:rPr lang="ru-RU" sz="2800" b="1" dirty="0"/>
                        <a:t>ед. </a:t>
                      </a:r>
                      <a:r>
                        <a:rPr lang="ru-RU" sz="2800" b="0" dirty="0"/>
                        <a:t>при общем фонде скважин 195 000 ед.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Потенциальное количество пользователей продукта: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в России: </a:t>
                      </a:r>
                      <a:r>
                        <a:rPr lang="en-US" sz="2800" b="1" dirty="0"/>
                        <a:t>5</a:t>
                      </a:r>
                      <a:r>
                        <a:rPr lang="ru-RU" sz="2800" b="1" dirty="0"/>
                        <a:t> 000 – </a:t>
                      </a:r>
                      <a:r>
                        <a:rPr lang="en-US" sz="2800" b="1" dirty="0"/>
                        <a:t>10 </a:t>
                      </a:r>
                      <a:r>
                        <a:rPr lang="ru-RU" sz="2800" b="1" dirty="0"/>
                        <a:t>000</a:t>
                      </a:r>
                      <a:r>
                        <a:rPr lang="ru-RU" sz="2800" b="1" baseline="0" dirty="0"/>
                        <a:t> </a:t>
                      </a:r>
                      <a:r>
                        <a:rPr lang="ru-RU" sz="2800" b="1" dirty="0"/>
                        <a:t>человек/год;</a:t>
                      </a:r>
                      <a:endParaRPr lang="ru-RU" sz="2800" b="0" dirty="0"/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/>
                        <a:t> в мире:</a:t>
                      </a:r>
                      <a:r>
                        <a:rPr lang="ru-RU" sz="2800" b="1" dirty="0"/>
                        <a:t> </a:t>
                      </a:r>
                      <a:r>
                        <a:rPr lang="en-US" sz="2800" b="1" dirty="0"/>
                        <a:t>5</a:t>
                      </a:r>
                      <a:r>
                        <a:rPr lang="ru-RU" sz="2800" b="1" dirty="0"/>
                        <a:t>0 000 – </a:t>
                      </a:r>
                      <a:r>
                        <a:rPr lang="en-US" sz="2800" b="1" dirty="0"/>
                        <a:t>10</a:t>
                      </a:r>
                      <a:r>
                        <a:rPr lang="ru-RU" sz="2800" b="1" dirty="0"/>
                        <a:t>0</a:t>
                      </a:r>
                      <a:r>
                        <a:rPr lang="en-US" sz="2800" b="1" dirty="0"/>
                        <a:t> </a:t>
                      </a:r>
                      <a:r>
                        <a:rPr lang="ru-RU" sz="2800" b="1" dirty="0"/>
                        <a:t>000 человек/год.</a:t>
                      </a:r>
                      <a:endParaRPr lang="ru-RU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97F82F3-DFF3-4987-93C3-E5FC8AA69DC9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4</a:t>
            </a:fld>
            <a:endParaRPr lang="ru-RU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DB5B0-6DDE-4E91-B53D-CBBDD8AC1EFC}"/>
              </a:ext>
            </a:extLst>
          </p:cNvPr>
          <p:cNvSpPr txBox="1"/>
          <p:nvPr/>
        </p:nvSpPr>
        <p:spPr>
          <a:xfrm>
            <a:off x="490629" y="10432604"/>
            <a:ext cx="18804367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baseline="0" dirty="0">
                <a:solidFill>
                  <a:schemeClr val="tx1"/>
                </a:solidFill>
                <a:latin typeface="+mn-lt"/>
                <a:ea typeface="Cambria" panose="02040503050406030204" pitchFamily="18" charset="0"/>
              </a:rPr>
              <a:t>Планируется получение свидетельства о регистрации программы для ЭВМ в конце 2021г.</a:t>
            </a:r>
            <a:endParaRPr lang="en-US" sz="2400" b="1" baseline="0" dirty="0">
              <a:solidFill>
                <a:schemeClr val="tx1"/>
              </a:solidFill>
              <a:latin typeface="+mn-lt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007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Конкуренты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615EA7-8391-4DAD-8945-112E43DFA1E4}"/>
              </a:ext>
            </a:extLst>
          </p:cNvPr>
          <p:cNvSpPr txBox="1"/>
          <p:nvPr/>
        </p:nvSpPr>
        <p:spPr>
          <a:xfrm>
            <a:off x="894588" y="1863524"/>
            <a:ext cx="18631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3200" b="1" dirty="0">
                <a:latin typeface="+mn-lt"/>
              </a:rPr>
              <a:t>«</a:t>
            </a:r>
            <a:r>
              <a:rPr lang="en-US" sz="3200" b="1" dirty="0" err="1">
                <a:latin typeface="+mn-lt"/>
              </a:rPr>
              <a:t>QuikLook</a:t>
            </a:r>
            <a:r>
              <a:rPr lang="en-US" sz="3200" b="1" dirty="0">
                <a:latin typeface="+mn-lt"/>
              </a:rPr>
              <a:t>»</a:t>
            </a:r>
            <a:r>
              <a:rPr lang="ru-RU" sz="3200" b="1" dirty="0">
                <a:latin typeface="+mn-lt"/>
              </a:rPr>
              <a:t> </a:t>
            </a:r>
            <a:r>
              <a:rPr lang="en-US" sz="3200" b="1" dirty="0">
                <a:latin typeface="+mn-lt"/>
              </a:rPr>
              <a:t>(Halliburton)</a:t>
            </a:r>
            <a:endParaRPr lang="ru-RU" sz="3200" b="1" dirty="0">
              <a:latin typeface="+mn-lt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3200" b="1" baseline="0" dirty="0">
                <a:latin typeface="+mn-lt"/>
                <a:ea typeface="Cambria" panose="02040503050406030204" pitchFamily="18" charset="0"/>
              </a:rPr>
              <a:t>«Дизайн РИР» (Роснефть)</a:t>
            </a:r>
            <a:endParaRPr lang="en-US" sz="3200" b="1" baseline="0" dirty="0">
              <a:solidFill>
                <a:schemeClr val="bg1"/>
              </a:solidFill>
              <a:latin typeface="+mn-lt"/>
              <a:ea typeface="Cambria" panose="02040503050406030204" pitchFamily="18" charset="0"/>
            </a:endParaRPr>
          </a:p>
          <a:p>
            <a:pPr marL="342900" indent="-342900">
              <a:buFontTx/>
              <a:buChar char="-"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45C669-EA9F-4AB2-8117-37513FD954E8}"/>
              </a:ext>
            </a:extLst>
          </p:cNvPr>
          <p:cNvSpPr txBox="1"/>
          <p:nvPr/>
        </p:nvSpPr>
        <p:spPr>
          <a:xfrm>
            <a:off x="894589" y="4118504"/>
            <a:ext cx="125775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>
                <a:latin typeface="+mn-lt"/>
              </a:rPr>
              <a:t>Преимущества создаваемого симулятора РИР: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3200" b="1" baseline="0" dirty="0">
                <a:solidFill>
                  <a:schemeClr val="tx1"/>
                </a:solidFill>
                <a:latin typeface="+mn-lt"/>
                <a:ea typeface="Cambria" panose="02040503050406030204" pitchFamily="18" charset="0"/>
              </a:rPr>
              <a:t>Учёт физических и термодинамических параметров в скважине и призабойной зоне пласта.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3200" b="1" baseline="0" dirty="0">
                <a:solidFill>
                  <a:schemeClr val="tx1"/>
                </a:solidFill>
                <a:latin typeface="+mn-lt"/>
                <a:ea typeface="Cambria" panose="02040503050406030204" pitchFamily="18" charset="0"/>
              </a:rPr>
              <a:t>Анализ добычи и экономическая оценка результатов ГТМ.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3200" b="1" baseline="0" dirty="0">
                <a:solidFill>
                  <a:schemeClr val="tx1"/>
                </a:solidFill>
                <a:latin typeface="+mn-lt"/>
                <a:ea typeface="Cambria" panose="02040503050406030204" pitchFamily="18" charset="0"/>
              </a:rPr>
              <a:t>Экспертная аналитическая система проектирования</a:t>
            </a:r>
            <a:endParaRPr lang="en-US" sz="3200" b="1" baseline="0" dirty="0">
              <a:solidFill>
                <a:schemeClr val="tx1"/>
              </a:solidFill>
              <a:latin typeface="+mn-lt"/>
              <a:ea typeface="Cambria" panose="02040503050406030204" pitchFamily="18" charset="0"/>
            </a:endParaRPr>
          </a:p>
          <a:p>
            <a:pPr marL="342900" indent="-342900">
              <a:buFontTx/>
              <a:buChar char="-"/>
            </a:pPr>
            <a:endParaRPr lang="en-US" sz="2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14BE84E2-4FB3-44E5-973B-6FB8B9D11B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B0BED41-35C8-4285-8747-340E655BEC5B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5</a:t>
            </a:fld>
            <a:endParaRPr lang="ru-RU" sz="320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6E481CA3-01D9-4F04-8572-70AC008DE1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974" r="58524"/>
          <a:stretch/>
        </p:blipFill>
        <p:spPr>
          <a:xfrm>
            <a:off x="10751043" y="2014883"/>
            <a:ext cx="6499588" cy="6277753"/>
          </a:xfrm>
          <a:prstGeom prst="rect">
            <a:avLst/>
          </a:prstGeom>
        </p:spPr>
      </p:pic>
      <p:sp>
        <p:nvSpPr>
          <p:cNvPr id="6" name="Rectangle 7">
            <a:hlinkClick r:id="rId3"/>
            <a:extLst>
              <a:ext uri="{FF2B5EF4-FFF2-40B4-BE49-F238E27FC236}">
                <a16:creationId xmlns:a16="http://schemas.microsoft.com/office/drawing/2014/main" id="{8A11A39E-85EA-4D03-89F1-32A36608AFD6}"/>
              </a:ext>
            </a:extLst>
          </p:cNvPr>
          <p:cNvSpPr/>
          <p:nvPr/>
        </p:nvSpPr>
        <p:spPr>
          <a:xfrm>
            <a:off x="11675011" y="3766528"/>
            <a:ext cx="3865680" cy="639502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 algn="ctr">
              <a:buSzPct val="100000"/>
            </a:pPr>
            <a:r>
              <a:rPr lang="ru-RU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26</a:t>
            </a:r>
            <a:r>
              <a:rPr lang="en-US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,8</a:t>
            </a:r>
            <a:r>
              <a:rPr lang="ru-RU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 млрд. </a:t>
            </a:r>
            <a:r>
              <a:rPr lang="en-US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$</a:t>
            </a:r>
            <a:r>
              <a:rPr lang="ru-RU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/год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E917EFE-738B-411C-B9FD-097E44CE026A}"/>
              </a:ext>
            </a:extLst>
          </p:cNvPr>
          <p:cNvSpPr/>
          <p:nvPr/>
        </p:nvSpPr>
        <p:spPr>
          <a:xfrm>
            <a:off x="11198416" y="5167947"/>
            <a:ext cx="4695978" cy="974844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 algn="ctr">
              <a:buSzPct val="100000"/>
            </a:pPr>
            <a:r>
              <a:rPr lang="en-US" sz="2400" b="1" dirty="0">
                <a:solidFill>
                  <a:prstClr val="black"/>
                </a:solidFill>
                <a:latin typeface="Calibri Light"/>
              </a:rPr>
              <a:t>6</a:t>
            </a:r>
            <a:r>
              <a:rPr lang="ru-RU" sz="2400" b="1" dirty="0">
                <a:solidFill>
                  <a:prstClr val="black"/>
                </a:solidFill>
                <a:latin typeface="Calibri Light"/>
              </a:rPr>
              <a:t>,</a:t>
            </a:r>
            <a:r>
              <a:rPr lang="en-US" sz="2400" b="1" dirty="0">
                <a:solidFill>
                  <a:prstClr val="black"/>
                </a:solidFill>
                <a:latin typeface="Calibri Light"/>
              </a:rPr>
              <a:t>3</a:t>
            </a:r>
            <a:r>
              <a:rPr lang="ru-RU" sz="2400" b="1" dirty="0">
                <a:solidFill>
                  <a:prstClr val="black"/>
                </a:solidFill>
                <a:latin typeface="Calibri Light"/>
              </a:rPr>
              <a:t> млрд. </a:t>
            </a:r>
            <a:r>
              <a:rPr lang="en-US" sz="2400" b="1" dirty="0">
                <a:solidFill>
                  <a:prstClr val="black"/>
                </a:solidFill>
                <a:latin typeface="Calibri Light"/>
              </a:rPr>
              <a:t>$</a:t>
            </a:r>
            <a:r>
              <a:rPr lang="ru-RU" sz="2400" b="1" dirty="0">
                <a:solidFill>
                  <a:prstClr val="black"/>
                </a:solidFill>
                <a:latin typeface="Calibri Light"/>
              </a:rPr>
              <a:t>/год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1C0E86FF-E799-4426-9D9B-06A864330587}"/>
              </a:ext>
            </a:extLst>
          </p:cNvPr>
          <p:cNvSpPr/>
          <p:nvPr/>
        </p:nvSpPr>
        <p:spPr>
          <a:xfrm>
            <a:off x="12814696" y="6620116"/>
            <a:ext cx="2106961" cy="639502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 algn="ctr">
              <a:buSzPct val="100000"/>
            </a:pPr>
            <a:r>
              <a:rPr lang="en-US" sz="2400" b="1" dirty="0">
                <a:solidFill>
                  <a:prstClr val="white"/>
                </a:solidFill>
                <a:latin typeface="Calibri Light"/>
                <a:ea typeface="Lora"/>
                <a:cs typeface="Lora" panose="020B0604020202020204" charset="0"/>
              </a:rPr>
              <a:t>0,0</a:t>
            </a:r>
            <a:r>
              <a:rPr lang="ru-RU" sz="2400" b="1" dirty="0">
                <a:solidFill>
                  <a:prstClr val="white"/>
                </a:solidFill>
                <a:latin typeface="Calibri Light"/>
                <a:ea typeface="Lora"/>
                <a:cs typeface="Lora" panose="020B0604020202020204" charset="0"/>
              </a:rPr>
              <a:t>3 </a:t>
            </a:r>
            <a:r>
              <a:rPr lang="en-US" sz="2400" b="1" dirty="0">
                <a:solidFill>
                  <a:prstClr val="white"/>
                </a:solidFill>
                <a:latin typeface="Calibri Light"/>
                <a:ea typeface="Lora"/>
                <a:cs typeface="Lora" panose="020B0604020202020204" charset="0"/>
              </a:rPr>
              <a:t>%</a:t>
            </a:r>
            <a:endParaRPr lang="ru-RU" sz="2400" b="1" dirty="0">
              <a:solidFill>
                <a:prstClr val="white"/>
              </a:solidFill>
              <a:latin typeface="Calibri Light"/>
              <a:ea typeface="Lora"/>
              <a:cs typeface="Lora" panose="020B060402020202020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8D1EFDA-48F4-48AE-B581-1DF81D2191F8}"/>
              </a:ext>
            </a:extLst>
          </p:cNvPr>
          <p:cNvSpPr/>
          <p:nvPr/>
        </p:nvSpPr>
        <p:spPr>
          <a:xfrm>
            <a:off x="16270289" y="1673184"/>
            <a:ext cx="2583997" cy="1145498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Потенциальный рынок к 2030 году </a:t>
            </a: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FB088764-BB92-41E7-9795-9E75D2FF5421}"/>
              </a:ext>
            </a:extLst>
          </p:cNvPr>
          <p:cNvSpPr/>
          <p:nvPr/>
        </p:nvSpPr>
        <p:spPr>
          <a:xfrm>
            <a:off x="16994705" y="3501411"/>
            <a:ext cx="2841947" cy="791527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Достижимый </a:t>
            </a:r>
          </a:p>
          <a:p>
            <a:pPr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 рынок на 2030 год</a:t>
            </a: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4544C8FC-7933-4649-8097-3374D340AA25}"/>
              </a:ext>
            </a:extLst>
          </p:cNvPr>
          <p:cNvSpPr/>
          <p:nvPr/>
        </p:nvSpPr>
        <p:spPr>
          <a:xfrm>
            <a:off x="16886411" y="5268032"/>
            <a:ext cx="2950242" cy="1275908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% освоения рынка на 2030 год (план)</a:t>
            </a:r>
          </a:p>
        </p:txBody>
      </p:sp>
      <p:pic>
        <p:nvPicPr>
          <p:cNvPr id="12" name="Рисунок 19" descr="Изображение выглядит как человек, внешний, мужчина, держи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F39E604C-3AE1-4FA5-B14F-C26B9E643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907" y="8881436"/>
            <a:ext cx="3037291" cy="20436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6FC719-4818-48E2-8B4E-D153E91BE15D}"/>
              </a:ext>
            </a:extLst>
          </p:cNvPr>
          <p:cNvSpPr txBox="1"/>
          <p:nvPr/>
        </p:nvSpPr>
        <p:spPr>
          <a:xfrm>
            <a:off x="4477120" y="8768447"/>
            <a:ext cx="484010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Pragmatica"/>
                <a:cs typeface="Arial"/>
              </a:rPr>
              <a:t>Нефтесервис, добыча, НИПИ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6F249F-9DBD-4C29-862E-7613D9924D27}"/>
              </a:ext>
            </a:extLst>
          </p:cNvPr>
          <p:cNvSpPr txBox="1"/>
          <p:nvPr/>
        </p:nvSpPr>
        <p:spPr>
          <a:xfrm>
            <a:off x="4512575" y="9261430"/>
            <a:ext cx="5988178" cy="1323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</a:rPr>
              <a:t>Количество компаний в данном сегменте – свыше 500 ед.</a:t>
            </a:r>
            <a:endParaRPr lang="ru-RU" sz="2000" dirty="0">
              <a:solidFill>
                <a:prstClr val="black"/>
              </a:solidFill>
              <a:cs typeface="Calibri"/>
            </a:endParaRPr>
          </a:p>
          <a:p>
            <a:r>
              <a:rPr lang="ru-RU" sz="2000" dirty="0">
                <a:solidFill>
                  <a:prstClr val="black"/>
                </a:solidFill>
              </a:rPr>
              <a:t>Потенциальное количество пользователей – 50000…100000 чел/год</a:t>
            </a:r>
            <a:endParaRPr lang="ru-RU" sz="20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15" name="Рисунок 26" descr="Изображение выглядит как человек, внутренний, стол, сиди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F3C8E88F-0368-4816-8239-F4C3FB497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0753" y="8862515"/>
            <a:ext cx="3154085" cy="21130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57E342E-9DCA-4BFB-B2B4-6E205096F978}"/>
              </a:ext>
            </a:extLst>
          </p:cNvPr>
          <p:cNvSpPr txBox="1"/>
          <p:nvPr/>
        </p:nvSpPr>
        <p:spPr>
          <a:xfrm>
            <a:off x="13859771" y="8763039"/>
            <a:ext cx="448613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Pragmatica"/>
                <a:cs typeface="Calibri Light"/>
              </a:rPr>
              <a:t>В</a:t>
            </a:r>
            <a:r>
              <a:rPr lang="ru-RU" sz="2400" b="1" dirty="0">
                <a:solidFill>
                  <a:prstClr val="black"/>
                </a:solidFill>
                <a:latin typeface="Pragmatica"/>
                <a:cs typeface="Arial"/>
              </a:rPr>
              <a:t>узы (нефтегазовое дело)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3BCCF8-6517-4EF5-B8EE-E1B804D368D8}"/>
              </a:ext>
            </a:extLst>
          </p:cNvPr>
          <p:cNvSpPr txBox="1"/>
          <p:nvPr/>
        </p:nvSpPr>
        <p:spPr>
          <a:xfrm>
            <a:off x="13828075" y="9222397"/>
            <a:ext cx="4807170" cy="1323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</a:rPr>
              <a:t>Количество учебных заведений – свыше 300 ед.</a:t>
            </a:r>
            <a:endParaRPr lang="ru-RU" sz="2000" dirty="0">
              <a:solidFill>
                <a:prstClr val="black"/>
              </a:solidFill>
              <a:cs typeface="Calibri"/>
            </a:endParaRPr>
          </a:p>
          <a:p>
            <a:r>
              <a:rPr lang="ru-RU" sz="2000" dirty="0">
                <a:solidFill>
                  <a:prstClr val="black"/>
                </a:solidFill>
              </a:rPr>
              <a:t>Потенциальное количество пользователей – 5000…20 000 чел/год</a:t>
            </a:r>
            <a:endParaRPr lang="ru-RU" sz="20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A0C99B-5EEE-4F17-AB6B-67B360496D96}"/>
              </a:ext>
            </a:extLst>
          </p:cNvPr>
          <p:cNvSpPr/>
          <p:nvPr/>
        </p:nvSpPr>
        <p:spPr>
          <a:xfrm>
            <a:off x="12249396" y="1451694"/>
            <a:ext cx="3502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Pragmatica"/>
                <a:cs typeface="Arial"/>
                <a:sym typeface="Calibri"/>
              </a:rPr>
              <a:t>Оценка мирового рынка</a:t>
            </a:r>
            <a:endParaRPr lang="ru-RU" sz="2400" b="1" dirty="0">
              <a:solidFill>
                <a:prstClr val="black"/>
              </a:solidFill>
              <a:latin typeface="Pragmatic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A055A37-69D3-4D61-80FB-F27A3BF9768E}"/>
              </a:ext>
            </a:extLst>
          </p:cNvPr>
          <p:cNvSpPr/>
          <p:nvPr/>
        </p:nvSpPr>
        <p:spPr>
          <a:xfrm>
            <a:off x="2055914" y="1453932"/>
            <a:ext cx="3376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Pragmatica"/>
                <a:cs typeface="Arial"/>
                <a:sym typeface="Calibri"/>
              </a:rPr>
              <a:t>Оценка рынка РФ и СНГ</a:t>
            </a:r>
            <a:endParaRPr lang="ru-RU" sz="2400" b="1" dirty="0">
              <a:solidFill>
                <a:prstClr val="black"/>
              </a:solidFill>
              <a:latin typeface="Pragmatic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9386CC2-911E-4DE1-AC8E-935B554DF2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974" r="58524"/>
          <a:stretch/>
        </p:blipFill>
        <p:spPr>
          <a:xfrm>
            <a:off x="622702" y="2014884"/>
            <a:ext cx="6499588" cy="6277754"/>
          </a:xfrm>
          <a:prstGeom prst="rect">
            <a:avLst/>
          </a:prstGeom>
        </p:spPr>
      </p:pic>
      <p:sp>
        <p:nvSpPr>
          <p:cNvPr id="21" name="Rectangle 7">
            <a:hlinkClick r:id="rId3"/>
            <a:extLst>
              <a:ext uri="{FF2B5EF4-FFF2-40B4-BE49-F238E27FC236}">
                <a16:creationId xmlns:a16="http://schemas.microsoft.com/office/drawing/2014/main" id="{A6B45AF2-D59E-463E-8095-9C5303AF05BB}"/>
              </a:ext>
            </a:extLst>
          </p:cNvPr>
          <p:cNvSpPr/>
          <p:nvPr/>
        </p:nvSpPr>
        <p:spPr>
          <a:xfrm>
            <a:off x="1413936" y="4052232"/>
            <a:ext cx="4298180" cy="639502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 algn="ctr">
              <a:buSzPct val="100000"/>
            </a:pPr>
            <a:r>
              <a:rPr lang="ru-RU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51,1 млрд. </a:t>
            </a:r>
            <a:r>
              <a:rPr lang="ru-RU" sz="2400" b="1" dirty="0" err="1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руб</a:t>
            </a:r>
            <a:r>
              <a:rPr lang="ru-RU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/год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72727997-5FA8-4551-B8A3-E19DF82CC268}"/>
              </a:ext>
            </a:extLst>
          </p:cNvPr>
          <p:cNvSpPr/>
          <p:nvPr/>
        </p:nvSpPr>
        <p:spPr>
          <a:xfrm>
            <a:off x="1667279" y="5311437"/>
            <a:ext cx="4153518" cy="974844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 algn="ctr">
              <a:buSzPct val="100000"/>
            </a:pPr>
            <a:r>
              <a:rPr lang="ru-RU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4,3 млрд. </a:t>
            </a:r>
            <a:r>
              <a:rPr lang="ru-RU" sz="2400" b="1" dirty="0" err="1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руб</a:t>
            </a:r>
            <a:r>
              <a:rPr lang="ru-RU" sz="2400" b="1" dirty="0">
                <a:solidFill>
                  <a:prstClr val="black"/>
                </a:solidFill>
                <a:latin typeface="Calibri Light"/>
                <a:ea typeface="Lora"/>
                <a:cs typeface="Lora" panose="020B0604020202020204" charset="0"/>
              </a:rPr>
              <a:t>/год</a:t>
            </a:r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544F882E-E6AA-405A-9383-9ACAF1A08297}"/>
              </a:ext>
            </a:extLst>
          </p:cNvPr>
          <p:cNvSpPr/>
          <p:nvPr/>
        </p:nvSpPr>
        <p:spPr>
          <a:xfrm>
            <a:off x="1656879" y="6682414"/>
            <a:ext cx="3962273" cy="639502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 algn="ctr">
              <a:buSzPct val="100000"/>
            </a:pPr>
            <a:r>
              <a:rPr lang="ru-RU" sz="2400" b="1" dirty="0">
                <a:solidFill>
                  <a:prstClr val="white"/>
                </a:solidFill>
                <a:latin typeface="Calibri Light"/>
                <a:ea typeface="Lora"/>
                <a:cs typeface="Lora" panose="020B0604020202020204" charset="0"/>
              </a:rPr>
              <a:t>1,0 </a:t>
            </a:r>
            <a:r>
              <a:rPr lang="en-US" sz="2400" b="1" dirty="0">
                <a:solidFill>
                  <a:prstClr val="white"/>
                </a:solidFill>
                <a:latin typeface="Calibri Light"/>
                <a:ea typeface="Lora"/>
                <a:cs typeface="Lora" panose="020B0604020202020204" charset="0"/>
              </a:rPr>
              <a:t>%</a:t>
            </a:r>
            <a:endParaRPr lang="ru-RU" sz="2400" b="1" dirty="0">
              <a:solidFill>
                <a:prstClr val="white"/>
              </a:solidFill>
              <a:latin typeface="Calibri Light"/>
              <a:ea typeface="Lora"/>
              <a:cs typeface="Lora" panose="020B0604020202020204" charset="0"/>
            </a:endParaRPr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77872748-5F99-4271-9438-4AE4E8AE27E2}"/>
              </a:ext>
            </a:extLst>
          </p:cNvPr>
          <p:cNvSpPr/>
          <p:nvPr/>
        </p:nvSpPr>
        <p:spPr>
          <a:xfrm>
            <a:off x="5907535" y="1913359"/>
            <a:ext cx="3791701" cy="1145498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Потенциальный рынок ПО нефтедобывающих и нефтесервисных компаний к 2030 году</a:t>
            </a:r>
          </a:p>
        </p:txBody>
      </p:sp>
      <p:sp>
        <p:nvSpPr>
          <p:cNvPr id="25" name="Rectangle 11">
            <a:extLst>
              <a:ext uri="{FF2B5EF4-FFF2-40B4-BE49-F238E27FC236}">
                <a16:creationId xmlns:a16="http://schemas.microsoft.com/office/drawing/2014/main" id="{14E40D93-7F2A-4715-9239-6C559DF04586}"/>
              </a:ext>
            </a:extLst>
          </p:cNvPr>
          <p:cNvSpPr/>
          <p:nvPr/>
        </p:nvSpPr>
        <p:spPr>
          <a:xfrm>
            <a:off x="6716178" y="3860653"/>
            <a:ext cx="3206685" cy="791527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Достижимый </a:t>
            </a:r>
          </a:p>
          <a:p>
            <a:pPr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 рынок на 2030 год (покупка готового ПО)</a:t>
            </a:r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176EDBEA-7E21-4A3E-9283-C984F41328F5}"/>
              </a:ext>
            </a:extLst>
          </p:cNvPr>
          <p:cNvSpPr/>
          <p:nvPr/>
        </p:nvSpPr>
        <p:spPr>
          <a:xfrm>
            <a:off x="6645575" y="5508207"/>
            <a:ext cx="3791701" cy="1275908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% освоения рынка РФ, приходящийся на покупку готового ПО для </a:t>
            </a:r>
            <a:r>
              <a:rPr lang="ru-RU" sz="2400" dirty="0" err="1">
                <a:solidFill>
                  <a:prstClr val="black"/>
                </a:solidFill>
                <a:latin typeface="Pragmatica"/>
                <a:cs typeface="Arial"/>
              </a:rPr>
              <a:t>нефтегаза</a:t>
            </a: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 на 2030 год</a:t>
            </a:r>
          </a:p>
        </p:txBody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8CC14DD3-3957-46BC-8012-A56DE84D4533}"/>
              </a:ext>
            </a:extLst>
          </p:cNvPr>
          <p:cNvSpPr/>
          <p:nvPr/>
        </p:nvSpPr>
        <p:spPr>
          <a:xfrm>
            <a:off x="7436057" y="8245310"/>
            <a:ext cx="4606129" cy="505539"/>
          </a:xfrm>
          <a:prstGeom prst="rect">
            <a:avLst/>
          </a:prstGeom>
          <a:noFill/>
          <a:ln>
            <a:noFill/>
          </a:ln>
        </p:spPr>
        <p:txBody>
          <a:bodyPr lIns="129367" tIns="129367" rIns="129367" bIns="129367" anchor="ctr" anchorCtr="0">
            <a:noAutofit/>
          </a:bodyPr>
          <a:lstStyle/>
          <a:p>
            <a:pPr algn="ctr">
              <a:buSzPct val="100000"/>
            </a:pPr>
            <a:r>
              <a:rPr lang="ru-RU" sz="2400" dirty="0">
                <a:solidFill>
                  <a:prstClr val="black"/>
                </a:solidFill>
                <a:latin typeface="Pragmatica"/>
                <a:cs typeface="Arial"/>
              </a:rPr>
              <a:t>Пользователи в мире: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0BFF230-02DA-4EDA-AB17-6993F9091301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6</a:t>
            </a:fld>
            <a:endParaRPr lang="ru-RU" sz="3200"/>
          </a:p>
        </p:txBody>
      </p:sp>
    </p:spTree>
    <p:extLst>
      <p:ext uri="{BB962C8B-B14F-4D97-AF65-F5344CB8AC3E}">
        <p14:creationId xmlns:p14="http://schemas.microsoft.com/office/powerpoint/2010/main" val="13364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4A69992-C713-428B-9999-EE09DA4FB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387905"/>
              </p:ext>
            </p:extLst>
          </p:nvPr>
        </p:nvGraphicFramePr>
        <p:xfrm>
          <a:off x="371534" y="4012150"/>
          <a:ext cx="18687991" cy="6636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6425">
                  <a:extLst>
                    <a:ext uri="{9D8B030D-6E8A-4147-A177-3AD203B41FA5}">
                      <a16:colId xmlns:a16="http://schemas.microsoft.com/office/drawing/2014/main" val="3029092640"/>
                    </a:ext>
                  </a:extLst>
                </a:gridCol>
                <a:gridCol w="1979271">
                  <a:extLst>
                    <a:ext uri="{9D8B030D-6E8A-4147-A177-3AD203B41FA5}">
                      <a16:colId xmlns:a16="http://schemas.microsoft.com/office/drawing/2014/main" val="606843790"/>
                    </a:ext>
                  </a:extLst>
                </a:gridCol>
                <a:gridCol w="2141317">
                  <a:extLst>
                    <a:ext uri="{9D8B030D-6E8A-4147-A177-3AD203B41FA5}">
                      <a16:colId xmlns:a16="http://schemas.microsoft.com/office/drawing/2014/main" val="562043315"/>
                    </a:ext>
                  </a:extLst>
                </a:gridCol>
                <a:gridCol w="1886673">
                  <a:extLst>
                    <a:ext uri="{9D8B030D-6E8A-4147-A177-3AD203B41FA5}">
                      <a16:colId xmlns:a16="http://schemas.microsoft.com/office/drawing/2014/main" val="3598910072"/>
                    </a:ext>
                  </a:extLst>
                </a:gridCol>
                <a:gridCol w="1886674">
                  <a:extLst>
                    <a:ext uri="{9D8B030D-6E8A-4147-A177-3AD203B41FA5}">
                      <a16:colId xmlns:a16="http://schemas.microsoft.com/office/drawing/2014/main" val="2540904807"/>
                    </a:ext>
                  </a:extLst>
                </a:gridCol>
                <a:gridCol w="2475236">
                  <a:extLst>
                    <a:ext uri="{9D8B030D-6E8A-4147-A177-3AD203B41FA5}">
                      <a16:colId xmlns:a16="http://schemas.microsoft.com/office/drawing/2014/main" val="2531724801"/>
                    </a:ext>
                  </a:extLst>
                </a:gridCol>
                <a:gridCol w="1722395">
                  <a:extLst>
                    <a:ext uri="{9D8B030D-6E8A-4147-A177-3AD203B41FA5}">
                      <a16:colId xmlns:a16="http://schemas.microsoft.com/office/drawing/2014/main" val="83366457"/>
                    </a:ext>
                  </a:extLst>
                </a:gridCol>
              </a:tblGrid>
              <a:tr h="776563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Параметры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1111" marR="201111" marT="100556" marB="100556" anchor="ctr"/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Стоимость лицензии по подписке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1111" marR="201111" marT="100556" marB="10055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815788"/>
                  </a:ext>
                </a:extLst>
              </a:tr>
              <a:tr h="1097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ЧДД, тыс. </a:t>
                      </a:r>
                      <a:r>
                        <a:rPr lang="ru-RU" sz="2400" u="none" strike="noStrike" dirty="0" err="1">
                          <a:effectLst/>
                        </a:rPr>
                        <a:t>руб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0" marR="9510" marT="9510" marB="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0" marR="9510" marT="9510" marB="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0" marR="9510" marT="9510" marB="0" anchor="ctr"/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ЧДД </a:t>
                      </a:r>
                    </a:p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за 5 лет,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тыс. руб.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0949" marR="20949" marT="20949" marB="0" anchor="ctr"/>
                </a:tc>
                <a:extLst>
                  <a:ext uri="{0D108BD9-81ED-4DB2-BD59-A6C34878D82A}">
                    <a16:rowId xmlns:a16="http://schemas.microsoft.com/office/drawing/2014/main" val="4058340162"/>
                  </a:ext>
                </a:extLst>
              </a:tr>
              <a:tr h="5623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>
                          <a:effectLst/>
                        </a:rPr>
                        <a:t>1 год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>
                          <a:effectLst/>
                        </a:rPr>
                        <a:t>2 год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3 год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4 год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5 год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0" marR="9510" marT="9510" marB="0" anchor="ctr"/>
                </a:tc>
                <a:extLst>
                  <a:ext uri="{0D108BD9-81ED-4DB2-BD59-A6C34878D82A}">
                    <a16:rowId xmlns:a16="http://schemas.microsoft.com/office/drawing/2014/main" val="2160972425"/>
                  </a:ext>
                </a:extLst>
              </a:tr>
              <a:tr h="10443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Стоимость лицензии,</a:t>
                      </a:r>
                      <a:r>
                        <a:rPr lang="ru-RU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тыс. руб.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20949" marR="20949" marT="20949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8411917"/>
                  </a:ext>
                </a:extLst>
              </a:tr>
              <a:tr h="109350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Стоимость поддержки лицензии,</a:t>
                      </a:r>
                      <a:r>
                        <a:rPr lang="ru-RU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тыс. </a:t>
                      </a:r>
                      <a:r>
                        <a:rPr lang="ru-RU" sz="2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руб</a:t>
                      </a:r>
                      <a:r>
                        <a:rPr lang="ru-RU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/год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(20% от стоим.)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20949" marR="20949" marT="20949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764532"/>
                  </a:ext>
                </a:extLst>
              </a:tr>
              <a:tr h="10443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u="none" strike="noStrike" dirty="0">
                          <a:effectLst/>
                        </a:rPr>
                        <a:t> Число проданных</a:t>
                      </a:r>
                      <a:r>
                        <a:rPr lang="ru-RU" sz="2400" u="none" strike="noStrike" baseline="0" dirty="0">
                          <a:effectLst/>
                        </a:rPr>
                        <a:t> лицензий</a:t>
                      </a:r>
                      <a:r>
                        <a:rPr lang="ru-RU" sz="2400" u="none" strike="noStrike" dirty="0">
                          <a:effectLst/>
                        </a:rPr>
                        <a:t>,</a:t>
                      </a:r>
                      <a:r>
                        <a:rPr lang="ru-RU" sz="2400" u="none" strike="noStrike" baseline="0" dirty="0">
                          <a:effectLst/>
                        </a:rPr>
                        <a:t> </a:t>
                      </a:r>
                      <a:r>
                        <a:rPr lang="ru-RU" sz="2400" u="none" strike="noStrike" baseline="0" dirty="0" err="1">
                          <a:effectLst/>
                        </a:rPr>
                        <a:t>ед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20949" marR="20949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20949" marR="20949" marT="20949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7404600"/>
                  </a:ext>
                </a:extLst>
              </a:tr>
              <a:tr h="10175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u="none" strike="noStrike" dirty="0">
                          <a:effectLst/>
                        </a:rPr>
                        <a:t> ЧДД от </a:t>
                      </a:r>
                      <a:r>
                        <a:rPr lang="ru-RU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реализации</a:t>
                      </a:r>
                      <a:r>
                        <a:rPr lang="ru-RU" sz="2400" u="none" strike="noStrike" dirty="0">
                          <a:effectLst/>
                        </a:rPr>
                        <a:t> ПО, тыс. руб.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916" marR="20916" marT="209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</a:t>
                      </a:r>
                    </a:p>
                  </a:txBody>
                  <a:tcPr marL="20949" marR="158355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5320</a:t>
                      </a:r>
                    </a:p>
                  </a:txBody>
                  <a:tcPr marL="20949" marR="158355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10570</a:t>
                      </a:r>
                    </a:p>
                  </a:txBody>
                  <a:tcPr marL="20949" marR="158355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14070</a:t>
                      </a:r>
                    </a:p>
                  </a:txBody>
                  <a:tcPr marL="20949" marR="158355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17570</a:t>
                      </a:r>
                    </a:p>
                  </a:txBody>
                  <a:tcPr marL="20949" marR="158355" marT="2094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48 230</a:t>
                      </a:r>
                    </a:p>
                  </a:txBody>
                  <a:tcPr marL="20949" marR="20949" marT="20949" marB="0" anchor="ctr"/>
                </a:tc>
                <a:extLst>
                  <a:ext uri="{0D108BD9-81ED-4DB2-BD59-A6C34878D82A}">
                    <a16:rowId xmlns:a16="http://schemas.microsoft.com/office/drawing/2014/main" val="3059972254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9A59AC-1805-4FC1-88E4-746E2933A935}"/>
              </a:ext>
            </a:extLst>
          </p:cNvPr>
          <p:cNvSpPr/>
          <p:nvPr/>
        </p:nvSpPr>
        <p:spPr>
          <a:xfrm>
            <a:off x="372605" y="1700918"/>
            <a:ext cx="177186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1. ОСНОВНАЯ - Годовая подписка по модели «</a:t>
            </a:r>
            <a:r>
              <a:rPr lang="en-US" sz="2400" b="1" dirty="0"/>
              <a:t>SaaS</a:t>
            </a:r>
            <a:r>
              <a:rPr lang="ru-RU" sz="2400" b="1" dirty="0"/>
              <a:t>»</a:t>
            </a:r>
            <a:r>
              <a:rPr lang="ru-RU" sz="2400" dirty="0"/>
              <a:t>: </a:t>
            </a:r>
          </a:p>
          <a:p>
            <a:r>
              <a:rPr lang="ru-RU" sz="2400" dirty="0"/>
              <a:t>- Инженерная версия для рынка России – 350 тыс. </a:t>
            </a:r>
            <a:r>
              <a:rPr lang="ru-RU" sz="2400" dirty="0" err="1"/>
              <a:t>руб</a:t>
            </a:r>
            <a:r>
              <a:rPr lang="ru-RU" sz="2400" dirty="0"/>
              <a:t> в первый год. </a:t>
            </a:r>
          </a:p>
          <a:p>
            <a:pPr marL="342900" indent="-342900">
              <a:buFontTx/>
              <a:buChar char="-"/>
            </a:pPr>
            <a:r>
              <a:rPr lang="ru-RU" sz="2400" dirty="0" err="1"/>
              <a:t>Тех.поддержка</a:t>
            </a:r>
            <a:r>
              <a:rPr lang="ru-RU" sz="2400" dirty="0"/>
              <a:t> и обновление – 70 </a:t>
            </a:r>
            <a:r>
              <a:rPr lang="ru-RU" sz="2400" dirty="0" err="1"/>
              <a:t>тыс.руб</a:t>
            </a:r>
            <a:r>
              <a:rPr lang="ru-RU" sz="2400" dirty="0"/>
              <a:t>/год (20% от стоимости лицензии).</a:t>
            </a:r>
          </a:p>
          <a:p>
            <a:endParaRPr lang="ru-RU" sz="2400" dirty="0"/>
          </a:p>
          <a:p>
            <a:r>
              <a:rPr lang="ru-RU" sz="2400" b="1" dirty="0"/>
              <a:t>2. ДОПОЛНИТЕЛЬНАЯ (не учитывается в финансовой модели) – Консультационные и инжиниринговые услуги</a:t>
            </a:r>
          </a:p>
          <a:p>
            <a:endParaRPr lang="ru-RU" sz="2400" b="1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AA8EEC1-4BC9-44C3-9084-D24A5112E589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7</a:t>
            </a:fld>
            <a:endParaRPr lang="ru-RU" sz="320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9ABC96AC-2449-4598-9743-40C3F31CBD79}"/>
              </a:ext>
            </a:extLst>
          </p:cNvPr>
          <p:cNvGrpSpPr/>
          <p:nvPr/>
        </p:nvGrpSpPr>
        <p:grpSpPr>
          <a:xfrm>
            <a:off x="656707" y="3971737"/>
            <a:ext cx="18670371" cy="4776847"/>
            <a:chOff x="1050256" y="3207807"/>
            <a:chExt cx="10386307" cy="2657355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BE8FB98C-F8D9-4671-B407-FFFC1ADDECB8}"/>
                </a:ext>
              </a:extLst>
            </p:cNvPr>
            <p:cNvCxnSpPr>
              <a:cxnSpLocks/>
            </p:cNvCxnSpPr>
            <p:nvPr/>
          </p:nvCxnSpPr>
          <p:spPr>
            <a:xfrm>
              <a:off x="1616443" y="4053782"/>
              <a:ext cx="4590792" cy="0"/>
            </a:xfrm>
            <a:prstGeom prst="line">
              <a:avLst/>
            </a:prstGeom>
            <a:ln>
              <a:solidFill>
                <a:schemeClr val="tx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294BC477-5D07-4029-BC9B-5D63CD845BA5}"/>
                </a:ext>
              </a:extLst>
            </p:cNvPr>
            <p:cNvCxnSpPr/>
            <p:nvPr/>
          </p:nvCxnSpPr>
          <p:spPr>
            <a:xfrm>
              <a:off x="1604003" y="3898272"/>
              <a:ext cx="0" cy="236375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3A5848F4-F5C5-48DC-B09C-ECBCCCCD61F2}"/>
                </a:ext>
              </a:extLst>
            </p:cNvPr>
            <p:cNvCxnSpPr/>
            <p:nvPr/>
          </p:nvCxnSpPr>
          <p:spPr>
            <a:xfrm>
              <a:off x="4549368" y="3898272"/>
              <a:ext cx="0" cy="236375"/>
            </a:xfrm>
            <a:prstGeom prst="line">
              <a:avLst/>
            </a:prstGeom>
            <a:ln>
              <a:solidFill>
                <a:schemeClr val="tx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A621A39B-403D-4F30-BDAD-8B214E195E11}"/>
                </a:ext>
              </a:extLst>
            </p:cNvPr>
            <p:cNvCxnSpPr/>
            <p:nvPr/>
          </p:nvCxnSpPr>
          <p:spPr>
            <a:xfrm>
              <a:off x="6060927" y="3907602"/>
              <a:ext cx="0" cy="2363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A5544F95-30AD-4EFD-A06A-FBD8A2E7532F}"/>
                </a:ext>
              </a:extLst>
            </p:cNvPr>
            <p:cNvCxnSpPr/>
            <p:nvPr/>
          </p:nvCxnSpPr>
          <p:spPr>
            <a:xfrm>
              <a:off x="7625360" y="3907602"/>
              <a:ext cx="0" cy="2363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593708-5750-4568-9F41-4EE53D262163}"/>
                </a:ext>
              </a:extLst>
            </p:cNvPr>
            <p:cNvSpPr txBox="1"/>
            <p:nvPr/>
          </p:nvSpPr>
          <p:spPr>
            <a:xfrm>
              <a:off x="1409354" y="3543518"/>
              <a:ext cx="1796468" cy="22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tx1">
                      <a:lumMod val="6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2018 – 2020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EF0073-8314-4566-9CB1-68E9744AD53E}"/>
                </a:ext>
              </a:extLst>
            </p:cNvPr>
            <p:cNvSpPr txBox="1"/>
            <p:nvPr/>
          </p:nvSpPr>
          <p:spPr>
            <a:xfrm>
              <a:off x="4001971" y="4277584"/>
              <a:ext cx="1467599" cy="907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Проект получил грант ФСИ на развитие симулятора РИР в </a:t>
              </a:r>
              <a:r>
                <a:rPr lang="en-US" sz="20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web-</a:t>
              </a:r>
              <a:r>
                <a:rPr lang="ru-RU" sz="20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интерфейсе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AC0A80-872A-4A08-AED8-C099481A92F2}"/>
                </a:ext>
              </a:extLst>
            </p:cNvPr>
            <p:cNvSpPr txBox="1"/>
            <p:nvPr/>
          </p:nvSpPr>
          <p:spPr>
            <a:xfrm>
              <a:off x="3883784" y="3519027"/>
              <a:ext cx="1331167" cy="22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Декабрь 2020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C4D6B8-E667-46FF-ADD0-CC4C296212BE}"/>
                </a:ext>
              </a:extLst>
            </p:cNvPr>
            <p:cNvSpPr txBox="1"/>
            <p:nvPr/>
          </p:nvSpPr>
          <p:spPr>
            <a:xfrm>
              <a:off x="1050256" y="4277584"/>
              <a:ext cx="1331167" cy="1078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1">
                      <a:lumMod val="6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Идея создания симулятора РИР. Подготовка макета программы в </a:t>
              </a:r>
              <a:r>
                <a:rPr lang="en-US" sz="2000" b="1" dirty="0">
                  <a:solidFill>
                    <a:schemeClr val="tx1">
                      <a:lumMod val="6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Excel</a:t>
              </a:r>
              <a:r>
                <a:rPr lang="ru-RU" sz="2000" b="1" dirty="0">
                  <a:solidFill>
                    <a:schemeClr val="tx1">
                      <a:lumMod val="6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86D49F-7861-4E2B-BEC2-772A8239AD3D}"/>
                </a:ext>
              </a:extLst>
            </p:cNvPr>
            <p:cNvSpPr txBox="1"/>
            <p:nvPr/>
          </p:nvSpPr>
          <p:spPr>
            <a:xfrm>
              <a:off x="5541652" y="4273053"/>
              <a:ext cx="1426839" cy="907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92D05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Разработана серверная часть </a:t>
              </a:r>
              <a:r>
                <a:rPr lang="en-US" sz="2000" b="1" dirty="0">
                  <a:solidFill>
                    <a:srgbClr val="92D05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web-</a:t>
              </a:r>
              <a:r>
                <a:rPr lang="ru-RU" sz="2000" b="1" dirty="0">
                  <a:solidFill>
                    <a:srgbClr val="92D05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приложения Симулятора РИР </a:t>
              </a:r>
              <a:r>
                <a:rPr lang="en-US" sz="2000" b="1" dirty="0">
                  <a:solidFill>
                    <a:srgbClr val="92D05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(back-end)</a:t>
              </a:r>
              <a:endParaRPr lang="ru-RU" sz="2000" b="1" dirty="0">
                <a:solidFill>
                  <a:srgbClr val="92D05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510177-C8DD-4821-B8E7-1E04244B56CA}"/>
                </a:ext>
              </a:extLst>
            </p:cNvPr>
            <p:cNvSpPr txBox="1"/>
            <p:nvPr/>
          </p:nvSpPr>
          <p:spPr>
            <a:xfrm>
              <a:off x="5583511" y="3514462"/>
              <a:ext cx="954832" cy="22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92D05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Июль 2021</a:t>
              </a:r>
            </a:p>
          </p:txBody>
        </p:sp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15C53386-BA29-4F33-8AE9-85D88BDBE3D2}"/>
                </a:ext>
              </a:extLst>
            </p:cNvPr>
            <p:cNvCxnSpPr>
              <a:cxnSpLocks/>
            </p:cNvCxnSpPr>
            <p:nvPr/>
          </p:nvCxnSpPr>
          <p:spPr>
            <a:xfrm>
              <a:off x="6060927" y="3207807"/>
              <a:ext cx="0" cy="311220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49453FBD-68C9-4FCA-8633-6C99D080D6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0927" y="5532073"/>
              <a:ext cx="0" cy="296515"/>
            </a:xfrm>
            <a:prstGeom prst="straightConnector1">
              <a:avLst/>
            </a:prstGeom>
            <a:ln w="28575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FC3968-46CB-448E-9285-1CEDDA435841}"/>
                </a:ext>
              </a:extLst>
            </p:cNvPr>
            <p:cNvSpPr txBox="1"/>
            <p:nvPr/>
          </p:nvSpPr>
          <p:spPr>
            <a:xfrm>
              <a:off x="6968492" y="3501725"/>
              <a:ext cx="1331167" cy="22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00B0F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Декабрь 2021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F4ACA0-8C31-49F0-A46B-65D1B967CE82}"/>
                </a:ext>
              </a:extLst>
            </p:cNvPr>
            <p:cNvSpPr txBox="1"/>
            <p:nvPr/>
          </p:nvSpPr>
          <p:spPr>
            <a:xfrm>
              <a:off x="7081333" y="4272855"/>
              <a:ext cx="1419549" cy="1078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00B0F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Разработка интерфейса </a:t>
              </a:r>
              <a:r>
                <a:rPr lang="en-US" sz="2000" b="1" dirty="0">
                  <a:solidFill>
                    <a:srgbClr val="00B0F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web</a:t>
              </a:r>
              <a:r>
                <a:rPr lang="ru-RU" sz="2000" b="1" dirty="0">
                  <a:solidFill>
                    <a:srgbClr val="00B0F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-приложения прототипа Симулятора РИР. Подготовка к ОПИ</a:t>
              </a:r>
            </a:p>
          </p:txBody>
        </p: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06C270C9-5B36-4FCC-812F-F1AC342DC314}"/>
                </a:ext>
              </a:extLst>
            </p:cNvPr>
            <p:cNvCxnSpPr>
              <a:cxnSpLocks/>
            </p:cNvCxnSpPr>
            <p:nvPr/>
          </p:nvCxnSpPr>
          <p:spPr>
            <a:xfrm>
              <a:off x="6205330" y="4053082"/>
              <a:ext cx="5231233" cy="0"/>
            </a:xfrm>
            <a:prstGeom prst="line">
              <a:avLst/>
            </a:prstGeom>
            <a:ln>
              <a:solidFill>
                <a:schemeClr val="tx1">
                  <a:lumMod val="95000"/>
                </a:schemeClr>
              </a:solidFill>
              <a:prstDash val="lg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2777D31D-7FA6-4187-A62A-2B4CB030B57E}"/>
                </a:ext>
              </a:extLst>
            </p:cNvPr>
            <p:cNvCxnSpPr/>
            <p:nvPr/>
          </p:nvCxnSpPr>
          <p:spPr>
            <a:xfrm>
              <a:off x="2989860" y="3893543"/>
              <a:ext cx="0" cy="236375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D47A66-3E70-4AD9-8B2A-B0A1869E975B}"/>
                </a:ext>
              </a:extLst>
            </p:cNvPr>
            <p:cNvSpPr txBox="1"/>
            <p:nvPr/>
          </p:nvSpPr>
          <p:spPr>
            <a:xfrm>
              <a:off x="2436113" y="4272855"/>
              <a:ext cx="1331167" cy="159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1">
                      <a:lumMod val="6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Тестирование </a:t>
              </a:r>
              <a:r>
                <a:rPr lang="en-US" sz="2000" b="1" dirty="0">
                  <a:solidFill>
                    <a:schemeClr val="tx1">
                      <a:lumMod val="6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excel-</a:t>
              </a:r>
              <a:r>
                <a:rPr lang="ru-RU" sz="2000" b="1" dirty="0">
                  <a:solidFill>
                    <a:schemeClr val="tx1">
                      <a:lumMod val="6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шаблона симулятора РИР при планировании мероприятий в промысловых условиях на 76 скважинах.</a:t>
              </a:r>
            </a:p>
          </p:txBody>
        </p: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86CF0457-2410-4F41-8486-8B335F8C5F0B}"/>
                </a:ext>
              </a:extLst>
            </p:cNvPr>
            <p:cNvCxnSpPr/>
            <p:nvPr/>
          </p:nvCxnSpPr>
          <p:spPr>
            <a:xfrm>
              <a:off x="9044909" y="3907602"/>
              <a:ext cx="0" cy="236375"/>
            </a:xfrm>
            <a:prstGeom prst="line">
              <a:avLst/>
            </a:prstGeom>
            <a:ln>
              <a:solidFill>
                <a:srgbClr val="4BD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1342DA-A7AA-44E8-8390-76C2A8B15B6B}"/>
                </a:ext>
              </a:extLst>
            </p:cNvPr>
            <p:cNvSpPr txBox="1"/>
            <p:nvPr/>
          </p:nvSpPr>
          <p:spPr>
            <a:xfrm>
              <a:off x="8388041" y="3501725"/>
              <a:ext cx="1331167" cy="22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BD0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2022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446B0ED-93C0-4220-B555-E1687F7F361B}"/>
                </a:ext>
              </a:extLst>
            </p:cNvPr>
            <p:cNvSpPr txBox="1"/>
            <p:nvPr/>
          </p:nvSpPr>
          <p:spPr>
            <a:xfrm>
              <a:off x="8500881" y="4272855"/>
              <a:ext cx="1611763" cy="736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4BD0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Проведение ОПИ. Совершенствование функционала ПО Симулятора</a:t>
              </a:r>
            </a:p>
          </p:txBody>
        </p: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E0722C1A-3A00-41EF-B272-65B5E044DB9D}"/>
                </a:ext>
              </a:extLst>
            </p:cNvPr>
            <p:cNvCxnSpPr/>
            <p:nvPr/>
          </p:nvCxnSpPr>
          <p:spPr>
            <a:xfrm>
              <a:off x="10613454" y="3949395"/>
              <a:ext cx="0" cy="236375"/>
            </a:xfrm>
            <a:prstGeom prst="line">
              <a:avLst/>
            </a:prstGeom>
            <a:ln>
              <a:solidFill>
                <a:srgbClr val="4BD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8F1BC7-FE16-420A-B3B2-278A79F6A328}"/>
                </a:ext>
              </a:extLst>
            </p:cNvPr>
            <p:cNvSpPr txBox="1"/>
            <p:nvPr/>
          </p:nvSpPr>
          <p:spPr>
            <a:xfrm>
              <a:off x="9956586" y="3543518"/>
              <a:ext cx="1331167" cy="22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BD0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2023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0B3865-E9AD-4E74-8F65-3965C2F1F67C}"/>
                </a:ext>
              </a:extLst>
            </p:cNvPr>
            <p:cNvSpPr txBox="1"/>
            <p:nvPr/>
          </p:nvSpPr>
          <p:spPr>
            <a:xfrm>
              <a:off x="10069427" y="4314648"/>
              <a:ext cx="1331167" cy="22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4BD0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Продажи ПО</a:t>
              </a:r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ED8737E-4779-4780-ADAB-7E1C2BE331EC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8</a:t>
            </a:fld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C121DB3-CE26-49C0-8103-88363A32579C}"/>
              </a:ext>
            </a:extLst>
          </p:cNvPr>
          <p:cNvSpPr/>
          <p:nvPr/>
        </p:nvSpPr>
        <p:spPr>
          <a:xfrm>
            <a:off x="7285782" y="2576059"/>
            <a:ext cx="5532533" cy="98096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a typeface="Cambria" panose="02040503050406030204" pitchFamily="18" charset="0"/>
              </a:rPr>
              <a:t>Консалтинг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E119E5-A0B6-450A-9AAF-3A4F48DAC12F}"/>
              </a:ext>
            </a:extLst>
          </p:cNvPr>
          <p:cNvSpPr/>
          <p:nvPr/>
        </p:nvSpPr>
        <p:spPr>
          <a:xfrm>
            <a:off x="13744065" y="2576059"/>
            <a:ext cx="5532533" cy="98096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a typeface="Cambria" panose="02040503050406030204" pitchFamily="18" charset="0"/>
              </a:rPr>
              <a:t>Дизайн ГТМ по РИР/ВИР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2838C4D-F18B-499E-888F-F70AF3512BD5}"/>
              </a:ext>
            </a:extLst>
          </p:cNvPr>
          <p:cNvSpPr/>
          <p:nvPr/>
        </p:nvSpPr>
        <p:spPr>
          <a:xfrm>
            <a:off x="827497" y="2576057"/>
            <a:ext cx="5532533" cy="98096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a typeface="Cambria" panose="02040503050406030204" pitchFamily="18" charset="0"/>
              </a:rPr>
              <a:t>Продолжение разработки ПО Симулятора РИР/ВИР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550EC6E-4DDA-4712-81FB-A3882C91B0BE}"/>
              </a:ext>
            </a:extLst>
          </p:cNvPr>
          <p:cNvSpPr/>
          <p:nvPr/>
        </p:nvSpPr>
        <p:spPr>
          <a:xfrm>
            <a:off x="827497" y="3976347"/>
            <a:ext cx="5532535" cy="414657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400" b="1" i="1" dirty="0">
              <a:solidFill>
                <a:schemeClr val="tx1"/>
              </a:solidFill>
              <a:ea typeface="Cambria" panose="020405030504060302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i="1" dirty="0">
                <a:solidFill>
                  <a:schemeClr val="tx1"/>
                </a:solidFill>
                <a:ea typeface="Cambria" panose="02040503050406030204" pitchFamily="18" charset="0"/>
              </a:rPr>
              <a:t>Получение гранта ФСИ в рамках Старт-2</a:t>
            </a:r>
          </a:p>
          <a:p>
            <a:pPr marL="342900" indent="-342900">
              <a:buFontTx/>
              <a:buChar char="-"/>
            </a:pPr>
            <a:r>
              <a:rPr lang="ru-RU" sz="2400" b="1" i="1" dirty="0">
                <a:solidFill>
                  <a:schemeClr val="tx1"/>
                </a:solidFill>
                <a:ea typeface="Cambria" panose="02040503050406030204" pitchFamily="18" charset="0"/>
              </a:rPr>
              <a:t>Привлечение инвестиций от заинтересованных Компаний</a:t>
            </a:r>
          </a:p>
          <a:p>
            <a:pPr marL="342900" indent="-342900">
              <a:buFontTx/>
              <a:buChar char="-"/>
            </a:pPr>
            <a:r>
              <a:rPr lang="ru-RU" sz="1600" b="1" i="1" dirty="0">
                <a:solidFill>
                  <a:schemeClr val="tx1"/>
                </a:solidFill>
                <a:ea typeface="Cambria" panose="02040503050406030204" pitchFamily="18" charset="0"/>
              </a:rPr>
              <a:t>(опционально) </a:t>
            </a:r>
            <a:r>
              <a:rPr lang="ru-RU" sz="2400" b="1" i="1" dirty="0">
                <a:solidFill>
                  <a:schemeClr val="tx1"/>
                </a:solidFill>
                <a:ea typeface="Cambria" panose="02040503050406030204" pitchFamily="18" charset="0"/>
              </a:rPr>
              <a:t>Выполнение НИОКР по созданию Симулятора РИР для условий компании-Заказчика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BDA01BD-1968-4EDD-9955-2B7B853E1CD5}"/>
              </a:ext>
            </a:extLst>
          </p:cNvPr>
          <p:cNvSpPr/>
          <p:nvPr/>
        </p:nvSpPr>
        <p:spPr>
          <a:xfrm>
            <a:off x="13744065" y="3976347"/>
            <a:ext cx="5532533" cy="56858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400" b="1" i="1" dirty="0">
                <a:solidFill>
                  <a:schemeClr val="tx1"/>
                </a:solidFill>
                <a:ea typeface="Cambria" panose="02040503050406030204" pitchFamily="18" charset="0"/>
              </a:rPr>
              <a:t>Проектирование и расчёт мероприятий по ремонтно-изоляционным и водоизоляционным работам в нефтяных скважинах</a:t>
            </a:r>
          </a:p>
          <a:p>
            <a:pPr algn="ctr"/>
            <a:endParaRPr lang="ru-RU" sz="2400" b="1" i="1" dirty="0">
              <a:solidFill>
                <a:schemeClr val="tx1"/>
              </a:solidFill>
              <a:ea typeface="Cambria" panose="02040503050406030204" pitchFamily="18" charset="0"/>
            </a:endParaRPr>
          </a:p>
          <a:p>
            <a:r>
              <a:rPr lang="ru-RU" sz="2400" b="1" u="sng" dirty="0">
                <a:solidFill>
                  <a:schemeClr val="tx1"/>
                </a:solidFill>
                <a:ea typeface="Cambria" panose="02040503050406030204" pitchFamily="18" charset="0"/>
              </a:rPr>
              <a:t>- Постановка задачи, запрос исходных данных</a:t>
            </a:r>
            <a:endParaRPr lang="ru-RU" sz="2400" dirty="0">
              <a:solidFill>
                <a:schemeClr val="tx1"/>
              </a:solidFill>
              <a:ea typeface="Cambria" panose="02040503050406030204" pitchFamily="18" charset="0"/>
            </a:endParaRPr>
          </a:p>
          <a:p>
            <a:r>
              <a:rPr lang="ru-RU" sz="2400" b="1" u="sng" dirty="0">
                <a:solidFill>
                  <a:schemeClr val="tx1"/>
                </a:solidFill>
                <a:ea typeface="Cambria" panose="02040503050406030204" pitchFamily="18" charset="0"/>
              </a:rPr>
              <a:t>- Договор на оказание услуг</a:t>
            </a:r>
            <a:endParaRPr lang="ru-RU" sz="2400" dirty="0">
              <a:solidFill>
                <a:schemeClr val="tx1"/>
              </a:solidFill>
              <a:ea typeface="Cambria" panose="02040503050406030204" pitchFamily="18" charset="0"/>
            </a:endParaRPr>
          </a:p>
          <a:p>
            <a:r>
              <a:rPr lang="ru-RU" sz="2400" b="1" u="sng" dirty="0">
                <a:solidFill>
                  <a:schemeClr val="tx1"/>
                </a:solidFill>
                <a:ea typeface="Cambria" panose="02040503050406030204" pitchFamily="18" charset="0"/>
              </a:rPr>
              <a:t>- Передаваемая документация:</a:t>
            </a:r>
            <a:r>
              <a:rPr lang="ru-RU" sz="2400" b="1" dirty="0">
                <a:solidFill>
                  <a:schemeClr val="tx1"/>
                </a:solidFill>
                <a:ea typeface="Cambria" panose="02040503050406030204" pitchFamily="18" charset="0"/>
              </a:rPr>
              <a:t> технические </a:t>
            </a:r>
            <a:r>
              <a:rPr lang="ru-RU" sz="2400" dirty="0">
                <a:solidFill>
                  <a:schemeClr val="tx1"/>
                </a:solidFill>
                <a:ea typeface="Cambria" panose="02040503050406030204" pitchFamily="18" charset="0"/>
              </a:rPr>
              <a:t>отчёты по дизайну, прогнозу эффективности, рекомендации.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F79A6BC-494F-430C-876D-EDA8624C096B}"/>
              </a:ext>
            </a:extLst>
          </p:cNvPr>
          <p:cNvSpPr/>
          <p:nvPr/>
        </p:nvSpPr>
        <p:spPr>
          <a:xfrm>
            <a:off x="7285782" y="3976347"/>
            <a:ext cx="5532535" cy="50762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400" b="1" i="1" dirty="0">
                <a:solidFill>
                  <a:schemeClr val="tx1"/>
                </a:solidFill>
                <a:ea typeface="Cambria" panose="02040503050406030204" pitchFamily="18" charset="0"/>
              </a:rPr>
              <a:t>Консультирование по теоретическим, техническим и технологическим вопросам в области ГТМ на нефтяных скважинах.</a:t>
            </a:r>
          </a:p>
          <a:p>
            <a:pPr algn="ctr"/>
            <a:endParaRPr lang="ru-RU" sz="2400" b="1" i="1" dirty="0">
              <a:solidFill>
                <a:schemeClr val="tx1"/>
              </a:solidFill>
              <a:ea typeface="Cambria" panose="02040503050406030204" pitchFamily="18" charset="0"/>
            </a:endParaRPr>
          </a:p>
          <a:p>
            <a:r>
              <a:rPr lang="ru-RU" sz="2400" b="1" u="sng" dirty="0">
                <a:solidFill>
                  <a:schemeClr val="tx1"/>
                </a:solidFill>
                <a:ea typeface="Cambria" panose="02040503050406030204" pitchFamily="18" charset="0"/>
              </a:rPr>
              <a:t>- Экспресс-аудит</a:t>
            </a:r>
            <a:r>
              <a:rPr lang="ru-RU" sz="2400" dirty="0">
                <a:solidFill>
                  <a:schemeClr val="tx1"/>
                </a:solidFill>
                <a:ea typeface="Cambria" panose="02040503050406030204" pitchFamily="18" charset="0"/>
              </a:rPr>
              <a:t> задач и проблем</a:t>
            </a:r>
          </a:p>
          <a:p>
            <a:r>
              <a:rPr lang="ru-RU" sz="2400" b="1" u="sng" dirty="0">
                <a:solidFill>
                  <a:schemeClr val="tx1"/>
                </a:solidFill>
                <a:ea typeface="Cambria" panose="02040503050406030204" pitchFamily="18" charset="0"/>
              </a:rPr>
              <a:t>- Договор на оказание услуг</a:t>
            </a:r>
            <a:endParaRPr lang="ru-RU" sz="2400" dirty="0">
              <a:solidFill>
                <a:schemeClr val="tx1"/>
              </a:solidFill>
              <a:ea typeface="Cambria" panose="02040503050406030204" pitchFamily="18" charset="0"/>
            </a:endParaRPr>
          </a:p>
          <a:p>
            <a:r>
              <a:rPr lang="ru-RU" sz="2400" b="1" u="sng" dirty="0">
                <a:solidFill>
                  <a:schemeClr val="tx1"/>
                </a:solidFill>
                <a:ea typeface="Cambria" panose="02040503050406030204" pitchFamily="18" charset="0"/>
              </a:rPr>
              <a:t>- Передаваемая документация:</a:t>
            </a:r>
            <a:r>
              <a:rPr lang="ru-RU" sz="2400" b="1" dirty="0">
                <a:solidFill>
                  <a:schemeClr val="tx1"/>
                </a:solidFill>
                <a:ea typeface="Cambria" panose="020405030504060302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a typeface="Cambria" panose="02040503050406030204" pitchFamily="18" charset="0"/>
              </a:rPr>
              <a:t>технические отчеты, рекомендации, инструкции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5B3BF1-1337-4ED7-8CD7-7BD725B875F7}"/>
              </a:ext>
            </a:extLst>
          </p:cNvPr>
          <p:cNvSpPr txBox="1"/>
          <p:nvPr/>
        </p:nvSpPr>
        <p:spPr>
          <a:xfrm>
            <a:off x="894588" y="1889760"/>
            <a:ext cx="5465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Основная задача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38C643-796A-4DE4-873F-76B182BDD3D5}"/>
              </a:ext>
            </a:extLst>
          </p:cNvPr>
          <p:cNvSpPr txBox="1"/>
          <p:nvPr/>
        </p:nvSpPr>
        <p:spPr>
          <a:xfrm>
            <a:off x="7285782" y="1889760"/>
            <a:ext cx="11990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Параллельные задачи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0C68B5-196F-4517-B696-B23B4061F8CF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9</a:t>
            </a:fld>
            <a:endParaRPr lang="ru-RU" sz="320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Предложение для Партнёра</a:t>
            </a:r>
            <a:endParaRPr lang="ru-RU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FC7E405-4F54-4AD0-B8C9-6B1DE73BD9AB}"/>
              </a:ext>
            </a:extLst>
          </p:cNvPr>
          <p:cNvGrpSpPr/>
          <p:nvPr/>
        </p:nvGrpSpPr>
        <p:grpSpPr>
          <a:xfrm>
            <a:off x="562523" y="2621096"/>
            <a:ext cx="18979053" cy="7208703"/>
            <a:chOff x="519836" y="1325697"/>
            <a:chExt cx="11075135" cy="4206604"/>
          </a:xfrm>
          <a:solidFill>
            <a:schemeClr val="bg1"/>
          </a:solidFill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AECC1C71-0F0C-4168-BF6B-86CABE234CAD}"/>
                </a:ext>
              </a:extLst>
            </p:cNvPr>
            <p:cNvSpPr/>
            <p:nvPr/>
          </p:nvSpPr>
          <p:spPr>
            <a:xfrm>
              <a:off x="597029" y="1325698"/>
              <a:ext cx="3298073" cy="584775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ea typeface="Cambria" panose="02040503050406030204" pitchFamily="18" charset="0"/>
                </a:rPr>
                <a:t>НИОКР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2CE1DFF1-4629-4DC3-9CE4-6D7F5C13305A}"/>
                </a:ext>
              </a:extLst>
            </p:cNvPr>
            <p:cNvSpPr/>
            <p:nvPr/>
          </p:nvSpPr>
          <p:spPr>
            <a:xfrm>
              <a:off x="4446963" y="1325698"/>
              <a:ext cx="3298073" cy="584775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ea typeface="Cambria" panose="02040503050406030204" pitchFamily="18" charset="0"/>
                </a:rPr>
                <a:t>Подписка по </a:t>
              </a:r>
              <a:r>
                <a:rPr lang="en-US" sz="2400" b="1" dirty="0">
                  <a:solidFill>
                    <a:schemeClr val="tx1"/>
                  </a:solidFill>
                  <a:ea typeface="Cambria" panose="02040503050406030204" pitchFamily="18" charset="0"/>
                </a:rPr>
                <a:t>SaaS</a:t>
              </a:r>
              <a:endParaRPr lang="ru-RU" sz="2400" b="1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1A3956EB-F219-4F7C-8E6C-C6878C5136B4}"/>
                </a:ext>
              </a:extLst>
            </p:cNvPr>
            <p:cNvSpPr/>
            <p:nvPr/>
          </p:nvSpPr>
          <p:spPr>
            <a:xfrm>
              <a:off x="8296897" y="1325697"/>
              <a:ext cx="3298073" cy="584775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ea typeface="Cambria" panose="02040503050406030204" pitchFamily="18" charset="0"/>
                </a:rPr>
                <a:t>Интеграция в корпоративное ПО</a:t>
              </a:r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0E84EA30-70FB-4670-AFC0-64E2511891E9}"/>
                </a:ext>
              </a:extLst>
            </p:cNvPr>
            <p:cNvSpPr/>
            <p:nvPr/>
          </p:nvSpPr>
          <p:spPr>
            <a:xfrm>
              <a:off x="8296897" y="2160443"/>
              <a:ext cx="3298074" cy="3371858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2400" b="1" i="1" dirty="0">
                  <a:solidFill>
                    <a:schemeClr val="tx1"/>
                  </a:solidFill>
                  <a:ea typeface="Cambria" panose="02040503050406030204" pitchFamily="18" charset="0"/>
                </a:rPr>
                <a:t>Договор оказания возмездных услуг по интеграции Симулятора</a:t>
              </a:r>
            </a:p>
            <a:p>
              <a:pPr algn="ctr"/>
              <a:endParaRPr lang="ru-RU" sz="2400" b="1" i="1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Проведение ЛИ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Развертывание серверных компонентов в сети Заказчика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Обучение / тех. поддержка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Оперативная модернизация ПО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endParaRPr lang="en-US" sz="2000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pPr>
                <a:buClr>
                  <a:srgbClr val="00B050"/>
                </a:buClr>
              </a:pPr>
              <a:endParaRPr lang="ru-RU" sz="2400" i="1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pPr algn="ctr"/>
              <a:r>
                <a:rPr lang="ru-RU" sz="2400" i="1" dirty="0">
                  <a:solidFill>
                    <a:schemeClr val="tx1"/>
                  </a:solidFill>
                  <a:ea typeface="Cambria" panose="02040503050406030204" pitchFamily="18" charset="0"/>
                </a:rPr>
                <a:t>Включение Симулятора РИР в набор корпоративных расчётных инструментов.</a:t>
              </a: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308C42E7-5012-41C4-A89D-D872AF687352}"/>
                </a:ext>
              </a:extLst>
            </p:cNvPr>
            <p:cNvSpPr/>
            <p:nvPr/>
          </p:nvSpPr>
          <p:spPr>
            <a:xfrm>
              <a:off x="4446963" y="2160443"/>
              <a:ext cx="3298073" cy="3371858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2400" b="1" i="1" dirty="0">
                  <a:solidFill>
                    <a:schemeClr val="tx1"/>
                  </a:solidFill>
                  <a:ea typeface="Cambria" panose="02040503050406030204" pitchFamily="18" charset="0"/>
                </a:rPr>
                <a:t>Доступ к ПО </a:t>
              </a:r>
              <a:r>
                <a:rPr lang="ru-RU" sz="2400" b="1" i="1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по</a:t>
              </a:r>
              <a:r>
                <a:rPr lang="ru-RU" sz="2400" b="1" i="1" dirty="0">
                  <a:solidFill>
                    <a:schemeClr val="tx1"/>
                  </a:solidFill>
                  <a:ea typeface="Cambria" panose="02040503050406030204" pitchFamily="18" charset="0"/>
                </a:rPr>
                <a:t> модели </a:t>
              </a:r>
              <a:r>
                <a:rPr lang="en-US" sz="2400" b="1" i="1" dirty="0">
                  <a:solidFill>
                    <a:schemeClr val="tx1"/>
                  </a:solidFill>
                  <a:ea typeface="Cambria" panose="02040503050406030204" pitchFamily="18" charset="0"/>
                </a:rPr>
                <a:t>SaaS</a:t>
              </a:r>
              <a:r>
                <a:rPr lang="ru-RU" sz="2400" b="1" i="1" dirty="0">
                  <a:solidFill>
                    <a:schemeClr val="tx1"/>
                  </a:solidFill>
                  <a:ea typeface="Cambria" panose="02040503050406030204" pitchFamily="18" charset="0"/>
                </a:rPr>
                <a:t> (доступ по подписке)</a:t>
              </a:r>
            </a:p>
            <a:p>
              <a:pPr algn="ctr"/>
              <a:endParaRPr lang="ru-RU" sz="2400" b="1" i="1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Гибкий защищенный доступ к облачному серверу для выполнения расчетов через </a:t>
              </a:r>
              <a:r>
                <a:rPr lang="en-US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web</a:t>
              </a: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-интерфейс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Обучение / тех. поддержка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Оперативная модернизация ПО</a:t>
              </a:r>
            </a:p>
            <a:p>
              <a:endParaRPr lang="en-US" sz="2400" i="1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endParaRPr lang="ru-RU" sz="2400" i="1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pPr algn="ctr"/>
              <a:r>
                <a:rPr lang="ru-RU" sz="2400" i="1" dirty="0">
                  <a:solidFill>
                    <a:schemeClr val="tx1"/>
                  </a:solidFill>
                  <a:ea typeface="Cambria" panose="02040503050406030204" pitchFamily="18" charset="0"/>
                </a:rPr>
                <a:t>Использование Симулятора РИР как прикладного ПО для проектирования РИР</a:t>
              </a: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BFB435A0-D12A-4E13-92CA-1C7C9446AE13}"/>
                </a:ext>
              </a:extLst>
            </p:cNvPr>
            <p:cNvSpPr/>
            <p:nvPr/>
          </p:nvSpPr>
          <p:spPr>
            <a:xfrm>
              <a:off x="519836" y="2160442"/>
              <a:ext cx="3497428" cy="3371859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2400" b="1" i="1" dirty="0">
                  <a:solidFill>
                    <a:schemeClr val="tx1"/>
                  </a:solidFill>
                  <a:ea typeface="Cambria" panose="02040503050406030204" pitchFamily="18" charset="0"/>
                </a:rPr>
                <a:t>Выполнение НИОКР по созданию Симулятора РИР для условий компании-Заказчика</a:t>
              </a:r>
            </a:p>
            <a:p>
              <a:pPr algn="ctr"/>
              <a:endParaRPr lang="ru-RU" sz="2400" b="1" i="1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РИД – остается у Заказчика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Права на продажу ПО – ООО «РИРПРО»</a:t>
              </a:r>
              <a:endParaRPr lang="en-US" sz="2000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Обучение / тех. поддержка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r>
                <a:rPr lang="ru-RU" sz="2000" dirty="0">
                  <a:solidFill>
                    <a:schemeClr val="tx1"/>
                  </a:solidFill>
                  <a:ea typeface="Cambria" panose="02040503050406030204" pitchFamily="18" charset="0"/>
                </a:rPr>
                <a:t>Оперативная модернизация ПО</a:t>
              </a:r>
            </a:p>
            <a:p>
              <a:pPr marL="285750" indent="-285750"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endParaRPr lang="ru-RU" sz="2000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endParaRPr lang="ru-RU" sz="2400" i="1" dirty="0">
                <a:solidFill>
                  <a:schemeClr val="tx1"/>
                </a:solidFill>
                <a:ea typeface="Cambria" panose="02040503050406030204" pitchFamily="18" charset="0"/>
              </a:endParaRPr>
            </a:p>
            <a:p>
              <a:pPr algn="ctr"/>
              <a:r>
                <a:rPr lang="ru-RU" sz="2400" i="1" dirty="0">
                  <a:solidFill>
                    <a:schemeClr val="tx1"/>
                  </a:solidFill>
                  <a:ea typeface="Cambria" panose="02040503050406030204" pitchFamily="18" charset="0"/>
                </a:rPr>
                <a:t>Возможность расширения функционала и развитие интерфейса Симулятора под задачи и требования Заказчика</a:t>
              </a:r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F9996E5-E23F-4931-BB2B-900AFFCA48FD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10</a:t>
            </a:fld>
            <a:endParaRPr lang="ru-RU" sz="3200"/>
          </a:p>
        </p:txBody>
      </p:sp>
    </p:spTree>
    <p:extLst>
      <p:ext uri="{BB962C8B-B14F-4D97-AF65-F5344CB8AC3E}">
        <p14:creationId xmlns:p14="http://schemas.microsoft.com/office/powerpoint/2010/main" val="513245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6987499"/>
            <a:ext cx="4134612" cy="2103120"/>
          </a:xfrm>
        </p:spPr>
        <p:txBody>
          <a:bodyPr/>
          <a:lstStyle/>
          <a:p>
            <a:r>
              <a:rPr lang="ru-RU" dirty="0"/>
              <a:t>Научно-производственный стаж – 6 лет. Разработал и обосновал дизайн более 50 мероприятий по снижению обводнённости добываемой продукции нефтяных скважин с NPV более 1 млрд. руб.</a:t>
            </a:r>
          </a:p>
          <a:p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5722579"/>
            <a:ext cx="4134612" cy="438912"/>
          </a:xfrm>
        </p:spPr>
        <p:txBody>
          <a:bodyPr/>
          <a:lstStyle/>
          <a:p>
            <a:r>
              <a:rPr lang="ru-RU" dirty="0"/>
              <a:t>Роман Касливцев</a:t>
            </a:r>
          </a:p>
          <a:p>
            <a:r>
              <a:rPr lang="ru-RU" sz="1800" dirty="0"/>
              <a:t>Директор</a:t>
            </a:r>
          </a:p>
          <a:p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6987499"/>
            <a:ext cx="4134612" cy="2103120"/>
          </a:xfrm>
        </p:spPr>
        <p:txBody>
          <a:bodyPr/>
          <a:lstStyle/>
          <a:p>
            <a:r>
              <a:rPr lang="ru-RU" dirty="0"/>
              <a:t>К.т.н. по специальности 25.00.17 –Предпринимательский опыт – 4 года. Производственный стаж – 10 лет. С 2006 по 2019 гг. опубликовано 11 научных работ, в том числе 3 статьи в журналах из перечня ВАК, получено 4 патента РФ.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5722579"/>
            <a:ext cx="4134612" cy="438912"/>
          </a:xfrm>
        </p:spPr>
        <p:txBody>
          <a:bodyPr/>
          <a:lstStyle/>
          <a:p>
            <a:r>
              <a:rPr lang="ru-RU" dirty="0"/>
              <a:t>Михаил Кочеков</a:t>
            </a:r>
          </a:p>
          <a:p>
            <a:r>
              <a:rPr lang="ru-RU" sz="1800" dirty="0"/>
              <a:t>Научный руководитель, </a:t>
            </a:r>
            <a:r>
              <a:rPr lang="ru-RU" sz="1800" dirty="0" err="1"/>
              <a:t>к.т.н</a:t>
            </a:r>
            <a:endParaRPr lang="ru-RU" sz="1800" dirty="0"/>
          </a:p>
          <a:p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6987499"/>
            <a:ext cx="4134612" cy="2103120"/>
          </a:xfrm>
        </p:spPr>
        <p:txBody>
          <a:bodyPr/>
          <a:lstStyle/>
          <a:p>
            <a:r>
              <a:rPr lang="ru-RU" dirty="0"/>
              <a:t>Производственный практик по проведению ремонтно-изоляционных работ. Общий стаж работы в сфере – более 20 лет, из них на руководящей должности – 11 лет. Предпринимательский опыт – 5 лет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80" y="5722579"/>
            <a:ext cx="4134612" cy="438912"/>
          </a:xfrm>
        </p:spPr>
        <p:txBody>
          <a:bodyPr/>
          <a:lstStyle/>
          <a:p>
            <a:r>
              <a:rPr lang="ru-RU" dirty="0"/>
              <a:t>Дмитрий Кучеренко</a:t>
            </a:r>
          </a:p>
          <a:p>
            <a:r>
              <a:rPr lang="ru-RU" sz="1800" dirty="0"/>
              <a:t>Главный технолог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6987499"/>
            <a:ext cx="4134612" cy="2103120"/>
          </a:xfrm>
        </p:spPr>
        <p:txBody>
          <a:bodyPr/>
          <a:lstStyle/>
          <a:p>
            <a:r>
              <a:rPr lang="ru-RU" dirty="0"/>
              <a:t>Опыт работы - 15 лет. Программирование на </a:t>
            </a:r>
            <a:r>
              <a:rPr lang="en-US" dirty="0"/>
              <a:t>C#, </a:t>
            </a:r>
            <a:r>
              <a:rPr lang="en-US" dirty="0" err="1"/>
              <a:t>javascript</a:t>
            </a:r>
            <a:r>
              <a:rPr lang="en-US" dirty="0"/>
              <a:t>, typescript, </a:t>
            </a:r>
            <a:r>
              <a:rPr lang="ru-RU" dirty="0"/>
              <a:t>разработка баз данных и работа с БД </a:t>
            </a:r>
            <a:r>
              <a:rPr lang="en-US" dirty="0"/>
              <a:t>Oracle, </a:t>
            </a:r>
            <a:r>
              <a:rPr lang="en-US" dirty="0" err="1"/>
              <a:t>postgre</a:t>
            </a:r>
            <a:r>
              <a:rPr lang="en-US" dirty="0"/>
              <a:t>, </a:t>
            </a:r>
            <a:r>
              <a:rPr lang="ru-RU" dirty="0"/>
              <a:t>разработка веб-приложений на </a:t>
            </a:r>
            <a:r>
              <a:rPr lang="en-US" dirty="0"/>
              <a:t>angular, </a:t>
            </a:r>
            <a:r>
              <a:rPr lang="ru-RU" dirty="0"/>
              <a:t>верстка </a:t>
            </a:r>
            <a:r>
              <a:rPr lang="en-US" dirty="0"/>
              <a:t>HTML+CSS, Docker, docker-compose</a:t>
            </a:r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43226" y="5722579"/>
            <a:ext cx="4134612" cy="438912"/>
          </a:xfrm>
        </p:spPr>
        <p:txBody>
          <a:bodyPr/>
          <a:lstStyle/>
          <a:p>
            <a:r>
              <a:rPr lang="ru-RU" dirty="0"/>
              <a:t>Булат Вахитов</a:t>
            </a:r>
          </a:p>
          <a:p>
            <a:r>
              <a:rPr lang="ru-RU" sz="1800" dirty="0"/>
              <a:t>Программист-разработчик</a:t>
            </a:r>
          </a:p>
        </p:txBody>
      </p:sp>
      <p:pic>
        <p:nvPicPr>
          <p:cNvPr id="35" name="Рисунок 34" descr="Изображение выглядит как человек, мужчина, носит, темный&#10;&#10;Автоматически созданное описание">
            <a:extLst>
              <a:ext uri="{FF2B5EF4-FFF2-40B4-BE49-F238E27FC236}">
                <a16:creationId xmlns:a16="http://schemas.microsoft.com/office/drawing/2014/main" id="{8E97C2AA-BE75-443E-8ED9-C05CDB53E96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" r="37"/>
          <a:stretch>
            <a:fillRect/>
          </a:stretch>
        </p:blipFill>
        <p:spPr>
          <a:xfrm>
            <a:off x="895350" y="2509119"/>
            <a:ext cx="2680970" cy="2682959"/>
          </a:xfrm>
          <a:prstGeom prst="rect">
            <a:avLst/>
          </a:prstGeom>
        </p:spPr>
      </p:pic>
      <p:pic>
        <p:nvPicPr>
          <p:cNvPr id="36" name="Рисунок 35" descr="Изображение выглядит как человек, мужчина, рубашка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A125177F-E01E-425A-89F7-B756552ED3F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10" b="11510"/>
          <a:stretch>
            <a:fillRect/>
          </a:stretch>
        </p:blipFill>
        <p:spPr>
          <a:xfrm>
            <a:off x="5645150" y="2509119"/>
            <a:ext cx="2680970" cy="2682959"/>
          </a:xfrm>
          <a:prstGeom prst="rect">
            <a:avLst/>
          </a:prstGeom>
        </p:spPr>
      </p:pic>
      <p:pic>
        <p:nvPicPr>
          <p:cNvPr id="37" name="Рисунок 36" descr="Изображение выглядит как человек, мужчина, проигрыватель, мужской&#10;&#10;Автоматически созданное описание">
            <a:extLst>
              <a:ext uri="{FF2B5EF4-FFF2-40B4-BE49-F238E27FC236}">
                <a16:creationId xmlns:a16="http://schemas.microsoft.com/office/drawing/2014/main" id="{44D251F8-23C0-400F-A80A-12F50A4160F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9" r="569"/>
          <a:stretch/>
        </p:blipFill>
        <p:spPr>
          <a:xfrm>
            <a:off x="10394950" y="2509119"/>
            <a:ext cx="2680970" cy="2682959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человек, мужчина, внутренний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8389BE80-04B3-44B7-BEAA-8C509E47F2B5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6" b="756"/>
          <a:stretch>
            <a:fillRect/>
          </a:stretch>
        </p:blipFill>
        <p:spPr>
          <a:xfrm>
            <a:off x="15143226" y="2509119"/>
            <a:ext cx="2680970" cy="2682959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89FEDC6-49F7-411A-8E42-63137E38CA37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z="3200" smtClean="0"/>
              <a:pPr/>
              <a:t>11</a:t>
            </a:fld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www.rirpro.ru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(961</a:t>
            </a:r>
            <a:r>
              <a:rPr lang="ru-RU" sz="2800" dirty="0"/>
              <a:t>) </a:t>
            </a:r>
            <a:r>
              <a:rPr lang="en-US" sz="2800" dirty="0"/>
              <a:t>366</a:t>
            </a:r>
            <a:r>
              <a:rPr lang="ru-RU" sz="2800" dirty="0"/>
              <a:t>-</a:t>
            </a:r>
            <a:r>
              <a:rPr lang="en-US" sz="2800" dirty="0"/>
              <a:t>97</a:t>
            </a:r>
            <a:r>
              <a:rPr lang="ru-RU" sz="2800" dirty="0"/>
              <a:t>-</a:t>
            </a:r>
            <a:r>
              <a:rPr lang="en-US" sz="2800" dirty="0"/>
              <a:t>11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contact@rirpro.ru</a:t>
            </a:r>
            <a:endParaRPr lang="ru-RU" sz="28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8E708A-90C9-47FA-81F8-EBF82471106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Архипелаг_2121_Шаблон_для_проектов" id="{C24EC6AA-96DA-484C-A205-2DB6A7D8341B}" vid="{F7FCBE34-BF1B-C745-8B84-6FF8F3FAFD4D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Архипелаг_2121_Шаблон_для_проектов" id="{C24EC6AA-96DA-484C-A205-2DB6A7D8341B}" vid="{C20FD28D-3459-A647-8E0A-537B416CA760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ОБЛОЖКИ</Template>
  <TotalTime>462</TotalTime>
  <Words>1225</Words>
  <Application>Microsoft Office PowerPoint</Application>
  <PresentationFormat>Произвольный</PresentationFormat>
  <Paragraphs>207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Pragmatica</vt:lpstr>
      <vt:lpstr>Roboto</vt:lpstr>
      <vt:lpstr>Roboto Condensed</vt:lpstr>
      <vt:lpstr>Times New Roman</vt:lpstr>
      <vt:lpstr>Wingdings</vt:lpstr>
      <vt:lpstr>ОБЛОЖКИ</vt:lpstr>
      <vt:lpstr>РАЗДЕЛИТЕЛИ</vt:lpstr>
      <vt:lpstr>Цифровой симулятор для снижения обводненности и себестоимости добычи нефти на основе математического моделирования и искусственного интеллекта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Предложение для Партнёра</vt:lpstr>
      <vt:lpstr>Команда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 Мельянцова</dc:creator>
  <cp:lastModifiedBy>Roman Kaslivtsev</cp:lastModifiedBy>
  <cp:revision>30</cp:revision>
  <dcterms:created xsi:type="dcterms:W3CDTF">2021-07-02T15:32:26Z</dcterms:created>
  <dcterms:modified xsi:type="dcterms:W3CDTF">2021-07-27T11:07:28Z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