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4" r:id="rId4"/>
    <p:sldId id="267" r:id="rId5"/>
    <p:sldId id="270" r:id="rId6"/>
    <p:sldId id="276" r:id="rId7"/>
    <p:sldId id="279" r:id="rId8"/>
    <p:sldId id="283" r:id="rId9"/>
    <p:sldId id="287" r:id="rId10"/>
    <p:sldId id="311" r:id="rId11"/>
    <p:sldId id="293" r:id="rId12"/>
    <p:sldId id="296" r:id="rId13"/>
    <p:sldId id="300" r:id="rId14"/>
    <p:sldId id="301" r:id="rId15"/>
    <p:sldId id="304" r:id="rId16"/>
    <p:sldId id="306" r:id="rId17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81" autoAdjust="0"/>
    <p:restoredTop sz="94660"/>
  </p:normalViewPr>
  <p:slideViewPr>
    <p:cSldViewPr snapToGrid="0">
      <p:cViewPr varScale="1">
        <p:scale>
          <a:sx n="83" d="100"/>
          <a:sy n="83" d="100"/>
        </p:scale>
        <p:origin x="701" y="67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 spc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Жалобы</a:t>
            </a:r>
          </a:p>
        </c:rich>
      </c:tx>
      <c:overlay val="0"/>
      <c:spPr>
        <a:prstGeom prst="rect">
          <a:avLst/>
        </a:prstGeom>
        <a:noFill/>
        <a:ln>
          <a:noFill/>
        </a:ln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prstGeom prst="rect">
              <a:avLst/>
            </a:prstGeom>
            <a:solidFill>
              <a:schemeClr val="accent1"/>
            </a:solidFill>
            <a:ln>
              <a:noFill/>
            </a:ln>
          </c:spPr>
          <c:invertIfNegative val="0"/>
          <c:cat>
            <c:strRef>
              <c:f>Sheet1!$A$2:$A$4</c:f>
              <c:strCache>
                <c:ptCount val="3"/>
                <c:pt idx="0">
                  <c:v>Всего жалоб</c:v>
                </c:pt>
                <c:pt idx="1">
                  <c:v>Решенных жалоб</c:v>
                </c:pt>
                <c:pt idx="2">
                  <c:v>Отвеченных жалоб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383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13-4398-B6CC-C7777E0E67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6"/>
        <c:axId val="1866169481"/>
        <c:axId val="1866169482"/>
      </c:barChart>
      <c:catAx>
        <c:axId val="186616948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</c:spPr>
        <c:txPr>
          <a:bodyPr/>
          <a:lstStyle/>
          <a:p>
            <a:pPr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Arial"/>
                <a:cs typeface="Arial"/>
              </a:defRPr>
            </a:pPr>
            <a:endParaRPr lang="ru-RU"/>
          </a:p>
        </c:txPr>
        <c:crossAx val="1866169482"/>
        <c:crosses val="autoZero"/>
        <c:auto val="1"/>
        <c:lblAlgn val="ctr"/>
        <c:lblOffset val="100"/>
        <c:noMultiLvlLbl val="0"/>
      </c:catAx>
      <c:valAx>
        <c:axId val="1866169482"/>
        <c:scaling>
          <c:orientation val="minMax"/>
        </c:scaling>
        <c:delete val="0"/>
        <c:axPos val="l"/>
        <c:majorGridlines>
          <c:spPr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</c:spPr>
        </c:majorGridlines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</c:spPr>
        <c:txPr>
          <a:bodyPr/>
          <a:lstStyle/>
          <a:p>
            <a:pPr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Arial"/>
                <a:cs typeface="Arial"/>
              </a:defRPr>
            </a:pPr>
            <a:endParaRPr lang="ru-RU"/>
          </a:p>
        </c:txPr>
        <c:crossAx val="1866169481"/>
        <c:crosses val="autoZero"/>
        <c:crossBetween val="between"/>
      </c:valAx>
      <c:spPr>
        <a:prstGeom prst="rect">
          <a:avLst/>
        </a:prstGeom>
        <a:noFill/>
        <a:ln>
          <a:noFill/>
        </a:ln>
      </c:spPr>
    </c:plotArea>
    <c:legend>
      <c:legendPos val="b"/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xfrm>
      <a:off x="6186727" y="1467934"/>
      <a:ext cx="5471997" cy="3569308"/>
    </a:xfrm>
    <a:prstGeom prst="rect">
      <a:avLst/>
    </a:prstGeom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</c:spPr>
  <c:txPr>
    <a:bodyPr/>
    <a:lstStyle/>
    <a:p>
      <a:pPr>
        <a:defRPr sz="1000">
          <a:solidFill>
            <a:schemeClr val="tx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Часто ли вы бываете не удовлетворены общественным транспортом, на котором передвигаетесь?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EB5-4A33-9878-FCF9A044A5B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EB5-4A33-9878-FCF9A044A5B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EB5-4A33-9878-FCF9A044A5B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EB5-4A33-9878-FCF9A044A5B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EB5-4A33-9878-FCF9A044A5B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Всегда</c:v>
                </c:pt>
                <c:pt idx="1">
                  <c:v>Часто </c:v>
                </c:pt>
                <c:pt idx="2">
                  <c:v>Иногда</c:v>
                </c:pt>
                <c:pt idx="3">
                  <c:v>Редко</c:v>
                </c:pt>
                <c:pt idx="4">
                  <c:v>Никогда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</c:v>
                </c:pt>
                <c:pt idx="1">
                  <c:v>40</c:v>
                </c:pt>
                <c:pt idx="2">
                  <c:v>30</c:v>
                </c:pt>
                <c:pt idx="3">
                  <c:v>15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7A-408E-BFC5-E44886C5B1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aseline="0"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Часто ли вы пользуетесь общественным транспортом?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ED5-49DD-ADF2-EBC9213796A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ED5-49DD-ADF2-EBC9213796A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ED5-49DD-ADF2-EBC9213796A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ED5-49DD-ADF2-EBC9213796A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ED5-49DD-ADF2-EBC9213796A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Всегда</c:v>
                </c:pt>
                <c:pt idx="1">
                  <c:v>Часто </c:v>
                </c:pt>
                <c:pt idx="2">
                  <c:v>Иногда</c:v>
                </c:pt>
                <c:pt idx="3">
                  <c:v>Редко</c:v>
                </c:pt>
                <c:pt idx="4">
                  <c:v>Никогда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42</c:v>
                </c:pt>
                <c:pt idx="1">
                  <c:v>36</c:v>
                </c:pt>
                <c:pt idx="2">
                  <c:v>4</c:v>
                </c:pt>
                <c:pt idx="3">
                  <c:v>12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83-464A-AF54-0D2B8B95DA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Хотелось бы вам знать о предстоящих проблемах заранее?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0A1-40AA-A561-71477296BB1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0A1-40AA-A561-71477296BB1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97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E4-4026-9D5C-C00BF42C6B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Часто ли вы оставляете отзывы?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ECA-4860-BDF1-389D79B7EFB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ECA-4860-BDF1-389D79B7EFB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ECA-4860-BDF1-389D79B7EFB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ECA-4860-BDF1-389D79B7EFB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ECA-4860-BDF1-389D79B7EFB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Всегда</c:v>
                </c:pt>
                <c:pt idx="1">
                  <c:v>Часто</c:v>
                </c:pt>
                <c:pt idx="2">
                  <c:v>Иногда</c:v>
                </c:pt>
                <c:pt idx="3">
                  <c:v>Редко</c:v>
                </c:pt>
                <c:pt idx="4">
                  <c:v>Никогда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</c:v>
                </c:pt>
                <c:pt idx="1">
                  <c:v>15</c:v>
                </c:pt>
                <c:pt idx="2">
                  <c:v>39</c:v>
                </c:pt>
                <c:pt idx="3">
                  <c:v>27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AE-40BA-A21F-5B805E7417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Является ли для вас проблемой установить дополнительное приложение на телефон?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752-490E-B1A0-F79044F9516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752-490E-B1A0-F79044F9516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91</c:v>
                </c:pt>
                <c:pt idx="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34-4963-BFF1-2A95EB6D47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632158</c:v>
                </c:pt>
                <c:pt idx="1">
                  <c:v>686056</c:v>
                </c:pt>
                <c:pt idx="2">
                  <c:v>747459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F5-422A-A305-662E249362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32992911"/>
        <c:axId val="1032995823"/>
      </c:lineChart>
      <c:catAx>
        <c:axId val="10329929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32995823"/>
        <c:crosses val="autoZero"/>
        <c:auto val="1"/>
        <c:lblAlgn val="ctr"/>
        <c:lblOffset val="100"/>
        <c:noMultiLvlLbl val="0"/>
      </c:catAx>
      <c:valAx>
        <c:axId val="10329958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329929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hyperlink" Target="https://www.huzhe.net/business/tjumengortrans/430884/page/2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9885978" name="Овал 1"/>
          <p:cNvSpPr/>
          <p:nvPr/>
        </p:nvSpPr>
        <p:spPr bwMode="auto">
          <a:xfrm>
            <a:off x="6588591" y="-3408963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>
            <a:off x="-2141107" y="1952160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56454" y="2597112"/>
            <a:ext cx="1994847" cy="488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600">
                <a:solidFill>
                  <a:srgbClr val="FF0000"/>
                </a:solidFill>
              </a:rPr>
              <a:t>BusКонтроль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56455" y="3223593"/>
            <a:ext cx="10488769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Создать систему обратной связи о состоянии и проблемах общественного транспорта</a:t>
            </a:r>
            <a:endParaRPr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5" y="402364"/>
              <a:ext cx="2977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ПРОФИЛЬ КОМАНДЫ</a:t>
              </a:r>
              <a:endParaRPr/>
            </a:p>
          </p:txBody>
        </p:sp>
      </p:grpSp>
      <p:sp>
        <p:nvSpPr>
          <p:cNvPr id="10" name="TextBox 9"/>
          <p:cNvSpPr txBox="1"/>
          <p:nvPr/>
        </p:nvSpPr>
        <p:spPr bwMode="auto">
          <a:xfrm>
            <a:off x="397702" y="4687994"/>
            <a:ext cx="183636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2" name="TextBox 11"/>
          <p:cNvSpPr txBox="1"/>
          <p:nvPr/>
        </p:nvSpPr>
        <p:spPr bwMode="auto">
          <a:xfrm>
            <a:off x="3916873" y="3428999"/>
            <a:ext cx="2565510" cy="134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b="1">
                <a:latin typeface="Arial"/>
                <a:cs typeface="Arial"/>
              </a:rPr>
              <a:t>Гумеров Радик</a:t>
            </a:r>
            <a:endParaRPr/>
          </a:p>
          <a:p>
            <a:pPr>
              <a:defRPr/>
            </a:pPr>
            <a:r>
              <a:rPr lang="ru-RU" sz="1600">
                <a:latin typeface="Arial"/>
                <a:cs typeface="Arial"/>
              </a:rPr>
              <a:t>Аналитик. знает языки программирования: C++, C#, Python</a:t>
            </a:r>
          </a:p>
          <a:p>
            <a:pPr>
              <a:defRPr/>
            </a:pPr>
            <a:endParaRPr lang="ru-RU"/>
          </a:p>
        </p:txBody>
      </p:sp>
      <p:sp>
        <p:nvSpPr>
          <p:cNvPr id="14" name="TextBox 13"/>
          <p:cNvSpPr txBox="1"/>
          <p:nvPr/>
        </p:nvSpPr>
        <p:spPr bwMode="auto">
          <a:xfrm>
            <a:off x="750585" y="4739999"/>
            <a:ext cx="221323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  <a:cs typeface="Arial"/>
              </a:rPr>
              <a:t>Голенков Игорь</a:t>
            </a:r>
            <a:endParaRPr dirty="0"/>
          </a:p>
          <a:p>
            <a:pPr algn="ctr">
              <a:defRPr/>
            </a:pPr>
            <a:r>
              <a:rPr lang="ru-RU" sz="1400" dirty="0">
                <a:latin typeface="Arial"/>
                <a:cs typeface="Arial"/>
              </a:rPr>
              <a:t>Лидер команды</a:t>
            </a:r>
          </a:p>
          <a:p>
            <a:pPr algn="ctr">
              <a:defRPr/>
            </a:pPr>
            <a:r>
              <a:rPr lang="ru-RU" sz="1400" dirty="0">
                <a:latin typeface="Arial"/>
                <a:cs typeface="Arial"/>
              </a:rPr>
              <a:t>опыт: </a:t>
            </a:r>
          </a:p>
          <a:p>
            <a:pPr>
              <a:defRPr/>
            </a:pPr>
            <a:r>
              <a:rPr lang="ru-RU" sz="1400" dirty="0" smtClean="0">
                <a:latin typeface="Arial"/>
                <a:cs typeface="Arial"/>
              </a:rPr>
              <a:t>Работал </a:t>
            </a:r>
            <a:r>
              <a:rPr lang="ru-RU" sz="1400" dirty="0">
                <a:latin typeface="Arial"/>
                <a:cs typeface="Arial"/>
              </a:rPr>
              <a:t>с </a:t>
            </a:r>
            <a:r>
              <a:rPr lang="ru-RU" sz="1400" dirty="0" err="1" smtClean="0">
                <a:latin typeface="Arial"/>
                <a:cs typeface="Arial"/>
              </a:rPr>
              <a:t>bitrix</a:t>
            </a:r>
            <a:endParaRPr lang="ru-RU" sz="1400" dirty="0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400" dirty="0">
                <a:latin typeface="Arial"/>
                <a:cs typeface="Arial"/>
              </a:rPr>
              <a:t>навыки</a:t>
            </a:r>
            <a:r>
              <a:rPr dirty="0"/>
              <a:t>:</a:t>
            </a:r>
          </a:p>
          <a:p>
            <a:pPr algn="ctr">
              <a:defRPr/>
            </a:pPr>
            <a:r>
              <a:rPr dirty="0"/>
              <a:t>C#</a:t>
            </a:r>
            <a:endParaRPr lang="ru-RU" dirty="0"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4051156" y="6140352"/>
            <a:ext cx="2296942" cy="8537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600" b="1">
                <a:latin typeface="Arial"/>
                <a:cs typeface="Arial"/>
              </a:rPr>
              <a:t>Васильев Никита</a:t>
            </a:r>
          </a:p>
          <a:p>
            <a:pPr>
              <a:defRPr/>
            </a:pPr>
            <a:r>
              <a:rPr lang="ru-RU" sz="1600" b="0">
                <a:latin typeface="Arial"/>
                <a:cs typeface="Arial"/>
              </a:rPr>
              <a:t>Frontend-разработчик.</a:t>
            </a:r>
            <a:endParaRPr b="0"/>
          </a:p>
          <a:p>
            <a:pPr>
              <a:defRPr/>
            </a:pPr>
            <a:endParaRPr/>
          </a:p>
        </p:txBody>
      </p:sp>
      <p:sp>
        <p:nvSpPr>
          <p:cNvPr id="18" name="TextBox 17"/>
          <p:cNvSpPr txBox="1"/>
          <p:nvPr/>
        </p:nvSpPr>
        <p:spPr bwMode="auto">
          <a:xfrm>
            <a:off x="6548585" y="3428998"/>
            <a:ext cx="2073672" cy="1585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Ровнин Михаил</a:t>
            </a:r>
          </a:p>
          <a:p>
            <a:pPr algn="ctr">
              <a:defRPr/>
            </a:pPr>
            <a:r>
              <a:rPr lang="ru-RU" sz="16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Backend-разработчик</a:t>
            </a:r>
            <a:r>
              <a:rPr lang="ru-RU" sz="1600" b="0">
                <a:latin typeface="Arial"/>
                <a:cs typeface="Arial"/>
              </a:rPr>
              <a:t>. Знает языки программирования: C++, Python</a:t>
            </a:r>
            <a:endParaRPr b="0"/>
          </a:p>
        </p:txBody>
      </p:sp>
      <p:sp>
        <p:nvSpPr>
          <p:cNvPr id="1809159491" name="TextBox 15"/>
          <p:cNvSpPr txBox="1"/>
          <p:nvPr/>
        </p:nvSpPr>
        <p:spPr bwMode="auto">
          <a:xfrm>
            <a:off x="6568566" y="4873469"/>
            <a:ext cx="183636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2058962025" name="TextBox 17"/>
          <p:cNvSpPr txBox="1"/>
          <p:nvPr/>
        </p:nvSpPr>
        <p:spPr bwMode="auto">
          <a:xfrm>
            <a:off x="8622258" y="4392837"/>
            <a:ext cx="3343461" cy="17475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800" b="1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Бог Император</a:t>
            </a:r>
            <a:endParaRPr dirty="0"/>
          </a:p>
          <a:p>
            <a:pPr algn="ctr">
              <a:defRPr/>
            </a:pPr>
            <a:r>
              <a:rPr lang="ru-RU" sz="18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лидер команды</a:t>
            </a:r>
            <a:r>
              <a:rPr lang="ru-RU" sz="1800" b="0" i="0" u="none" strike="noStrike" cap="none" spc="0" dirty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(настоящий)</a:t>
            </a:r>
            <a:endParaRPr dirty="0"/>
          </a:p>
          <a:p>
            <a:pPr algn="ctr">
              <a:defRPr/>
            </a:pPr>
            <a:r>
              <a:rPr lang="ru-RU" sz="18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Опыт</a:t>
            </a:r>
            <a:r>
              <a:rPr lang="en-US" sz="18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:</a:t>
            </a:r>
            <a:r>
              <a:rPr lang="ru-RU" sz="18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 Правит человечеством</a:t>
            </a:r>
            <a:endParaRPr dirty="0"/>
          </a:p>
          <a:p>
            <a:pPr algn="ctr">
              <a:defRPr/>
            </a:pPr>
            <a:r>
              <a:rPr lang="ru-RU" sz="18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 вот уже более 100 веков, </a:t>
            </a:r>
            <a:endParaRPr dirty="0"/>
          </a:p>
          <a:p>
            <a:pPr algn="ctr">
              <a:defRPr/>
            </a:pPr>
            <a:r>
              <a:rPr lang="ru-RU" sz="18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Навыки</a:t>
            </a:r>
            <a:r>
              <a:rPr lang="en-US" sz="18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:</a:t>
            </a:r>
            <a:r>
              <a:rPr lang="ru-RU" sz="18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 Умеет всё</a:t>
            </a:r>
            <a:endParaRPr lang="ru-RU" dirty="0">
              <a:latin typeface="Arial"/>
              <a:cs typeface="Arial"/>
            </a:endParaRPr>
          </a:p>
          <a:p>
            <a:pPr>
              <a:defRPr/>
            </a:pP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141164" y="1292358"/>
            <a:ext cx="2537460" cy="2809688"/>
          </a:xfrm>
          <a:prstGeom prst="rect">
            <a:avLst/>
          </a:prstGeom>
        </p:spPr>
      </p:pic>
      <p:pic>
        <p:nvPicPr>
          <p:cNvPr id="967862974" name="Рисунок 96786297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952309" y="1292359"/>
            <a:ext cx="2092578" cy="2092578"/>
          </a:xfrm>
          <a:prstGeom prst="rect">
            <a:avLst/>
          </a:prstGeom>
        </p:spPr>
      </p:pic>
      <p:pic>
        <p:nvPicPr>
          <p:cNvPr id="805365414" name="Рисунок 80536541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27874" y="2213838"/>
            <a:ext cx="2895598" cy="1971318"/>
          </a:xfrm>
          <a:prstGeom prst="rect">
            <a:avLst/>
          </a:prstGeom>
        </p:spPr>
      </p:pic>
      <p:pic>
        <p:nvPicPr>
          <p:cNvPr id="1214879299" name="Рисунок 1214879298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6660384" y="1292359"/>
            <a:ext cx="1608288" cy="2092578"/>
          </a:xfrm>
          <a:prstGeom prst="rect">
            <a:avLst/>
          </a:prstGeom>
        </p:spPr>
      </p:pic>
      <p:pic>
        <p:nvPicPr>
          <p:cNvPr id="822376079" name="Рисунок 822376078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997512" y="4563398"/>
            <a:ext cx="2404230" cy="1352379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220716" y="1188542"/>
            <a:ext cx="5772083" cy="5303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latin typeface="Arial"/>
                <a:cs typeface="Arial"/>
              </a:rPr>
              <a:t>Проблема:</a:t>
            </a:r>
            <a:endParaRPr dirty="0"/>
          </a:p>
          <a:p>
            <a:pPr>
              <a:defRPr/>
            </a:pPr>
            <a:r>
              <a:rPr lang="ru-RU" sz="18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Все чаще среди участников </a:t>
            </a:r>
            <a:r>
              <a:rPr lang="ru-RU" sz="1800" b="0" i="0" u="none" strike="noStrike" cap="none" spc="0" dirty="0" err="1">
                <a:solidFill>
                  <a:schemeClr val="tx1"/>
                </a:solidFill>
                <a:latin typeface="Arial"/>
                <a:ea typeface="Arial"/>
                <a:cs typeface="Arial"/>
              </a:rPr>
              <a:t>дорожно</a:t>
            </a:r>
            <a:r>
              <a:rPr lang="ru-RU" sz="18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 - транспортных происшествий в городе Тюмени стали упоминать общественный транспорт. В текущем году в Тюмени по вине водителей автобусов произошло 126 аварий. Рост составил почти 30%. В дорожных столкновениях пострадали 183 человека, это почти на 40% больше, чем в прошлом году. Соответственно растет процент недовольных пассажиров.</a:t>
            </a:r>
            <a:endParaRPr lang="ru-RU" sz="1800" b="0" i="0" u="none" strike="noStrike" cap="none" spc="0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r>
              <a:rPr lang="ru-RU" dirty="0">
                <a:latin typeface="Arial"/>
                <a:cs typeface="Arial"/>
              </a:rPr>
              <a:t>В настоящее время эту проблему решают следующими способами: Обращения и жалобы на компанию. </a:t>
            </a:r>
            <a:endParaRPr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r>
              <a:rPr lang="ru-RU" dirty="0">
                <a:latin typeface="Arial"/>
                <a:cs typeface="Arial"/>
              </a:rPr>
              <a:t>Они неэффективны, потому что: Неудобная форма подачи. Крайне долгий процесс проверки. </a:t>
            </a:r>
            <a:endParaRPr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4" y="405643"/>
              <a:ext cx="1665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ПРОБЛЕМА</a:t>
              </a:r>
              <a:endParaRPr/>
            </a:p>
          </p:txBody>
        </p:sp>
      </p:grpSp>
      <p:sp>
        <p:nvSpPr>
          <p:cNvPr id="17" name="TextBox 16"/>
          <p:cNvSpPr txBox="1"/>
          <p:nvPr/>
        </p:nvSpPr>
        <p:spPr bwMode="auto">
          <a:xfrm>
            <a:off x="7295985" y="5241949"/>
            <a:ext cx="3256002" cy="1473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>
                <a:latin typeface="Arial"/>
                <a:cs typeface="Arial"/>
              </a:rPr>
              <a:t>Статистика «Тюменьгортранс»</a:t>
            </a:r>
            <a:endParaRPr/>
          </a:p>
          <a:p>
            <a:pPr algn="ctr">
              <a:defRPr/>
            </a:pPr>
            <a:r>
              <a:rPr lang="ru-RU">
                <a:latin typeface="Arial"/>
                <a:cs typeface="Arial"/>
              </a:rPr>
              <a:t>Источник:</a:t>
            </a:r>
            <a:r>
              <a:rPr u="sng">
                <a:solidFill>
                  <a:schemeClr val="hlink"/>
                </a:solidFill>
                <a:hlinkClick r:id="rId2" tooltip="https://www.huzhe.net/business/tjumengortrans/430884/page/2"/>
              </a:rPr>
              <a:t>https://www.huzhe.net/business/tjumengortrans/430884/page/2</a:t>
            </a:r>
            <a:endParaRPr lang="ru-RU"/>
          </a:p>
        </p:txBody>
      </p:sp>
      <p:graphicFrame>
        <p:nvGraphicFramePr>
          <p:cNvPr id="489847689" name="Диаграмма 489847688"/>
          <p:cNvGraphicFramePr>
            <a:graphicFrameLocks/>
          </p:cNvGraphicFramePr>
          <p:nvPr/>
        </p:nvGraphicFramePr>
        <p:xfrm>
          <a:off x="6186727" y="1467934"/>
          <a:ext cx="5471997" cy="3569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8" y="390789"/>
              <a:ext cx="31373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ЦЕЛЕВАЯ АУДИТОРИЯ</a:t>
              </a:r>
              <a:endParaRPr/>
            </a:p>
          </p:txBody>
        </p:sp>
      </p:grpSp>
      <p:sp>
        <p:nvSpPr>
          <p:cNvPr id="2" name="TextBox 1"/>
          <p:cNvSpPr txBox="1"/>
          <p:nvPr/>
        </p:nvSpPr>
        <p:spPr bwMode="auto">
          <a:xfrm>
            <a:off x="419314" y="2981670"/>
            <a:ext cx="3099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i="1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Поместите изображение вашего типичного пользователя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4031771" y="1458407"/>
            <a:ext cx="5458671" cy="5303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Граждане Тюмени, в возрасте от 18-35, 50+ лет, без личного транспорта, которые пользуются общественным транспортом.</a:t>
            </a: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Проблемы и потребности: Иметь более удобный и надежный способ передвижения</a:t>
            </a:r>
            <a:endParaRPr b="0" strike="noStrike" cap="none" spc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Продукты, которые сейчас использует для решения проблемы: Жалобная книга, система обращений компаний</a:t>
            </a:r>
            <a:endParaRPr b="0" strike="noStrike" cap="none" spc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indent="-283879">
              <a:buClr>
                <a:schemeClr val="tx1"/>
              </a:buClr>
              <a:buFontTx/>
              <a:buAutoNum type="arabicPeriod"/>
              <a:defRPr/>
            </a:pPr>
            <a: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Причины, по которым текущие решения «не работают»: </a:t>
            </a:r>
            <a:r>
              <a:rPr lang="ru-RU" dirty="0">
                <a:latin typeface="Arial"/>
              </a:rPr>
              <a:t>Неудобная форма подачи. Крайне долгий процесс проверки. </a:t>
            </a:r>
            <a:endParaRPr lang="ru-RU" dirty="0"/>
          </a:p>
          <a:p>
            <a:pPr marL="283878" marR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b="0" strike="noStrike" cap="none" spc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8" marR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endParaRPr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/>
              <a:defRPr/>
            </a:pPr>
            <a: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Что ценит, на что обращает внимание</a:t>
            </a:r>
            <a:r>
              <a:rPr lang="ru-RU" b="0" strike="noStrike" cap="none" spc="0" dirty="0">
                <a:latin typeface="Arial"/>
                <a:cs typeface="Arial"/>
              </a:rPr>
              <a:t>: Удобство, комфорт, пунктуальность.</a:t>
            </a:r>
            <a:endParaRPr b="0" strike="noStrike" cap="none" spc="0"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94643" y="6309508"/>
            <a:ext cx="183636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1350520036" name="Рисунок 135052003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18951" y="2254942"/>
            <a:ext cx="3099751" cy="204083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2226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ИДЕЯ ПРОЕКТА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>
            <a:off x="327872" y="1319511"/>
            <a:ext cx="5993951" cy="2560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latin typeface="Arial"/>
                <a:cs typeface="Arial"/>
              </a:rPr>
              <a:t>Предлагаемая идея</a:t>
            </a:r>
            <a:r>
              <a:rPr lang="ru-RU" dirty="0">
                <a:latin typeface="Arial"/>
                <a:cs typeface="Arial"/>
              </a:rPr>
              <a:t>:</a:t>
            </a:r>
            <a:endParaRPr dirty="0"/>
          </a:p>
          <a:p>
            <a:pPr>
              <a:defRPr/>
            </a:pPr>
            <a:r>
              <a:rPr lang="ru-RU" dirty="0">
                <a:latin typeface="Arial"/>
              </a:rPr>
              <a:t>Создать приложение обратной связи о состоянии и проблемах общественного транспорта. </a:t>
            </a:r>
            <a:endParaRPr lang="ru-RU"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Мы сможем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реализовать проект в период до 3-х лет, за сумму до 1 млн р</a:t>
            </a:r>
            <a:r>
              <a:rPr lang="ru-RU" dirty="0">
                <a:latin typeface="Arial"/>
                <a:cs typeface="Arial"/>
              </a:rPr>
              <a:t>ублей, силами нашей команды.</a:t>
            </a:r>
            <a:endParaRPr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ПРОДУКТ ПРОЕКТА</a:t>
              </a:r>
              <a:endParaRPr/>
            </a:p>
          </p:txBody>
        </p:sp>
      </p:grpSp>
      <p:sp>
        <p:nvSpPr>
          <p:cNvPr id="5" name="Прямоугольник 4"/>
          <p:cNvSpPr/>
          <p:nvPr/>
        </p:nvSpPr>
        <p:spPr bwMode="auto">
          <a:xfrm>
            <a:off x="419314" y="1178559"/>
            <a:ext cx="4308684" cy="4282439"/>
          </a:xfrm>
          <a:prstGeom prst="rect">
            <a:avLst/>
          </a:prstGeom>
          <a:noFill/>
          <a:ln w="19050"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051822" y="5657333"/>
            <a:ext cx="30436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Пример логотипа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5321819" y="1178559"/>
            <a:ext cx="5608307" cy="5856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Приложение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для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проверки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пользователем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состояния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общественного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транспорта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на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основе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отзывов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людей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функции / возможности:</a:t>
            </a:r>
            <a:endParaRPr dirty="0"/>
          </a:p>
          <a:p>
            <a:pPr>
              <a:defRPr/>
            </a:pP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Оценка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: -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состояния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автобуса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	</a:t>
            </a:r>
          </a:p>
          <a:p>
            <a:pPr>
              <a:defRPr/>
            </a:pP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-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безопасность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поездки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	</a:t>
            </a:r>
          </a:p>
          <a:p>
            <a:pPr>
              <a:defRPr/>
            </a:pP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-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Внутреннее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убранство</a:t>
            </a:r>
            <a:endParaRPr dirty="0"/>
          </a:p>
          <a:p>
            <a:pPr>
              <a:defRPr/>
            </a:pP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Возможность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обратной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связи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с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компанией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Сценарий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использования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:</a:t>
            </a:r>
            <a:endParaRPr dirty="0"/>
          </a:p>
          <a:p>
            <a:pPr>
              <a:defRPr/>
            </a:pPr>
            <a:r>
              <a:rPr sz="18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1.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Скачать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приложение</a:t>
            </a:r>
            <a:endParaRPr dirty="0"/>
          </a:p>
          <a:p>
            <a:pPr>
              <a:defRPr/>
            </a:pPr>
            <a:r>
              <a:rPr sz="18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2.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Войти/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Зарегистрироваться</a:t>
            </a:r>
            <a:endParaRPr dirty="0"/>
          </a:p>
          <a:p>
            <a:pPr>
              <a:defRPr/>
            </a:pPr>
            <a:r>
              <a:rPr sz="18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3.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Выбрать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интересующий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автобус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: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Выбор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маршрута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-&gt;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Выбор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номера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автобуса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8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4.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Оценка, и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при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необходимости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описание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проблем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,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либо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же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плюсов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  <a:b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903904115" name="Рисунок 190390411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029527" y="5657332"/>
            <a:ext cx="1801199" cy="398422"/>
          </a:xfrm>
          <a:prstGeom prst="rect">
            <a:avLst/>
          </a:prstGeom>
        </p:spPr>
      </p:pic>
      <p:pic>
        <p:nvPicPr>
          <p:cNvPr id="406458408" name="Рисунок 406458407"/>
          <p:cNvPicPr>
            <a:picLocks noChangeAspect="1"/>
          </p:cNvPicPr>
          <p:nvPr/>
        </p:nvPicPr>
        <p:blipFill>
          <a:blip/>
          <a:stretch/>
        </p:blipFill>
        <p:spPr bwMode="auto">
          <a:xfrm>
            <a:off x="2143125" y="1800000"/>
            <a:ext cx="1800000" cy="1800000"/>
          </a:xfrm>
          <a:prstGeom prst="rect">
            <a:avLst/>
          </a:prstGeom>
        </p:spPr>
      </p:pic>
      <p:pic>
        <p:nvPicPr>
          <p:cNvPr id="45853367" name="Рисунок 4585336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19313" y="1178559"/>
            <a:ext cx="4308683" cy="4312895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198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 dirty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ТЕХНОЛОГИЯ</a:t>
              </a:r>
              <a:endParaRPr dirty="0"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583438" y="1208113"/>
            <a:ext cx="5625946" cy="2560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Технологии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,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используемые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в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решении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:</a:t>
            </a:r>
            <a:endParaRPr dirty="0"/>
          </a:p>
          <a:p>
            <a:pPr>
              <a:defRPr/>
            </a:pP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Разработка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кроссплатформенных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приложений</a:t>
            </a:r>
            <a:endParaRPr sz="1800" b="0" dirty="0"/>
          </a:p>
          <a:p>
            <a:pPr>
              <a:defRPr/>
            </a:pP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Аналитика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больших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данных</a:t>
            </a:r>
            <a:endParaRPr sz="1800" b="0" dirty="0"/>
          </a:p>
          <a:p>
            <a:pPr>
              <a:defRPr/>
            </a:pPr>
            <a:endParaRPr dirty="0"/>
          </a:p>
          <a:p>
            <a:pPr>
              <a:defRPr/>
            </a:pP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Продукт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обладает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следующими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техническими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параметрами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: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Скорость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,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простота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использования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,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производительность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,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емкость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</a:p>
          <a:p>
            <a:pPr>
              <a:defRPr/>
            </a:pPr>
            <a:endParaRPr dirty="0"/>
          </a:p>
          <a:p>
            <a:pPr>
              <a:defRPr/>
            </a:pP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Уровень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готовности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технологии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: TRL №1</a:t>
            </a:r>
            <a:endParaRPr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355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759835122" name="Таблица 12"/>
          <p:cNvGraphicFramePr>
            <a:graphicFrameLocks/>
          </p:cNvGraphicFramePr>
          <p:nvPr/>
        </p:nvGraphicFramePr>
        <p:xfrm>
          <a:off x="515936" y="862011"/>
          <a:ext cx="11089944" cy="4389120"/>
        </p:xfrm>
        <a:graphic>
          <a:graphicData uri="http://schemas.openxmlformats.org/drawingml/2006/table">
            <a:tbl>
              <a:tblPr firstRow="1" bandRow="1"/>
              <a:tblGrid>
                <a:gridCol w="1633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6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54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61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61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61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761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814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Критерии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</a:p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«</a:t>
                      </a:r>
                      <a:r>
                        <a:rPr sz="1200" b="0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BusКонтроль»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b="0" i="0" u="none" dirty="0" err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Горячая</a:t>
                      </a:r>
                      <a:r>
                        <a:rPr sz="1200" b="0" i="0" u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200" b="0" i="0" u="none" dirty="0" err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линяя</a:t>
                      </a:r>
                      <a:r>
                        <a:rPr sz="1200" b="0" i="0" u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 «</a:t>
                      </a:r>
                      <a:r>
                        <a:rPr sz="1200" b="0" i="0" u="none" dirty="0" err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Тюменьгортранса</a:t>
                      </a:r>
                      <a:r>
                        <a:rPr sz="1200" b="0" i="0" u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»</a:t>
                      </a:r>
                      <a:endParaRPr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0" u="none" dirty="0" err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Группа</a:t>
                      </a:r>
                      <a:r>
                        <a:rPr sz="1200" b="0" i="0" u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200" b="0" i="0" u="none" dirty="0" err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Вконтакте</a:t>
                      </a:r>
                      <a:r>
                        <a:rPr sz="1200" b="0" i="0" u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 «</a:t>
                      </a:r>
                      <a:r>
                        <a:rPr sz="1200" b="0" i="0" u="none" dirty="0" err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Паблик</a:t>
                      </a:r>
                      <a:r>
                        <a:rPr sz="1200" b="0" i="0" u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200" b="0" i="0" u="none" dirty="0" err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Тюмень</a:t>
                      </a:r>
                      <a:r>
                        <a:rPr sz="1200" b="0" i="0" u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»</a:t>
                      </a:r>
                      <a:endParaRPr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 b="0" i="0" u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2ГИС</a:t>
                      </a:r>
                      <a:endParaRPr sz="1400" dirty="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0" u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    </a:t>
                      </a:r>
                      <a:r>
                        <a:rPr lang="ru-RU" sz="1200" b="0" i="0" u="none" strike="noStrike" cap="none" spc="0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Яндекс карты</a:t>
                      </a:r>
                      <a:endParaRPr dirty="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dirty="0"/>
                        <a:t>    </a:t>
                      </a:r>
                      <a:r>
                        <a:rPr sz="1200" b="0" i="0" u="none" dirty="0" err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Autosprinter</a:t>
                      </a:r>
                      <a:endParaRPr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Удобство оставления отзыва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в пару кликов, звонок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Calibri"/>
                          <a:ea typeface="Arial"/>
                          <a:cs typeface="Arial"/>
                        </a:rPr>
                        <a:t>Только по звонку</a:t>
                      </a:r>
                      <a:endParaRPr sz="1200">
                        <a:highlight>
                          <a:srgbClr val="FFFFFF"/>
                        </a:highlight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Заявка администрации группы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в пару кликов</a:t>
                      </a:r>
                      <a:endParaRPr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в пару кликов</a:t>
                      </a:r>
                      <a:endParaRPr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Только по звонку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Получение обратной связи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При звонке сразу, при письменном, по мере достижения заявки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Сразу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По мере достижения заявки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По желанию владельца 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По желанию владельца </a:t>
                      </a:r>
                      <a:endParaRPr sz="1200"/>
                    </a:p>
                    <a:p>
                      <a:pPr>
                        <a:defRPr/>
                      </a:pPr>
                      <a:endParaRPr sz="120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Сразу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Целевая аудитория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Жители города Тюмени, которые недовольны чем-то или хотят поделиться своим мнением.</a:t>
                      </a:r>
                      <a:endParaRPr sz="120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Жители города Тюмени, которые хотят получить ответ сразу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Жители города Тюмени, которым нравится оставлять свое мнение в социальных сетях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П</a:t>
                      </a: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ользователи приложения, которые любят оставлять отзывы (от 11 до 99)</a:t>
                      </a:r>
                      <a:endParaRPr sz="120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П</a:t>
                      </a: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ользователи приложения,которые любят оставлять отзывы</a:t>
                      </a:r>
                      <a:endParaRPr sz="120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жители города Тюмени, которые собираются передвигаться в места большой компанией</a:t>
                      </a: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Реклама</a:t>
                      </a:r>
                      <a:endParaRPr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Не мешает пользоваться приложением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Отсутствует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Довольно часто мешает 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не мешает использованию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Особо не мешает использованию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отсутствует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Удобство чтения отзыва</a:t>
                      </a:r>
                      <a:endParaRPr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В пару кликов 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Нет возможности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Необходимый поиск нужной темы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в пару кликов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/>
                        <a:t>в пару кликов</a:t>
                      </a: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Нет возможности</a:t>
                      </a:r>
                      <a:endParaRPr sz="1200" dirty="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  <a:round/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107051064" name="TextBox 2"/>
          <p:cNvSpPr txBox="1"/>
          <p:nvPr/>
        </p:nvSpPr>
        <p:spPr bwMode="auto">
          <a:xfrm>
            <a:off x="-4376702" y="7174645"/>
            <a:ext cx="4127118" cy="274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endParaRPr lang="ru-RU" sz="1200">
              <a:latin typeface="Arial"/>
              <a:cs typeface="Arial"/>
            </a:endParaRPr>
          </a:p>
        </p:txBody>
      </p:sp>
      <p:sp>
        <p:nvSpPr>
          <p:cNvPr id="1637470852" name="TextBox 5"/>
          <p:cNvSpPr txBox="1"/>
          <p:nvPr/>
        </p:nvSpPr>
        <p:spPr bwMode="auto">
          <a:xfrm>
            <a:off x="442946" y="7075595"/>
            <a:ext cx="4125678" cy="274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endParaRPr lang="ru-RU" sz="1200">
              <a:latin typeface="Arial"/>
              <a:cs typeface="Arial"/>
            </a:endParaRPr>
          </a:p>
        </p:txBody>
      </p:sp>
      <p:sp>
        <p:nvSpPr>
          <p:cNvPr id="1133946951" name="TextBox 9"/>
          <p:cNvSpPr txBox="1"/>
          <p:nvPr/>
        </p:nvSpPr>
        <p:spPr bwMode="auto">
          <a:xfrm>
            <a:off x="4884538" y="6801148"/>
            <a:ext cx="4159517" cy="366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endParaRPr/>
          </a:p>
        </p:txBody>
      </p:sp>
      <p:sp>
        <p:nvSpPr>
          <p:cNvPr id="1252437532" name="TextBox 10"/>
          <p:cNvSpPr txBox="1"/>
          <p:nvPr/>
        </p:nvSpPr>
        <p:spPr bwMode="auto">
          <a:xfrm>
            <a:off x="494161" y="5520353"/>
            <a:ext cx="8956332" cy="518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400" dirty="0">
                <a:latin typeface="Arial"/>
                <a:cs typeface="Arial"/>
              </a:rPr>
              <a:t>Уникальность нашего проекта: </a:t>
            </a:r>
            <a:r>
              <a:rPr lang="ru-RU" sz="14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Удобство использования, которое выражается в простоте обратной связи.</a:t>
            </a:r>
            <a:endParaRPr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9674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19311" y="1178559"/>
            <a:ext cx="5877945" cy="463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Гипотеза: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	Количество людей, передвигающихся на общественном транспорте и чувствующих себя удовлетворенными, увеличится на 40%.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Способ проверки: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	Для проверки данной гипотезы будет проведен опрос граждан Тюмени по вопросам, необходимых для прояснения общественного мнения по данным вопросам с помощью Google Форм.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Целевое количество респондентов: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	100</a:t>
            </a:r>
            <a:endParaRPr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096000" y="1178560"/>
            <a:ext cx="5049520" cy="513080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6241392" y="1310638"/>
            <a:ext cx="4926446" cy="4206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Вопросы для опроса / интервью: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1. Часто ли вы бываете неудовлетворены общественным транспортом, на котором передвигаетесь?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2.Хотелось бы вам знать о предстоящих проблемах заранее?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3.Часто ли вы оставляете и читаете отзывы?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4.Если нет, то почему?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5.Является ли для вас проблемой установить дополнительное приложение на телефон?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6.Часто ли вы пользуетесь общественным транспортом?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auto">
          <a:xfrm>
            <a:off x="0" y="0"/>
            <a:ext cx="12192000" cy="590309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817821370"/>
              </p:ext>
            </p:extLst>
          </p:nvPr>
        </p:nvGraphicFramePr>
        <p:xfrm>
          <a:off x="-508000" y="967895"/>
          <a:ext cx="4867563" cy="3223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1064516392"/>
              </p:ext>
            </p:extLst>
          </p:nvPr>
        </p:nvGraphicFramePr>
        <p:xfrm>
          <a:off x="6539346" y="1064106"/>
          <a:ext cx="6373091" cy="3127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2970301414"/>
              </p:ext>
            </p:extLst>
          </p:nvPr>
        </p:nvGraphicFramePr>
        <p:xfrm>
          <a:off x="295564" y="4239492"/>
          <a:ext cx="5606473" cy="2305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973748131"/>
              </p:ext>
            </p:extLst>
          </p:nvPr>
        </p:nvGraphicFramePr>
        <p:xfrm>
          <a:off x="3463635" y="1594006"/>
          <a:ext cx="4414982" cy="1971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:p14="http://schemas.microsoft.com/office/powerpoint/2010/main" val="3625115955"/>
              </p:ext>
            </p:extLst>
          </p:nvPr>
        </p:nvGraphicFramePr>
        <p:xfrm>
          <a:off x="6539346" y="4122883"/>
          <a:ext cx="5246254" cy="2557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9" name="Прямоугольник 8"/>
          <p:cNvSpPr/>
          <p:nvPr/>
        </p:nvSpPr>
        <p:spPr bwMode="auto">
          <a:xfrm>
            <a:off x="419315" y="330200"/>
            <a:ext cx="2977096" cy="467360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600" dirty="0" smtClean="0">
                <a:solidFill>
                  <a:prstClr val="black"/>
                </a:solidFill>
                <a:latin typeface="Arial Black"/>
              </a:rPr>
              <a:t>РЕЗУЛЬТАТЫ  ОПРОСА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76917220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6" y="40236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8" y="1209038"/>
            <a:ext cx="662062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Динамика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рынка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(с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указанием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источника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):	</a:t>
            </a:r>
          </a:p>
          <a:p>
            <a:pPr algn="just">
              <a:defRPr/>
            </a:pP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	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Количество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людей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перевозимых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с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помощью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общественного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транспорта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во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всех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регионах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России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каждый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год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растёт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примерно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на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5% </a:t>
            </a:r>
          </a:p>
          <a:p>
            <a:pPr algn="just">
              <a:defRPr/>
            </a:pP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 2020-2022</a:t>
            </a:r>
            <a:r>
              <a:rPr dirty="0"/>
              <a:t>(</a:t>
            </a:r>
            <a:r>
              <a:rPr dirty="0" err="1"/>
              <a:t>росстат</a:t>
            </a:r>
            <a:r>
              <a:rPr dirty="0"/>
              <a:t>)</a:t>
            </a:r>
            <a:endParaRPr sz="1800" b="0" i="0" u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	https://rosstat.gov.ru/statistics/transport</a:t>
            </a:r>
            <a:endParaRPr dirty="0"/>
          </a:p>
          <a:p>
            <a:pPr>
              <a:defRPr/>
            </a:pP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Основные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«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игроки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»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на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рынке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:	</a:t>
            </a:r>
          </a:p>
          <a:p>
            <a:pPr>
              <a:defRPr/>
            </a:pPr>
            <a:r>
              <a:rPr sz="1800" b="0" i="0" u="none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	</a:t>
            </a:r>
            <a:r>
              <a:rPr sz="1800" b="0" i="0" u="none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Тюменская</a:t>
            </a:r>
            <a:r>
              <a:rPr sz="1800" b="0" i="0" u="none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транспортная</a:t>
            </a:r>
            <a:r>
              <a:rPr sz="1800" b="0" i="0" u="none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800" b="0" i="0" u="non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систем</a:t>
            </a:r>
            <a:r>
              <a:rPr lang="ru-RU" sz="1800" b="0" i="0" u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а </a:t>
            </a:r>
            <a:endParaRPr sz="1800" b="0" i="0" u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	Otzovik.com</a:t>
            </a:r>
            <a:endParaRPr dirty="0"/>
          </a:p>
          <a:p>
            <a:pPr>
              <a:defRPr/>
            </a:pP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Планируемая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доля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рынка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: </a:t>
            </a:r>
          </a:p>
          <a:p>
            <a:pPr>
              <a:defRPr/>
            </a:pP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	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Наша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первостепенная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цель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,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занять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80%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рынка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общественного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транспорта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Тюмени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по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причине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отсутствия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полноценных</a:t>
            </a:r>
            <a:r>
              <a:rPr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конкурентов</a:t>
            </a:r>
            <a:endParaRPr dirty="0"/>
          </a:p>
        </p:txBody>
      </p:sp>
      <p:sp>
        <p:nvSpPr>
          <p:cNvPr id="2" name="AutoShape 2" descr="https://merchantpoint.ru/storage/app/media/tts_pic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591" y="4288212"/>
            <a:ext cx="1908490" cy="190849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79578" y="6196702"/>
            <a:ext cx="35205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000000"/>
                </a:solidFill>
                <a:ea typeface="Calibri"/>
                <a:cs typeface="Calibri"/>
              </a:rPr>
              <a:t>Тюменская транспортная система</a:t>
            </a:r>
            <a:endParaRPr lang="ru-RU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32" name="Picture 8" descr="https://avatars.mds.yandex.net/i?id=cb8dac952fb0b0d16977f05a6de1ecda811f05d5-9052192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8109" y="4114456"/>
            <a:ext cx="2339976" cy="125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9992976" y="5412678"/>
            <a:ext cx="18295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Otzovik.com</a:t>
            </a:r>
          </a:p>
        </p:txBody>
      </p:sp>
      <p:graphicFrame>
        <p:nvGraphicFramePr>
          <p:cNvPr id="27" name="Диаграмма 26"/>
          <p:cNvGraphicFramePr/>
          <p:nvPr>
            <p:extLst>
              <p:ext uri="{D42A27DB-BD31-4B8C-83A1-F6EECF244321}">
                <p14:modId xmlns:p14="http://schemas.microsoft.com/office/powerpoint/2010/main" val="2455108652"/>
              </p:ext>
            </p:extLst>
          </p:nvPr>
        </p:nvGraphicFramePr>
        <p:xfrm>
          <a:off x="7331265" y="719666"/>
          <a:ext cx="4325025" cy="2827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2" y="402364"/>
              <a:ext cx="2465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 dirty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БИЗНЕС-МОДЕЛЬ</a:t>
              </a:r>
              <a:endParaRPr dirty="0"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9" y="1209038"/>
            <a:ext cx="6881758" cy="356651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Модель монетизации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монетизации: Мы собираемся размещать рекламные объявления в приложении, предлагая компаниям возможность продвижения своих товаров и услуг в целевой аудитории пользователей. Рекламные площади будут доступны за фиксированную плату в зависимости от объёма показов.</a:t>
            </a: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Стоимость и регулярность: Компании оплачивают рекламные площади в приложении в зависимости от объёма показов или кликов, обеспечивая ежемесячные поступления от рекламных кампаний.</a:t>
            </a: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сбыта: приложение с информацией об общественном транспорте.</a:t>
            </a:r>
            <a:endParaRPr sz="16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25119" y="4775558"/>
            <a:ext cx="6761158" cy="185963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Маркетинг и продвижение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предложение: Мы обеспечиваем точную информацию, гарантируя комфорт и уверенность в каждой поездке </a:t>
            </a:r>
            <a:endParaRPr sz="160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каналы взаимодействия с пользователем: Уведомления в приложении, </a:t>
            </a:r>
            <a:r>
              <a:rPr lang="ru-RU" sz="16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таргетированная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реклама в ВК, рассылки по электронной почте.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463903" y="2992297"/>
            <a:ext cx="4328038" cy="216443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Arial"/>
                <a:cs typeface="Arial"/>
              </a:rPr>
              <a:t>Партнёры: 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Тюменская транспортная система, предприятия общественного питания, торговые центры и магазины, услуги такси и </a:t>
            </a:r>
            <a:r>
              <a:rPr lang="ru-RU" sz="1600" b="0" i="0" u="none" strike="noStrike" cap="none" spc="0" dirty="0" err="1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каршеринга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, образовательные учреждения.</a:t>
            </a:r>
            <a:endParaRPr sz="1600" b="0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233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ДИАГРАММА ГАНТА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39" y="6076071"/>
            <a:ext cx="4391925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Общий срок реализации проекта: 34 месяца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419314" y="1127760"/>
          <a:ext cx="11691103" cy="4253582"/>
        </p:xfrm>
        <a:graphic>
          <a:graphicData uri="http://schemas.openxmlformats.org/drawingml/2006/table">
            <a:tbl>
              <a:tblPr/>
              <a:tblGrid>
                <a:gridCol w="2907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6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69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88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99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18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218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218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2186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2186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2186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41323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1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Задача</a:t>
                      </a:r>
                      <a:endParaRPr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1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  начала</a:t>
                      </a:r>
                      <a:endParaRPr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1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  завершения</a:t>
                      </a:r>
                      <a:endParaRPr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1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Ответственный</a:t>
                      </a:r>
                      <a:endParaRPr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Октябрь</a:t>
                      </a:r>
                      <a:endParaRPr/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Ноябрь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Декабрь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январь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февраль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2025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2026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Создание концепта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1" u="non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17.10.2023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1" u="non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24.10.2023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1" u="non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Радик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Утверждение с руководством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1" u="non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25.10.2023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1" u="non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1.11.2023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1" u="non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Михаил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Одобрение с транспортной системой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1" u="non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2.11.2023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1" u="non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14.11.2023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1" u="non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Никита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Подбор подходящих участников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1" u="non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15.11.2023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1" u="non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15.12.2023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1" u="non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Игорь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50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Создание дизайна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1" u="non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16.12.2023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1" u="non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26.1.2024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1" u="non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Радик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Утверждение дизайна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1" u="non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27.01.2024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1" u="non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1.02.2024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1" u="non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Михаил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Разработка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1" u="non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3.02.2024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1" u="non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3.02.2025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1" u="non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Никита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Тестовый запуск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1" u="non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5.02.2025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1" u="non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15.02.2025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1" u="non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Игорь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Исправление ошибок и багов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1" u="non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16.02.2025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1" u="non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16.08.2026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1" u="non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Радик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Релиз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1" u="non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18.08.2026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1" u="none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Михаил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 bwMode="auto">
          <a:xfrm>
            <a:off x="7924176" y="721246"/>
            <a:ext cx="183636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394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39" y="6122894"/>
            <a:ext cx="63514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Общая стоимость реализации проекта: </a:t>
            </a:r>
            <a:r>
              <a:rPr lang="ru-RU" sz="1600" b="0" i="0" u="none" strike="noStrike" cap="none" spc="0" dirty="0" smtClean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270к 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рублей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Период окупаемости:  Ожидается 6 месяцев с момента запуска.</a:t>
            </a:r>
            <a:endParaRPr dirty="0"/>
          </a:p>
        </p:txBody>
      </p:sp>
      <p:graphicFrame>
        <p:nvGraphicFramePr>
          <p:cNvPr id="2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4015756"/>
              </p:ext>
            </p:extLst>
          </p:nvPr>
        </p:nvGraphicFramePr>
        <p:xfrm>
          <a:off x="419313" y="933707"/>
          <a:ext cx="11335798" cy="51046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6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8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87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87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87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87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87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879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17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7580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6229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окт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дек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2025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август (2026)</a:t>
                      </a:r>
                      <a:endParaRPr/>
                    </a:p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>
                          <a:solidFill>
                            <a:schemeClr val="tx1"/>
                          </a:solidFill>
                        </a:rPr>
                        <a:t>сентябрь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октябрь</a:t>
                      </a:r>
                      <a:endParaRPr sz="160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298">
                <a:tc gridSpan="10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41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Выручка от продажи продукции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(цена продукта * количество продаж)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50к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75к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49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Инвестиции / гранты / кредиты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(если есть)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Arial"/>
                          <a:cs typeface="Arial"/>
                        </a:rPr>
                        <a:t>1кк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298">
                <a:tc gridSpan="10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Заработная плата специалистов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/>
                        <a:t>46к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b="0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46к</a:t>
                      </a:r>
                      <a:endParaRPr sz="180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b="0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46к</a:t>
                      </a:r>
                      <a:endParaRPr sz="180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b="0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46к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b="0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46к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b="0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46к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b="0" i="0" u="none" strike="noStrike" cap="none" spc="0">
                          <a:solidFill>
                            <a:schemeClr val="dk1"/>
                          </a:solidFill>
                          <a:latin typeface="Calibri"/>
                          <a:ea typeface="Arial"/>
                          <a:cs typeface="Arial"/>
                        </a:rPr>
                        <a:t>46к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 smtClean="0"/>
                        <a:t>46</a:t>
                      </a:r>
                      <a:r>
                        <a:rPr dirty="0" smtClean="0"/>
                        <a:t>к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 smtClean="0"/>
                        <a:t>46к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-Дизайнер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23к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23к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23к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23к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23к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23к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23к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Arial"/>
                          <a:cs typeface="+mn-cs"/>
                        </a:rPr>
                        <a:t>23к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Arial"/>
                          <a:cs typeface="+mn-cs"/>
                        </a:rPr>
                        <a:t>23к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-программист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23к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23к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23к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23к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23к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23к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23к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23к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23к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Оборудование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150к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Программное обеспечение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10к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Аренда помещения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Реклама и продвижение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50к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50к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Иное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  <a:r>
                        <a:rPr lang="ru-RU" sz="1400" dirty="0" smtClean="0">
                          <a:latin typeface="Arial"/>
                          <a:cs typeface="Arial"/>
                        </a:rPr>
                        <a:t>270к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 bwMode="auto">
          <a:xfrm>
            <a:off x="6218857" y="612893"/>
            <a:ext cx="183636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6" y="402364"/>
              <a:ext cx="19591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РЕЗУЛЬТАТЫ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8" y="837562"/>
            <a:ext cx="6859076" cy="585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Количественные результаты: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1.Количество скачиваний за первые 2 месяца достигнет 50 тысяч пользователей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2.По прошествии 1 месяца, каждый следующий месяц будет публиковаться от 150 отзывов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3.Средняя оценка за первый месяц не будет опускаться ниже 4.5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4.Пользователь проводит не более 3-ёх минут в приложении, при единичном заходе.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Качественные результаты: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1.Анализ содержания отзывов и оценок для выявления наиболее часто встречающихся проблем или пожеланий пользователей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2.Анализ данных о поведении пользователей в приложении для выявления наиболее популярных функций и возможных улучшений пользовательского опыта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3.Опросы и интервью с пользователями для получения более подробной обратной связи и понимания их потребностей и ожиданий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3" y="402364"/>
              <a:ext cx="1430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20" y="1209039"/>
            <a:ext cx="776908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Проект целесообразен для реализации по следующим причинам: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3878" indent="-283878">
              <a:buFont typeface="Arial"/>
              <a:buChar char="–"/>
              <a:defRPr/>
            </a:pPr>
            <a:r>
              <a:rPr lang="ru-RU" sz="1800" b="0" i="0" u="none" strike="noStrike" cap="none" spc="0" dirty="0">
                <a:solidFill>
                  <a:srgbClr val="000000"/>
                </a:solidFill>
                <a:latin typeface="Arial" panose="020B0604020202020204" pitchFamily="34" charset="0"/>
                <a:ea typeface="Carlito"/>
                <a:cs typeface="Arial" panose="020B0604020202020204" pitchFamily="34" charset="0"/>
              </a:rPr>
              <a:t>улучшения качества общественного транспорта</a:t>
            </a:r>
            <a:r>
              <a:rPr lang="ru-RU" sz="1800" b="0" i="0" u="none" strike="noStrike" cap="none" spc="0" dirty="0" smtClean="0">
                <a:solidFill>
                  <a:srgbClr val="000000"/>
                </a:solidFill>
                <a:latin typeface="Arial" panose="020B0604020202020204" pitchFamily="34" charset="0"/>
                <a:ea typeface="Carlito"/>
                <a:cs typeface="Arial" panose="020B0604020202020204" pitchFamily="34" charset="0"/>
              </a:rPr>
              <a:t>.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3878" indent="-283878">
              <a:buFont typeface="Arial"/>
              <a:buChar char="–"/>
              <a:defRPr/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Carlito"/>
                <a:cs typeface="Arial" panose="020B0604020202020204" pitchFamily="34" charset="0"/>
              </a:rPr>
              <a:t>Уникальность нашего продукта</a:t>
            </a:r>
            <a:endParaRPr lang="ru-RU" dirty="0" smtClean="0">
              <a:latin typeface="Arial" panose="020B0604020202020204" pitchFamily="34" charset="0"/>
              <a:ea typeface="Carlito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среднесрочной перспективе (3-5 лет) мы планируем повышать статус нашего приложения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Расширение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аудитории и привлечение новых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пользователей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Доработка и совершенствование приложения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 smtClean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23905983" name="TextBox 1423905982"/>
          <p:cNvSpPr txBox="1"/>
          <p:nvPr/>
        </p:nvSpPr>
        <p:spPr bwMode="auto">
          <a:xfrm>
            <a:off x="439124" y="3429000"/>
            <a:ext cx="183636" cy="914760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rlito"/>
              <a:cs typeface="Carlito"/>
            </a:endParaRPr>
          </a:p>
          <a:p>
            <a:pPr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 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rlito"/>
              <a:cs typeface="Carlito"/>
            </a:endParaRPr>
          </a:p>
          <a:p>
            <a:pPr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rlito"/>
                <a:ea typeface="Carlito"/>
                <a:cs typeface="Carlito"/>
              </a:rPr>
              <a:t> </a:t>
            </a:r>
            <a:endParaRPr sz="1800" b="0" i="0" u="none">
              <a:solidFill>
                <a:srgbClr val="000000"/>
              </a:solidFill>
              <a:latin typeface="Carlito"/>
              <a:cs typeface="Carlito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</TotalTime>
  <Words>1274</Words>
  <Application>Microsoft Office PowerPoint</Application>
  <DocSecurity>0</DocSecurity>
  <PresentationFormat>Широкоэкранный</PresentationFormat>
  <Paragraphs>305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Arial Black</vt:lpstr>
      <vt:lpstr>Calibri</vt:lpstr>
      <vt:lpstr>Calibri Light</vt:lpstr>
      <vt:lpstr>Carlito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cp:lastModifiedBy>experience2426@outlook.com</cp:lastModifiedBy>
  <cp:revision>81</cp:revision>
  <dcterms:created xsi:type="dcterms:W3CDTF">2023-09-23T09:41:00Z</dcterms:created>
  <dcterms:modified xsi:type="dcterms:W3CDTF">2023-10-24T13:33:27Z</dcterms:modified>
  <cp:category/>
  <dc:identifier/>
  <cp:contentStatus/>
  <dc:language/>
  <cp:version/>
</cp:coreProperties>
</file>