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62" r:id="rId3"/>
    <p:sldId id="284" r:id="rId4"/>
    <p:sldId id="261" r:id="rId5"/>
    <p:sldId id="283" r:id="rId6"/>
    <p:sldId id="264" r:id="rId7"/>
    <p:sldId id="265" r:id="rId8"/>
    <p:sldId id="266" r:id="rId9"/>
    <p:sldId id="280" r:id="rId10"/>
    <p:sldId id="281" r:id="rId11"/>
    <p:sldId id="282" r:id="rId12"/>
    <p:sldId id="267" r:id="rId13"/>
    <p:sldId id="275" r:id="rId14"/>
    <p:sldId id="285" r:id="rId15"/>
    <p:sldId id="269" r:id="rId16"/>
    <p:sldId id="273" r:id="rId17"/>
    <p:sldId id="270" r:id="rId18"/>
    <p:sldId id="27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8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697"/>
  </p:normalViewPr>
  <p:slideViewPr>
    <p:cSldViewPr snapToGrid="0">
      <p:cViewPr varScale="1">
        <p:scale>
          <a:sx n="115" d="100"/>
          <a:sy n="115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DDE5C-0742-3F4B-B5A4-915D9317FCA6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3A3C9-4A77-3541-A71B-F2CC22513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99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3A3C9-4A77-3541-A71B-F2CC22513F8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499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391E9-ADCD-9D0D-EF78-14FAF49C7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C11377-0A09-E540-6AF6-964E0BBB7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D07F5F-8C97-2D8F-55D8-5E680402F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BA23AF-F8B4-0B6B-481C-1F1327A58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5E92AF-394C-9029-3019-ED2A71AA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50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49348-2F61-E466-144E-1054C0B8A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63F5AA-42B1-5230-EDA6-B84D05DA5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71BD5F-CC0D-1295-84C4-C468C22B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C2DCDC-B1B9-56FA-BFDD-38E4778F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1B39D3-7258-1A92-5760-5691531F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079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4473F-A12A-81C7-9F92-AF449A07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5E96EE-CAD4-EAA1-8645-6E94D813D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EEE97C-747C-807C-111E-67695796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8955BC-BB78-B714-82C3-C1CF9A0B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CBE032-8994-2584-C3BD-00DF0F67C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236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179D6-2B01-757E-71E1-9D138913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485C3-93E3-DD06-7458-0ECEBED71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B4B773-94E8-88DA-C550-59E1F9CCC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7C6B76-7AE6-11D0-DC4C-0532EABED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F4D5D4-9BA9-0C53-3D08-BF387659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8D8F14-46D9-C7C9-1D19-A744D2D7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65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07AAA-3F34-7D05-9545-065EB960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75D7AF-5DCE-C570-48C9-C51FAF587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A98ED1-3F4D-6020-E9FB-41CACD91B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E5B18F-2E1E-DBCF-7C39-1E1A9E5720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ACF222-08BC-0F91-7142-01FBE472E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D9F76A-C9D9-97C4-FE3C-6E6C34C3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6A4E21-A68C-1CE3-CE19-97D2737F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C39498-7A32-C39D-6B1A-E3551604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40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B89FA-AFA4-5237-EB35-039BD6942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2DE59AD-BBC2-FFBE-5B0A-C81ED3931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8CBD71-A179-6844-03CD-CB1CF854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8A59E5-7556-03D4-63FE-172E74FE7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040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45FFF1-CDDD-8509-13B2-2B51E9ACE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D0F315-3276-1C09-7C8F-06DA92A8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EE1040-D530-9576-2D9C-0AEE7E080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17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18D78A-AE2D-75E9-CB85-3A68672D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ADE61A-2584-E54B-A7FA-D09AD1156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C6E49F-D16D-DE77-581D-F38F02CB9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81C8C6-5AC6-5B4F-6BAE-55C873CCC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CF0852-16A3-DBB4-8CCA-D6533375D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A62C59-6D13-5E0D-5B24-35AAB3293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43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BC047-E7C0-0E80-AC2E-CB4E6064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53DE2A-247A-A5F7-C625-557F07016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EE2F20-99A4-451F-F6F0-44ABEF553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C3BCF2-B421-334C-C03C-2162F256F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AE35D9-9760-BA5C-D431-9EAF31200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7C9AE3-80B4-6D8F-F111-C0575C01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00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E1F9E-A04C-54FA-3668-6ADB2AC9C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F2738F-BBFF-7E79-C759-E7946AA6F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DD5886-DED3-6546-DD5F-C69C1DC0E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115811-B7EA-DEDD-549B-594A6EF08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DA1BC0-FB2D-6DF1-6725-9DF9B5EAB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551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395A0D-68A6-AB8F-4C1B-D4AA6043B7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6C7095-CED5-C97B-3FE9-2E9B8B23F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58F8E2-B1A7-224B-C619-9AAB0013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B9D43C-A19E-DDB3-D735-B154CA17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4BE5B7-FE48-5A9C-A602-AA20E1E6E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2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3259C-116C-4987-B200-0164BCD8C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6A4945-4033-900E-ECC6-8927FDF45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6D72E0-DCC5-B489-3EFF-C9E8A67C35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1AFF4-31F4-5146-9668-0CD1C70797AB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E2B0BA-E972-2B15-23AB-EA13EFA37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B4E221-3B3D-C16D-D2DE-9A66764921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D944D-8D39-AA4B-B360-0697D9E60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58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2.png"/><Relationship Id="rId7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2.png"/><Relationship Id="rId7" Type="http://schemas.openxmlformats.org/officeDocument/2006/relationships/image" Target="../media/image1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file:////Users/signumek/Library/Group%20Containers/UBF8T346G9.ms/WebArchiveCopyPasteTempFiles/com.microsoft.Word/PP00403-6.png" TargetMode="External"/><Relationship Id="rId3" Type="http://schemas.openxmlformats.org/officeDocument/2006/relationships/image" Target="../media/image2.png"/><Relationship Id="rId7" Type="http://schemas.openxmlformats.org/officeDocument/2006/relationships/image" Target="file:////Users/signumek/Library/Group%20Containers/UBF8T346G9.ms/WebArchiveCopyPasteTempFiles/com.microsoft.Word/1200x1200nocrop" TargetMode="External"/><Relationship Id="rId12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file:////Users/signumek/Library/Group%20Containers/UBF8T346G9.ms/WebArchiveCopyPasteTempFiles/com.microsoft.Word/464x464-origin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file:////Users/signumek/Library/Group%20Containers/UBF8T346G9.ms/WebArchiveCopyPasteTempFiles/com.microsoft.Word/9a39223a185dc4473536384babf8aaf4.jpg" TargetMode="External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55E37A-087F-9EB9-894B-E1BE4A453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7656A2-D29D-A9DD-680E-F499293CC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15" y="419335"/>
            <a:ext cx="2165815" cy="2886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DED193-3277-CBC3-2BC2-4EB6E9311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994" y="151043"/>
            <a:ext cx="895220" cy="825190"/>
          </a:xfrm>
          <a:prstGeom prst="rect">
            <a:avLst/>
          </a:prstGeom>
        </p:spPr>
      </p:pic>
      <p:pic>
        <p:nvPicPr>
          <p:cNvPr id="13" name="Picture 4" descr="Picture background">
            <a:extLst>
              <a:ext uri="{FF2B5EF4-FFF2-40B4-BE49-F238E27FC236}">
                <a16:creationId xmlns:a16="http://schemas.microsoft.com/office/drawing/2014/main" id="{D8E046F8-5B55-3B07-BABD-FD1EBDBBA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096" y="328520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302AAE4-B079-0946-2ACF-5EAD0B1E7F1A}"/>
              </a:ext>
            </a:extLst>
          </p:cNvPr>
          <p:cNvSpPr txBox="1"/>
          <p:nvPr/>
        </p:nvSpPr>
        <p:spPr>
          <a:xfrm>
            <a:off x="2569806" y="1492491"/>
            <a:ext cx="946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ПРОЕКТ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A2BD1A-0905-F2B1-C7A2-E5A74B7B66A4}"/>
              </a:ext>
            </a:extLst>
          </p:cNvPr>
          <p:cNvSpPr txBox="1"/>
          <p:nvPr/>
        </p:nvSpPr>
        <p:spPr>
          <a:xfrm>
            <a:off x="2558655" y="1740940"/>
            <a:ext cx="22701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latin typeface="Arial Rounded MT Bold" panose="020F0704030504030204" pitchFamily="34" charset="0"/>
              </a:rPr>
              <a:t>BIOBOOST</a:t>
            </a:r>
            <a:endParaRPr lang="ru-RU" sz="3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540B21-81F9-278F-F3E5-B837756BBD2A}"/>
              </a:ext>
            </a:extLst>
          </p:cNvPr>
          <p:cNvSpPr txBox="1"/>
          <p:nvPr/>
        </p:nvSpPr>
        <p:spPr>
          <a:xfrm>
            <a:off x="1881417" y="2119251"/>
            <a:ext cx="362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воздушная польза в каждой ложке</a:t>
            </a:r>
          </a:p>
        </p:txBody>
      </p:sp>
      <p:pic>
        <p:nvPicPr>
          <p:cNvPr id="2050" name="Picture 2" descr="[video-to-gif output image]">
            <a:extLst>
              <a:ext uri="{FF2B5EF4-FFF2-40B4-BE49-F238E27FC236}">
                <a16:creationId xmlns:a16="http://schemas.microsoft.com/office/drawing/2014/main" id="{3329DB0A-A740-C32B-1130-AC21D2517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513" y="2646374"/>
            <a:ext cx="4224454" cy="422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93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A0557-AD8B-4D19-719A-B96577FD0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26B0B4-3FB2-6C3A-5EC4-A50D2B2BA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C90DDD6-07F9-E47B-8978-9FA375B2E629}"/>
              </a:ext>
            </a:extLst>
          </p:cNvPr>
          <p:cNvSpPr txBox="1"/>
          <p:nvPr/>
        </p:nvSpPr>
        <p:spPr>
          <a:xfrm>
            <a:off x="0" y="48616"/>
            <a:ext cx="12191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ПОЛЬЗОВАТЕЛИ И ПРОБЛЕМА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A0F043-4F12-BA9A-12CF-5294343B1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806" y="6036587"/>
            <a:ext cx="2165815" cy="2886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49AA4E-431D-D2D7-9762-4F8366768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193" y="5768294"/>
            <a:ext cx="895220" cy="825190"/>
          </a:xfrm>
          <a:prstGeom prst="rect">
            <a:avLst/>
          </a:prstGeom>
        </p:spPr>
      </p:pic>
      <p:pic>
        <p:nvPicPr>
          <p:cNvPr id="21" name="Picture 4" descr="Picture background">
            <a:extLst>
              <a:ext uri="{FF2B5EF4-FFF2-40B4-BE49-F238E27FC236}">
                <a16:creationId xmlns:a16="http://schemas.microsoft.com/office/drawing/2014/main" id="{C5062390-2289-1D19-C698-1194FD300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742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A352BA1-5403-94D8-8804-7E903A05FB9B}"/>
              </a:ext>
            </a:extLst>
          </p:cNvPr>
          <p:cNvSpPr txBox="1"/>
          <p:nvPr/>
        </p:nvSpPr>
        <p:spPr>
          <a:xfrm>
            <a:off x="878743" y="2985600"/>
            <a:ext cx="1131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A78D5D"/>
                </a:solidFill>
              </a:rPr>
              <a:t>СПОРТСМЕНЫ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A4FFCB-5A78-655F-3875-8A07FEBD4B17}"/>
              </a:ext>
            </a:extLst>
          </p:cNvPr>
          <p:cNvSpPr txBox="1"/>
          <p:nvPr/>
        </p:nvSpPr>
        <p:spPr>
          <a:xfrm>
            <a:off x="0" y="2985600"/>
            <a:ext cx="5754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solidFill>
                  <a:srgbClr val="A78D5D"/>
                </a:solidFill>
              </a:rPr>
              <a:t>ЖЕНЩИНЫ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60B951-0496-B629-9DB4-B3C45F01C52B}"/>
              </a:ext>
            </a:extLst>
          </p:cNvPr>
          <p:cNvSpPr txBox="1"/>
          <p:nvPr/>
        </p:nvSpPr>
        <p:spPr>
          <a:xfrm>
            <a:off x="3423842" y="4699985"/>
            <a:ext cx="353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ДЕТИ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68088E-5B7A-9DBC-01A7-5D5F5CC27597}"/>
              </a:ext>
            </a:extLst>
          </p:cNvPr>
          <p:cNvSpPr txBox="1"/>
          <p:nvPr/>
        </p:nvSpPr>
        <p:spPr>
          <a:xfrm>
            <a:off x="7162197" y="1277582"/>
            <a:ext cx="377699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/>
              <a:t>56</a:t>
            </a:r>
            <a:r>
              <a:rPr lang="en-US" sz="15000" dirty="0">
                <a:latin typeface="Arial Rounded MT Bold" panose="020F0704030504030204" pitchFamily="34" charset="0"/>
              </a:rPr>
              <a:t>%</a:t>
            </a:r>
            <a:endParaRPr lang="ru-RU" sz="1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1906A3-925A-EA20-FBC6-0F32145E0294}"/>
              </a:ext>
            </a:extLst>
          </p:cNvPr>
          <p:cNvSpPr txBox="1"/>
          <p:nvPr/>
        </p:nvSpPr>
        <p:spPr>
          <a:xfrm>
            <a:off x="6957878" y="3413040"/>
            <a:ext cx="523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A78D5D"/>
                </a:solidFill>
              </a:rPr>
              <a:t>ДЕФИЦИТ БЕЛКА У НАСЕЛЕНИЯ РОССИИ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4A0738-07BB-410F-43D5-567F1614946C}"/>
              </a:ext>
            </a:extLst>
          </p:cNvPr>
          <p:cNvSpPr txBox="1"/>
          <p:nvPr/>
        </p:nvSpPr>
        <p:spPr>
          <a:xfrm>
            <a:off x="10943350" y="16455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B78445-4394-3FF0-DAC4-F2C0B2F516FA}"/>
              </a:ext>
            </a:extLst>
          </p:cNvPr>
          <p:cNvSpPr txBox="1"/>
          <p:nvPr/>
        </p:nvSpPr>
        <p:spPr>
          <a:xfrm>
            <a:off x="6957878" y="3782372"/>
            <a:ext cx="5234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* </a:t>
            </a:r>
            <a:r>
              <a:rPr lang="ru-RU" sz="1400" dirty="0"/>
              <a:t>по данным ВОЗ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38EC4-4D30-3884-A80F-40DF375F502B}"/>
              </a:ext>
            </a:extLst>
          </p:cNvPr>
          <p:cNvSpPr txBox="1"/>
          <p:nvPr/>
        </p:nvSpPr>
        <p:spPr>
          <a:xfrm>
            <a:off x="0" y="3263804"/>
            <a:ext cx="3103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/>
              <a:t>Риск травм из-за износа</a:t>
            </a:r>
          </a:p>
          <a:p>
            <a:pPr algn="ctr"/>
            <a:r>
              <a:rPr lang="ru-RU" sz="1400" b="1" i="1" dirty="0"/>
              <a:t>суставов при интенсивных</a:t>
            </a:r>
          </a:p>
          <a:p>
            <a:pPr algn="ctr"/>
            <a:r>
              <a:rPr lang="ru-RU" sz="1400" b="1" i="1" dirty="0"/>
              <a:t>нагрузках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85365E-9DBD-83DA-46B9-C2D17A036F0C}"/>
              </a:ext>
            </a:extLst>
          </p:cNvPr>
          <p:cNvSpPr txBox="1"/>
          <p:nvPr/>
        </p:nvSpPr>
        <p:spPr>
          <a:xfrm>
            <a:off x="3423842" y="3263804"/>
            <a:ext cx="3103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/>
              <a:t>Ломкость ногтей и волос;</a:t>
            </a:r>
          </a:p>
          <a:p>
            <a:pPr algn="ctr"/>
            <a:r>
              <a:rPr lang="ru-RU" sz="1400" b="1" i="1" dirty="0"/>
              <a:t>проблемы с кожей;</a:t>
            </a:r>
          </a:p>
          <a:p>
            <a:pPr algn="ctr"/>
            <a:r>
              <a:rPr lang="ru-RU" sz="1400" b="1" i="1" dirty="0"/>
              <a:t>нарушение обмена веществ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89A395-F685-CDE6-3BD7-4D3856E17DA9}"/>
              </a:ext>
            </a:extLst>
          </p:cNvPr>
          <p:cNvSpPr txBox="1"/>
          <p:nvPr/>
        </p:nvSpPr>
        <p:spPr>
          <a:xfrm>
            <a:off x="3423841" y="5069317"/>
            <a:ext cx="35340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/>
              <a:t>Ослабление памяти и интеллекта,</a:t>
            </a:r>
          </a:p>
          <a:p>
            <a:pPr algn="ctr"/>
            <a:r>
              <a:rPr lang="ru-RU" sz="1400" b="1" i="1" dirty="0"/>
              <a:t>а также защитной системы организма;</a:t>
            </a:r>
          </a:p>
          <a:p>
            <a:pPr algn="ctr"/>
            <a:r>
              <a:rPr lang="ru-RU" sz="1400" b="1" i="1" dirty="0"/>
              <a:t>нарушение пищеварения;</a:t>
            </a:r>
          </a:p>
          <a:p>
            <a:pPr algn="ctr"/>
            <a:r>
              <a:rPr lang="ru-RU" sz="1400" b="1" i="1" dirty="0"/>
              <a:t>проблемы с костно-мышечной</a:t>
            </a:r>
          </a:p>
          <a:p>
            <a:pPr algn="ctr"/>
            <a:r>
              <a:rPr lang="ru-RU" sz="1400" b="1" i="1" dirty="0"/>
              <a:t>системой</a:t>
            </a:r>
          </a:p>
          <a:p>
            <a:pPr algn="ctr"/>
            <a:endParaRPr lang="ru-RU" sz="1400" b="1" i="1" dirty="0"/>
          </a:p>
        </p:txBody>
      </p:sp>
      <p:pic>
        <p:nvPicPr>
          <p:cNvPr id="1036" name="Picture 12" descr="[video-to-gif output image]">
            <a:extLst>
              <a:ext uri="{FF2B5EF4-FFF2-40B4-BE49-F238E27FC236}">
                <a16:creationId xmlns:a16="http://schemas.microsoft.com/office/drawing/2014/main" id="{6AB4A23B-D9A2-4617-96B7-7C7942155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" y="4223023"/>
            <a:ext cx="3464192" cy="194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[video-to-gif output image]">
            <a:extLst>
              <a:ext uri="{FF2B5EF4-FFF2-40B4-BE49-F238E27FC236}">
                <a16:creationId xmlns:a16="http://schemas.microsoft.com/office/drawing/2014/main" id="{857234AB-E319-C636-BFF3-928FEE441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00" y="1090390"/>
            <a:ext cx="2014903" cy="201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[video-to-gif output image]">
            <a:extLst>
              <a:ext uri="{FF2B5EF4-FFF2-40B4-BE49-F238E27FC236}">
                <a16:creationId xmlns:a16="http://schemas.microsoft.com/office/drawing/2014/main" id="{3E699B56-29E3-4285-BEFE-66F583843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82" y="1090391"/>
            <a:ext cx="2014903" cy="201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77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05ADE-EAF9-5897-9E52-CE57C1C67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414626-2487-2760-DA4F-AD8DB5BC5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1E7EC7-CCA4-56F3-A0AF-F550A8E577EC}"/>
              </a:ext>
            </a:extLst>
          </p:cNvPr>
          <p:cNvSpPr txBox="1"/>
          <p:nvPr/>
        </p:nvSpPr>
        <p:spPr>
          <a:xfrm>
            <a:off x="0" y="44604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КАК УЖЕ РЕШАЕТСЯ ПРОБЛЕМА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BE167A-E883-1C28-6473-54C2650AA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286" y="1319645"/>
            <a:ext cx="3053774" cy="2107104"/>
          </a:xfrm>
          <a:prstGeom prst="rect">
            <a:avLst/>
          </a:prstGeom>
        </p:spPr>
      </p:pic>
      <p:pic>
        <p:nvPicPr>
          <p:cNvPr id="12" name="Picture 6" descr="Picture background">
            <a:extLst>
              <a:ext uri="{FF2B5EF4-FFF2-40B4-BE49-F238E27FC236}">
                <a16:creationId xmlns:a16="http://schemas.microsoft.com/office/drawing/2014/main" id="{6B03E6EF-7397-8809-C50F-867A12919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077" y="4154979"/>
            <a:ext cx="3699150" cy="164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ADE6F0-34B8-0245-A7DA-AE85E2D6B2AE}"/>
              </a:ext>
            </a:extLst>
          </p:cNvPr>
          <p:cNvSpPr txBox="1"/>
          <p:nvPr/>
        </p:nvSpPr>
        <p:spPr>
          <a:xfrm>
            <a:off x="7764773" y="6010009"/>
            <a:ext cx="4427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ПРОТЕИНОВЫЕ БАТОНЧИКИ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58183B-B28F-CDBF-7CF8-27CE1F97E046}"/>
              </a:ext>
            </a:extLst>
          </p:cNvPr>
          <p:cNvSpPr txBox="1"/>
          <p:nvPr/>
        </p:nvSpPr>
        <p:spPr>
          <a:xfrm>
            <a:off x="7533305" y="3499551"/>
            <a:ext cx="4658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СПЕЦИАЛЬНЫЕ СМЕСИ ДЛЯ ПИТАНИЯ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D5931E-74F3-C9FA-0A39-6271C7D96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485" y="6036587"/>
            <a:ext cx="2165815" cy="2886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8593AF-FBE7-D52F-13D9-A29F205D5C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9872" y="5768294"/>
            <a:ext cx="895220" cy="825190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2028ED21-1D2D-0B93-F149-80FC16C41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21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3744EF-C762-1BB1-03ED-485692EA58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410" y="1394749"/>
            <a:ext cx="6578600" cy="406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2A6CC9-BDDA-9D0D-8B24-EF654BC836D8}"/>
              </a:ext>
            </a:extLst>
          </p:cNvPr>
          <p:cNvSpPr txBox="1"/>
          <p:nvPr/>
        </p:nvSpPr>
        <p:spPr>
          <a:xfrm>
            <a:off x="0" y="4483253"/>
            <a:ext cx="3879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A78D5D"/>
                </a:solidFill>
              </a:rPr>
              <a:t>КОРРЕКЦИЯ РАЦИОНА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EE62B0-6265-0F02-081D-70D3B9B500C7}"/>
              </a:ext>
            </a:extLst>
          </p:cNvPr>
          <p:cNvSpPr txBox="1"/>
          <p:nvPr/>
        </p:nvSpPr>
        <p:spPr>
          <a:xfrm>
            <a:off x="3746358" y="1805878"/>
            <a:ext cx="3695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A78D5D"/>
                </a:solidFill>
              </a:rPr>
              <a:t>ВИТАМИНЫ И БАДы</a:t>
            </a:r>
          </a:p>
        </p:txBody>
      </p:sp>
    </p:spTree>
    <p:extLst>
      <p:ext uri="{BB962C8B-B14F-4D97-AF65-F5344CB8AC3E}">
        <p14:creationId xmlns:p14="http://schemas.microsoft.com/office/powerpoint/2010/main" val="401460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EE85B-BCB5-70EB-43DB-365D91944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13DE8A-F5C7-49D7-BE25-6CBBB25F9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1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E968E6-7EF5-3C1F-B03E-55FE0EEAA79A}"/>
              </a:ext>
            </a:extLst>
          </p:cNvPr>
          <p:cNvSpPr txBox="1"/>
          <p:nvPr/>
        </p:nvSpPr>
        <p:spPr>
          <a:xfrm>
            <a:off x="7627783" y="0"/>
            <a:ext cx="456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РЕШЕНИЕ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6B6257-625D-A0C6-B6E2-3E6CD2E6560F}"/>
              </a:ext>
            </a:extLst>
          </p:cNvPr>
          <p:cNvSpPr txBox="1"/>
          <p:nvPr/>
        </p:nvSpPr>
        <p:spPr>
          <a:xfrm>
            <a:off x="1" y="4522236"/>
            <a:ext cx="6891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РАЗРАБОТКА РЕЦЕПТУРЫ И ПРОДВИЖЕНИЕ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ДЕСЕРТА,</a:t>
            </a:r>
          </a:p>
          <a:p>
            <a:pPr algn="ctr"/>
            <a:r>
              <a:rPr lang="ru-RU" b="1" i="1" dirty="0"/>
              <a:t>ОБОГАЩЕННОГО ГИДРОЛИЗОВАННЫМ КОЛЛАГЕНОМ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BB82B1-A8F8-D086-08F8-D5858D4B9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485" y="6036587"/>
            <a:ext cx="2165815" cy="2886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C69F36-4E61-6281-3947-99CBF54E1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872" y="5768294"/>
            <a:ext cx="895220" cy="825190"/>
          </a:xfrm>
          <a:prstGeom prst="rect">
            <a:avLst/>
          </a:prstGeom>
        </p:spPr>
      </p:pic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06C105FC-9B0B-4E32-A99C-B271070C4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21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[video-to-gif output image]">
            <a:extLst>
              <a:ext uri="{FF2B5EF4-FFF2-40B4-BE49-F238E27FC236}">
                <a16:creationId xmlns:a16="http://schemas.microsoft.com/office/drawing/2014/main" id="{F1CAAEBF-8124-5018-9059-75A73B78D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69" y="1350856"/>
            <a:ext cx="4685731" cy="468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618824-5CB3-32A2-4398-26A8FA175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056" y="493045"/>
            <a:ext cx="3685437" cy="3685437"/>
          </a:xfrm>
          <a:prstGeom prst="ellipse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8320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FD6DC-B293-97CD-556C-8B6562371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5E8644-5AE6-1830-B6D5-77002E2FB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EC80CFD-3931-8D21-2F5D-6491C86AD791}"/>
              </a:ext>
            </a:extLst>
          </p:cNvPr>
          <p:cNvSpPr txBox="1"/>
          <p:nvPr/>
        </p:nvSpPr>
        <p:spPr>
          <a:xfrm>
            <a:off x="0" y="52049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ЗАИНТЕРЕСОВАННЫЕ СТОРОНЫ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0BFED3-27A9-88F6-F78D-3B8386085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00" y="913824"/>
            <a:ext cx="11783935" cy="54869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BDD1CF-AE4D-B22F-7E9D-F960E1ACB352}"/>
              </a:ext>
            </a:extLst>
          </p:cNvPr>
          <p:cNvSpPr txBox="1"/>
          <p:nvPr/>
        </p:nvSpPr>
        <p:spPr>
          <a:xfrm>
            <a:off x="296325" y="4000739"/>
            <a:ext cx="2631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A78D5D"/>
                </a:solidFill>
              </a:rPr>
              <a:t>ФИТНЕС-БАРЫ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E0D417-32AD-2F77-1AAE-67888188475A}"/>
              </a:ext>
            </a:extLst>
          </p:cNvPr>
          <p:cNvSpPr txBox="1"/>
          <p:nvPr/>
        </p:nvSpPr>
        <p:spPr>
          <a:xfrm>
            <a:off x="1" y="5699978"/>
            <a:ext cx="3096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i="1" dirty="0">
                <a:solidFill>
                  <a:srgbClr val="A78D5D"/>
                </a:solidFill>
              </a:rPr>
              <a:t>СПОРТЗАЛЫ</a:t>
            </a:r>
          </a:p>
          <a:p>
            <a:pPr algn="r"/>
            <a:r>
              <a:rPr lang="ru-RU" sz="2400" b="1" i="1" dirty="0">
                <a:solidFill>
                  <a:srgbClr val="A78D5D"/>
                </a:solidFill>
              </a:rPr>
              <a:t>И ФИТНЕС-КЛУБЫ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9288F9-66F6-0AE5-DC39-0DE282A9538D}"/>
              </a:ext>
            </a:extLst>
          </p:cNvPr>
          <p:cNvSpPr txBox="1"/>
          <p:nvPr/>
        </p:nvSpPr>
        <p:spPr>
          <a:xfrm>
            <a:off x="8006576" y="1029350"/>
            <a:ext cx="4185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A78D5D"/>
                </a:solidFill>
              </a:rPr>
              <a:t>СПЕЦИАЛИЗИРОВАННЫЕ</a:t>
            </a:r>
          </a:p>
          <a:p>
            <a:r>
              <a:rPr lang="ru-RU" sz="2400" b="1" i="1" dirty="0">
                <a:solidFill>
                  <a:srgbClr val="A78D5D"/>
                </a:solidFill>
              </a:rPr>
              <a:t>МАГАЗИНЫ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B2D7A-721A-6DC9-D752-F37D0DAA542B}"/>
              </a:ext>
            </a:extLst>
          </p:cNvPr>
          <p:cNvSpPr txBox="1"/>
          <p:nvPr/>
        </p:nvSpPr>
        <p:spPr>
          <a:xfrm>
            <a:off x="6742482" y="4822388"/>
            <a:ext cx="2528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i="1" dirty="0">
                <a:solidFill>
                  <a:srgbClr val="A78D5D"/>
                </a:solidFill>
              </a:rPr>
              <a:t>САНАТОРИИ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A4073C0-94A9-B0BA-1529-1E53E14EE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6729" y="6036587"/>
            <a:ext cx="2165815" cy="2886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0CDA12-45E7-E9E9-BC7E-6DDE5EAAB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2116" y="5768294"/>
            <a:ext cx="895220" cy="825190"/>
          </a:xfrm>
          <a:prstGeom prst="rect">
            <a:avLst/>
          </a:prstGeom>
        </p:spPr>
      </p:pic>
      <p:pic>
        <p:nvPicPr>
          <p:cNvPr id="13" name="Picture 4" descr="Picture background">
            <a:extLst>
              <a:ext uri="{FF2B5EF4-FFF2-40B4-BE49-F238E27FC236}">
                <a16:creationId xmlns:a16="http://schemas.microsoft.com/office/drawing/2014/main" id="{C1073FE2-D931-A533-19E5-679B4829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665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28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D29A9-AF0E-D59B-F62F-73F974789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A6B44C-6ABF-CDAC-7875-855C882A7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7AD1B77-BFA1-B28C-DC3D-7B2D6B128AA3}"/>
              </a:ext>
            </a:extLst>
          </p:cNvPr>
          <p:cNvSpPr txBox="1"/>
          <p:nvPr/>
        </p:nvSpPr>
        <p:spPr>
          <a:xfrm>
            <a:off x="-1" y="54592"/>
            <a:ext cx="12191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РЫНОК. СЕГМЕНТАЦИЯ РЫНКА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67CED2-7A16-7794-071F-1F314AA63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80" y="6036587"/>
            <a:ext cx="2165815" cy="2886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779693-C940-996A-0B69-11662342D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167" y="5768294"/>
            <a:ext cx="895220" cy="825190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AF5A7406-F005-FAFE-31B1-DBC5F6E4D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6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F8539B-A02F-79B8-CEC8-B8C3CB0691E3}"/>
              </a:ext>
            </a:extLst>
          </p:cNvPr>
          <p:cNvSpPr txBox="1"/>
          <p:nvPr/>
        </p:nvSpPr>
        <p:spPr>
          <a:xfrm>
            <a:off x="-1" y="4909546"/>
            <a:ext cx="4154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A78D5D"/>
                </a:solidFill>
              </a:rPr>
              <a:t>Мировой рынок функциональных </a:t>
            </a:r>
          </a:p>
          <a:p>
            <a:pPr algn="ctr"/>
            <a:r>
              <a:rPr lang="ru-RU" sz="1600" b="1" i="1" dirty="0">
                <a:solidFill>
                  <a:srgbClr val="A78D5D"/>
                </a:solidFill>
              </a:rPr>
              <a:t>продуктов питания, млрд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580800-B172-FD00-95C1-6C2A665F4913}"/>
              </a:ext>
            </a:extLst>
          </p:cNvPr>
          <p:cNvSpPr txBox="1"/>
          <p:nvPr/>
        </p:nvSpPr>
        <p:spPr>
          <a:xfrm>
            <a:off x="4154737" y="4443753"/>
            <a:ext cx="4099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A78D5D"/>
                </a:solidFill>
              </a:rPr>
              <a:t>Ассортимент функциональных </a:t>
            </a:r>
          </a:p>
          <a:p>
            <a:pPr algn="ctr"/>
            <a:r>
              <a:rPr lang="ru-RU" sz="1600" b="1" i="1" dirty="0">
                <a:solidFill>
                  <a:srgbClr val="A78D5D"/>
                </a:solidFill>
              </a:rPr>
              <a:t>продуктов питания в России, 2024 г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831820-4935-BDF2-3F7A-CF05C5AA067E}"/>
              </a:ext>
            </a:extLst>
          </p:cNvPr>
          <p:cNvSpPr txBox="1"/>
          <p:nvPr/>
        </p:nvSpPr>
        <p:spPr>
          <a:xfrm>
            <a:off x="4407562" y="5121963"/>
            <a:ext cx="3386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5 </a:t>
            </a:r>
            <a:r>
              <a:rPr lang="en-US" b="1" i="1" dirty="0">
                <a:solidFill>
                  <a:srgbClr val="FF0000"/>
                </a:solidFill>
              </a:rPr>
              <a:t>%</a:t>
            </a:r>
            <a:r>
              <a:rPr lang="en-US" b="1" i="1" dirty="0"/>
              <a:t> - </a:t>
            </a:r>
            <a:r>
              <a:rPr lang="ru-RU" b="1" i="1" dirty="0"/>
              <a:t>коллаген-содержащие</a:t>
            </a:r>
          </a:p>
          <a:p>
            <a:pPr algn="ctr"/>
            <a:r>
              <a:rPr lang="ru-RU" b="1" i="1" dirty="0"/>
              <a:t>продукты</a:t>
            </a:r>
            <a:endParaRPr lang="en-US" b="1" i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F763F7-DCED-B819-B36B-2C886C8FB62D}"/>
              </a:ext>
            </a:extLst>
          </p:cNvPr>
          <p:cNvSpPr txBox="1"/>
          <p:nvPr/>
        </p:nvSpPr>
        <p:spPr>
          <a:xfrm>
            <a:off x="7793600" y="3572703"/>
            <a:ext cx="4398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A78D5D"/>
                </a:solidFill>
              </a:rPr>
              <a:t>Основные регионы спроса, 2024 г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ED5272-1ADF-3425-FADA-55A98FEC1852}"/>
              </a:ext>
            </a:extLst>
          </p:cNvPr>
          <p:cNvSpPr txBox="1"/>
          <p:nvPr/>
        </p:nvSpPr>
        <p:spPr>
          <a:xfrm>
            <a:off x="8145157" y="5445128"/>
            <a:ext cx="40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Euromonitor</a:t>
            </a:r>
          </a:p>
          <a:p>
            <a:pPr algn="ctr"/>
            <a:r>
              <a:rPr lang="en-US" b="1" i="1" dirty="0">
                <a:solidFill>
                  <a:srgbClr val="FF0000"/>
                </a:solidFill>
              </a:rPr>
              <a:t>Nielsen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6FDFB2-B4BE-B4EE-395C-4AB5C25BC0E6}"/>
              </a:ext>
            </a:extLst>
          </p:cNvPr>
          <p:cNvSpPr txBox="1"/>
          <p:nvPr/>
        </p:nvSpPr>
        <p:spPr>
          <a:xfrm>
            <a:off x="8145928" y="4767225"/>
            <a:ext cx="40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ИСТОЧНИКИ</a:t>
            </a:r>
          </a:p>
          <a:p>
            <a:pPr algn="ctr"/>
            <a:r>
              <a:rPr lang="ru-RU" b="1" i="1" dirty="0">
                <a:solidFill>
                  <a:srgbClr val="A78D5D"/>
                </a:solidFill>
              </a:rPr>
              <a:t>ДАННЫХ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1876E0-4567-0602-F80F-DAF12A572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4777" y="916366"/>
            <a:ext cx="3365500" cy="3454400"/>
          </a:xfrm>
          <a:prstGeom prst="rect">
            <a:avLst/>
          </a:prstGeom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F0EC22C-BA51-8133-DFE2-2489296C611F}"/>
              </a:ext>
            </a:extLst>
          </p:cNvPr>
          <p:cNvCxnSpPr/>
          <p:nvPr/>
        </p:nvCxnSpPr>
        <p:spPr>
          <a:xfrm>
            <a:off x="6047204" y="2701652"/>
            <a:ext cx="0" cy="540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2DC086-A61C-0541-8B53-652FACE19D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8287" y="916366"/>
            <a:ext cx="3695700" cy="26035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B1C807C-3654-3FD7-693B-E10D75D877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785" y="1144092"/>
            <a:ext cx="39370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E0FB2-4527-793D-CA07-0C021C55B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6E6B0-24D0-48FB-7AB6-93DF4DC9E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AF3C64-9B10-81E7-9181-90D5A0F46D94}"/>
              </a:ext>
            </a:extLst>
          </p:cNvPr>
          <p:cNvSpPr txBox="1"/>
          <p:nvPr/>
        </p:nvSpPr>
        <p:spPr>
          <a:xfrm>
            <a:off x="0" y="38401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ФАКТОРЫ РОСТА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5DAF46-A555-E094-C723-344477DFC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138" y="6036587"/>
            <a:ext cx="2165815" cy="2886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E4C33B-8198-213D-BC98-47FED7648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7525" y="5768294"/>
            <a:ext cx="895220" cy="825190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00F143A8-9419-0F84-96EA-61E46332C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074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2F5B26-8FBD-98A4-6F9A-74152FB5E8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178" y="1476790"/>
            <a:ext cx="3272447" cy="2323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81274B-F2AC-973D-E1A9-73FA792FDCA3}"/>
              </a:ext>
            </a:extLst>
          </p:cNvPr>
          <p:cNvSpPr txBox="1"/>
          <p:nvPr/>
        </p:nvSpPr>
        <p:spPr>
          <a:xfrm>
            <a:off x="4333996" y="4396388"/>
            <a:ext cx="3923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ЗАПРОСЫ ВЫРОСЛИ НА </a:t>
            </a:r>
            <a:r>
              <a:rPr lang="ru-RU" b="1" i="1" dirty="0">
                <a:solidFill>
                  <a:srgbClr val="FF0000"/>
                </a:solidFill>
              </a:rPr>
              <a:t>40 </a:t>
            </a:r>
            <a:r>
              <a:rPr lang="en-US" b="1" i="1" dirty="0">
                <a:solidFill>
                  <a:srgbClr val="FF0000"/>
                </a:solidFill>
              </a:rPr>
              <a:t>%</a:t>
            </a:r>
          </a:p>
          <a:p>
            <a:pPr algn="ctr"/>
            <a:r>
              <a:rPr lang="ru-RU" b="1" i="1" dirty="0">
                <a:solidFill>
                  <a:srgbClr val="A78D5D"/>
                </a:solidFill>
              </a:rPr>
              <a:t>за 2023-2024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FB6306-9B23-2CD8-BF0D-A406259984B6}"/>
              </a:ext>
            </a:extLst>
          </p:cNvPr>
          <p:cNvSpPr txBox="1"/>
          <p:nvPr/>
        </p:nvSpPr>
        <p:spPr>
          <a:xfrm>
            <a:off x="4333996" y="4050077"/>
            <a:ext cx="392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рост интереса к коллагену</a:t>
            </a:r>
            <a:endParaRPr lang="en-US" b="1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FB892A-4D72-0175-5D1B-1B8492BEA439}"/>
              </a:ext>
            </a:extLst>
          </p:cNvPr>
          <p:cNvSpPr txBox="1"/>
          <p:nvPr/>
        </p:nvSpPr>
        <p:spPr>
          <a:xfrm>
            <a:off x="0" y="895081"/>
            <a:ext cx="458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тренд на «красота изнутри»</a:t>
            </a:r>
            <a:endParaRPr lang="en-US" b="1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639EC6-3ADB-7CF3-CAAE-508165550CFD}"/>
              </a:ext>
            </a:extLst>
          </p:cNvPr>
          <p:cNvSpPr txBox="1"/>
          <p:nvPr/>
        </p:nvSpPr>
        <p:spPr>
          <a:xfrm>
            <a:off x="-1" y="1197763"/>
            <a:ext cx="4585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60 </a:t>
            </a:r>
            <a:r>
              <a:rPr lang="en-US" b="1" i="1" dirty="0">
                <a:solidFill>
                  <a:srgbClr val="FF0000"/>
                </a:solidFill>
              </a:rPr>
              <a:t>%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>
                <a:solidFill>
                  <a:srgbClr val="A78D5D"/>
                </a:solidFill>
              </a:rPr>
              <a:t>ЖЕНЩИН В РФ</a:t>
            </a:r>
          </a:p>
          <a:p>
            <a:pPr algn="ctr"/>
            <a:r>
              <a:rPr lang="ru-RU" b="1" i="1" dirty="0">
                <a:solidFill>
                  <a:srgbClr val="A78D5D"/>
                </a:solidFill>
              </a:rPr>
              <a:t>готовы платить за продукты</a:t>
            </a:r>
          </a:p>
          <a:p>
            <a:pPr algn="ctr"/>
            <a:r>
              <a:rPr lang="ru-RU" b="1" i="1" dirty="0">
                <a:solidFill>
                  <a:srgbClr val="A78D5D"/>
                </a:solidFill>
              </a:rPr>
              <a:t>с доказанной пользой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87CC07-A318-C927-8B1D-FAE9BA90EAD6}"/>
              </a:ext>
            </a:extLst>
          </p:cNvPr>
          <p:cNvSpPr txBox="1"/>
          <p:nvPr/>
        </p:nvSpPr>
        <p:spPr>
          <a:xfrm>
            <a:off x="8331806" y="4376471"/>
            <a:ext cx="386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развитие он-лайн продаж</a:t>
            </a:r>
            <a:endParaRPr lang="en-US" b="1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86B56F-24C0-4008-A0AA-3180C48C88DD}"/>
              </a:ext>
            </a:extLst>
          </p:cNvPr>
          <p:cNvSpPr txBox="1"/>
          <p:nvPr/>
        </p:nvSpPr>
        <p:spPr>
          <a:xfrm>
            <a:off x="8257744" y="4679153"/>
            <a:ext cx="3934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доля </a:t>
            </a:r>
            <a:r>
              <a:rPr lang="en-US" b="1" i="1" dirty="0">
                <a:solidFill>
                  <a:srgbClr val="A78D5D"/>
                </a:solidFill>
              </a:rPr>
              <a:t>e-commerce </a:t>
            </a:r>
            <a:r>
              <a:rPr lang="ru-RU" b="1" i="1" dirty="0">
                <a:solidFill>
                  <a:srgbClr val="A78D5D"/>
                </a:solidFill>
              </a:rPr>
              <a:t>в продажах</a:t>
            </a:r>
          </a:p>
          <a:p>
            <a:pPr algn="ctr"/>
            <a:r>
              <a:rPr lang="ru-RU" b="1" i="1" dirty="0">
                <a:solidFill>
                  <a:srgbClr val="A78D5D"/>
                </a:solidFill>
              </a:rPr>
              <a:t>премиальных продуктов питания</a:t>
            </a:r>
          </a:p>
          <a:p>
            <a:pPr algn="ctr"/>
            <a:r>
              <a:rPr lang="ru-RU" b="1" i="1" dirty="0">
                <a:solidFill>
                  <a:srgbClr val="A78D5D"/>
                </a:solidFill>
              </a:rPr>
              <a:t>составляет </a:t>
            </a:r>
            <a:r>
              <a:rPr lang="ru-RU" b="1" i="1" dirty="0">
                <a:solidFill>
                  <a:srgbClr val="FF0000"/>
                </a:solidFill>
              </a:rPr>
              <a:t>25 </a:t>
            </a:r>
            <a:r>
              <a:rPr lang="en-US" b="1" i="1" dirty="0">
                <a:solidFill>
                  <a:srgbClr val="FF0000"/>
                </a:solidFill>
              </a:rPr>
              <a:t>%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endParaRPr lang="ru-RU" b="1" i="1" dirty="0">
              <a:solidFill>
                <a:srgbClr val="A78D5D"/>
              </a:solidFill>
            </a:endParaRPr>
          </a:p>
          <a:p>
            <a:pPr algn="ctr"/>
            <a:endParaRPr lang="ru-RU" b="1" i="1" dirty="0">
              <a:solidFill>
                <a:srgbClr val="A78D5D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1A9111-552F-583D-DA19-42F97EB107FF}"/>
              </a:ext>
            </a:extLst>
          </p:cNvPr>
          <p:cNvSpPr txBox="1"/>
          <p:nvPr/>
        </p:nvSpPr>
        <p:spPr>
          <a:xfrm>
            <a:off x="0" y="5996223"/>
            <a:ext cx="7163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ИСТОЧНИКИ ДАННЫХ       </a:t>
            </a:r>
            <a:r>
              <a:rPr lang="en-US" b="1" i="1" dirty="0">
                <a:solidFill>
                  <a:srgbClr val="FF0000"/>
                </a:solidFill>
              </a:rPr>
              <a:t>Nielsen</a:t>
            </a:r>
            <a:r>
              <a:rPr lang="ru-RU" b="1" i="1" dirty="0">
                <a:solidFill>
                  <a:srgbClr val="A78D5D"/>
                </a:solidFill>
              </a:rPr>
              <a:t> и </a:t>
            </a:r>
            <a:r>
              <a:rPr lang="en-US" b="1" i="1" dirty="0">
                <a:solidFill>
                  <a:srgbClr val="FF0000"/>
                </a:solidFill>
              </a:rPr>
              <a:t>Data Insight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8D9968-0113-4B3B-CC22-858ECA1E8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698" y="2349602"/>
            <a:ext cx="3022600" cy="3022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9ECD7F-0B2C-2D42-9FC6-1C4078DC9D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4521" y="951179"/>
            <a:ext cx="30607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1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95638-B6CA-F61E-2A0C-217875BDE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248375-6F46-E05B-DD72-2E4A2BE43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D793988-BA1D-B79F-E76C-166AB9E5DE85}"/>
              </a:ext>
            </a:extLst>
          </p:cNvPr>
          <p:cNvSpPr txBox="1"/>
          <p:nvPr/>
        </p:nvSpPr>
        <p:spPr>
          <a:xfrm>
            <a:off x="0" y="40944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АНАЛОГИ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95E359-81B8-5617-1D94-B70992BCB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80" y="6036587"/>
            <a:ext cx="2165815" cy="2886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1F3B82-D055-C4C3-947D-62F9C0180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167" y="5768294"/>
            <a:ext cx="895220" cy="825190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8D42B1A9-6FFC-1C0A-4C13-98F9465D4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6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9CFE7C8-7585-354F-AD5A-8E0011B9A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73" y="295318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" descr="Picture background">
            <a:extLst>
              <a:ext uri="{FF2B5EF4-FFF2-40B4-BE49-F238E27FC236}">
                <a16:creationId xmlns:a16="http://schemas.microsoft.com/office/drawing/2014/main" id="{969A9BD6-8569-EC54-EFE3-02F3FB8E8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79" y="3177201"/>
            <a:ext cx="1346962" cy="183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C4E92BC6-7FD9-FD6C-1A3C-02081FA5F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695" y="4419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Рисунок 2" descr="Picture background">
            <a:extLst>
              <a:ext uri="{FF2B5EF4-FFF2-40B4-BE49-F238E27FC236}">
                <a16:creationId xmlns:a16="http://schemas.microsoft.com/office/drawing/2014/main" id="{60270725-0DF6-EF39-C471-B614CE735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597" y="1173590"/>
            <a:ext cx="2122943" cy="212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45E3119A-9026-1A37-51A8-8B90A02C2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Рисунок 3" descr="Picture background">
            <a:extLst>
              <a:ext uri="{FF2B5EF4-FFF2-40B4-BE49-F238E27FC236}">
                <a16:creationId xmlns:a16="http://schemas.microsoft.com/office/drawing/2014/main" id="{C1775EA3-1279-952D-D0CE-077AC2F44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8" t="28574" r="8008" b="24687"/>
          <a:stretch>
            <a:fillRect/>
          </a:stretch>
        </p:blipFill>
        <p:spPr bwMode="auto">
          <a:xfrm>
            <a:off x="6096000" y="3258397"/>
            <a:ext cx="2580154" cy="147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735DD3-8258-4434-42AB-70021A3C9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5300" y="102358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Рисунок 4" descr="Picture background">
            <a:extLst>
              <a:ext uri="{FF2B5EF4-FFF2-40B4-BE49-F238E27FC236}">
                <a16:creationId xmlns:a16="http://schemas.microsoft.com/office/drawing/2014/main" id="{C1A8B68B-716F-514C-9511-124214F0B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0" t="15652" r="14760" b="13321"/>
          <a:stretch>
            <a:fillRect/>
          </a:stretch>
        </p:blipFill>
        <p:spPr bwMode="auto">
          <a:xfrm>
            <a:off x="9481211" y="647344"/>
            <a:ext cx="1951464" cy="204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1386D1-1CC5-DA35-37CF-C540C6C9E9A7}"/>
              </a:ext>
            </a:extLst>
          </p:cNvPr>
          <p:cNvSpPr txBox="1"/>
          <p:nvPr/>
        </p:nvSpPr>
        <p:spPr>
          <a:xfrm>
            <a:off x="0" y="902718"/>
            <a:ext cx="30361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Наименование: йогурт</a:t>
            </a:r>
          </a:p>
          <a:p>
            <a:pPr algn="ctr"/>
            <a:r>
              <a:rPr lang="ru-RU" sz="1600" b="1" dirty="0"/>
              <a:t>Страна: Россия</a:t>
            </a:r>
          </a:p>
          <a:p>
            <a:pPr algn="ctr"/>
            <a:r>
              <a:rPr lang="ru-RU" sz="1600" b="1" dirty="0"/>
              <a:t>Бренд: Коломенский</a:t>
            </a:r>
          </a:p>
          <a:p>
            <a:pPr algn="ctr"/>
            <a:r>
              <a:rPr lang="ru-RU" sz="1600" b="1" dirty="0"/>
              <a:t>Цена: 154 руб за 200 г</a:t>
            </a:r>
          </a:p>
          <a:p>
            <a:pPr algn="ctr"/>
            <a:r>
              <a:rPr lang="ru-RU" sz="1600" b="1" dirty="0"/>
              <a:t>Недостатки: </a:t>
            </a:r>
          </a:p>
          <a:p>
            <a:pPr algn="ctr"/>
            <a:r>
              <a:rPr lang="ru-RU" sz="1600" b="1" dirty="0"/>
              <a:t>в 100 г продукта содержится </a:t>
            </a:r>
          </a:p>
          <a:p>
            <a:pPr algn="ctr"/>
            <a:r>
              <a:rPr lang="ru-RU" sz="1600" b="1" dirty="0"/>
              <a:t>4,2% белка, </a:t>
            </a:r>
            <a:r>
              <a:rPr lang="ru-RU" sz="1600" b="1" dirty="0">
                <a:solidFill>
                  <a:srgbClr val="FF0000"/>
                </a:solidFill>
              </a:rPr>
              <a:t>6% жира</a:t>
            </a:r>
            <a:r>
              <a:rPr lang="ru-RU" sz="1600" b="1" dirty="0"/>
              <a:t>,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5,7% углеводов 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D1C54A-01F3-92EA-3EEB-4931DD9B99AA}"/>
              </a:ext>
            </a:extLst>
          </p:cNvPr>
          <p:cNvSpPr txBox="1"/>
          <p:nvPr/>
        </p:nvSpPr>
        <p:spPr>
          <a:xfrm>
            <a:off x="2496441" y="3467037"/>
            <a:ext cx="3537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Наименование: коллагеновое желе</a:t>
            </a:r>
          </a:p>
          <a:p>
            <a:pPr algn="ctr"/>
            <a:r>
              <a:rPr lang="ru-RU" sz="1600" b="1" dirty="0"/>
              <a:t>Страна: Россия</a:t>
            </a:r>
          </a:p>
          <a:p>
            <a:pPr algn="ctr"/>
            <a:r>
              <a:rPr lang="ru-RU" sz="1600" b="1" dirty="0"/>
              <a:t>Бренд: </a:t>
            </a:r>
            <a:r>
              <a:rPr lang="ru-RU" sz="1600" b="1" dirty="0" err="1"/>
              <a:t>CollaGen</a:t>
            </a:r>
            <a:endParaRPr lang="ru-RU" sz="1600" b="1" dirty="0"/>
          </a:p>
          <a:p>
            <a:pPr algn="ctr"/>
            <a:r>
              <a:rPr lang="ru-RU" sz="1600" b="1" dirty="0"/>
              <a:t>Цена: 1800 руб за 200 г</a:t>
            </a:r>
          </a:p>
          <a:p>
            <a:pPr algn="ctr"/>
            <a:r>
              <a:rPr lang="ru-RU" sz="1600" b="1" dirty="0"/>
              <a:t>Недостатки: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высокая цена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EF425A-C3B5-4BBA-F321-AF4D833287A9}"/>
              </a:ext>
            </a:extLst>
          </p:cNvPr>
          <p:cNvSpPr txBox="1"/>
          <p:nvPr/>
        </p:nvSpPr>
        <p:spPr>
          <a:xfrm>
            <a:off x="5393896" y="1115097"/>
            <a:ext cx="38414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Наименование: протеиновый батончик</a:t>
            </a:r>
          </a:p>
          <a:p>
            <a:pPr algn="ctr"/>
            <a:r>
              <a:rPr lang="ru-RU" sz="1600" b="1" dirty="0"/>
              <a:t>Страна: Россия</a:t>
            </a:r>
          </a:p>
          <a:p>
            <a:pPr algn="ctr"/>
            <a:r>
              <a:rPr lang="ru-RU" sz="1600" b="1" dirty="0"/>
              <a:t>Бренд: </a:t>
            </a:r>
            <a:r>
              <a:rPr lang="ru-RU" sz="1600" b="1" dirty="0" err="1"/>
              <a:t>Atech</a:t>
            </a:r>
            <a:r>
              <a:rPr lang="ru-RU" sz="1600" b="1" dirty="0"/>
              <a:t> </a:t>
            </a:r>
            <a:r>
              <a:rPr lang="ru-RU" sz="1600" b="1" dirty="0" err="1"/>
              <a:t>nutrition</a:t>
            </a:r>
            <a:r>
              <a:rPr lang="ru-RU" sz="1600" b="1" dirty="0"/>
              <a:t> Premium</a:t>
            </a:r>
          </a:p>
          <a:p>
            <a:pPr algn="ctr"/>
            <a:r>
              <a:rPr lang="ru-RU" sz="1600" b="1" dirty="0"/>
              <a:t>Цена: 283 руб за 200 г</a:t>
            </a:r>
          </a:p>
          <a:p>
            <a:pPr algn="ctr"/>
            <a:r>
              <a:rPr lang="ru-RU" sz="1600" b="1" dirty="0"/>
              <a:t>Недостатки: </a:t>
            </a:r>
          </a:p>
          <a:p>
            <a:pPr algn="ctr"/>
            <a:r>
              <a:rPr lang="ru-RU" sz="1600" b="1" dirty="0"/>
              <a:t>в 100 г продукта содержится </a:t>
            </a:r>
          </a:p>
          <a:p>
            <a:pPr algn="ctr"/>
            <a:r>
              <a:rPr lang="ru-RU" sz="1600" b="1" dirty="0"/>
              <a:t>8% белка, </a:t>
            </a:r>
            <a:r>
              <a:rPr lang="ru-RU" sz="1600" b="1" dirty="0">
                <a:solidFill>
                  <a:srgbClr val="FF0000"/>
                </a:solidFill>
              </a:rPr>
              <a:t>13% жира</a:t>
            </a:r>
            <a:r>
              <a:rPr lang="ru-RU" sz="1600" b="1" dirty="0"/>
              <a:t>,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18% углеводов 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B8B119-54C8-456A-A4B1-3F8D54288FFF}"/>
              </a:ext>
            </a:extLst>
          </p:cNvPr>
          <p:cNvSpPr txBox="1"/>
          <p:nvPr/>
        </p:nvSpPr>
        <p:spPr>
          <a:xfrm>
            <a:off x="8591103" y="2702402"/>
            <a:ext cx="36008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Наименование: коллагеновое желе</a:t>
            </a:r>
          </a:p>
          <a:p>
            <a:pPr algn="ctr"/>
            <a:r>
              <a:rPr lang="ru-RU" sz="1600" b="1" dirty="0"/>
              <a:t>Страна: Россия</a:t>
            </a:r>
          </a:p>
          <a:p>
            <a:pPr algn="ctr"/>
            <a:r>
              <a:rPr lang="ru-RU" sz="1600" b="1" dirty="0"/>
              <a:t>Бренд: </a:t>
            </a:r>
            <a:r>
              <a:rPr lang="en-US" sz="1600" b="1" dirty="0" err="1"/>
              <a:t>PPLab</a:t>
            </a:r>
            <a:endParaRPr lang="ru-RU" sz="1600" b="1" dirty="0"/>
          </a:p>
          <a:p>
            <a:pPr algn="ctr"/>
            <a:r>
              <a:rPr lang="ru-RU" sz="1600" b="1" dirty="0"/>
              <a:t>Цена: 1046 руб за 200 г</a:t>
            </a:r>
          </a:p>
          <a:p>
            <a:pPr algn="ctr"/>
            <a:r>
              <a:rPr lang="ru-RU" sz="1600" b="1" dirty="0"/>
              <a:t>Недостатки: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высокая цена</a:t>
            </a:r>
            <a:r>
              <a:rPr lang="ru-RU" sz="1600" b="1" dirty="0"/>
              <a:t>, в 100 г продукта </a:t>
            </a:r>
          </a:p>
          <a:p>
            <a:pPr algn="ctr"/>
            <a:r>
              <a:rPr lang="ru-RU" sz="1600" b="1" dirty="0"/>
              <a:t>содержится </a:t>
            </a:r>
            <a:r>
              <a:rPr lang="ru-RU" sz="1600" b="1" dirty="0">
                <a:solidFill>
                  <a:srgbClr val="FF0000"/>
                </a:solidFill>
              </a:rPr>
              <a:t>3,5% белка</a:t>
            </a:r>
            <a:r>
              <a:rPr lang="ru-RU" sz="1600" b="1" dirty="0"/>
              <a:t>, 0% жира, </a:t>
            </a:r>
          </a:p>
          <a:p>
            <a:pPr algn="ctr"/>
            <a:r>
              <a:rPr lang="ru-RU" sz="1600" b="1" dirty="0"/>
              <a:t>0% углеводов 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BD4DEDAD-A256-BD17-7B29-53A4F1F465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1" t="5585" r="14881" b="5805"/>
          <a:stretch>
            <a:fillRect/>
          </a:stretch>
        </p:blipFill>
        <p:spPr bwMode="auto">
          <a:xfrm>
            <a:off x="10382412" y="5061749"/>
            <a:ext cx="1212221" cy="154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61C06DE-E5C4-AA20-0973-C7691FF1DCD2}"/>
              </a:ext>
            </a:extLst>
          </p:cNvPr>
          <p:cNvSpPr txBox="1"/>
          <p:nvPr/>
        </p:nvSpPr>
        <p:spPr>
          <a:xfrm>
            <a:off x="6034067" y="5011140"/>
            <a:ext cx="43483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Наименование: мармелад</a:t>
            </a:r>
          </a:p>
          <a:p>
            <a:pPr algn="ctr"/>
            <a:r>
              <a:rPr lang="ru-RU" sz="1600" b="1" dirty="0"/>
              <a:t>Страна: Россия</a:t>
            </a:r>
          </a:p>
          <a:p>
            <a:pPr algn="ctr"/>
            <a:r>
              <a:rPr lang="ru-RU" sz="1600" b="1" dirty="0"/>
              <a:t>Бренд: Эвалар</a:t>
            </a:r>
          </a:p>
          <a:p>
            <a:pPr algn="ctr"/>
            <a:r>
              <a:rPr lang="ru-RU" sz="1600" b="1" dirty="0"/>
              <a:t>Цена: 5068 руб за 200 г</a:t>
            </a:r>
          </a:p>
          <a:p>
            <a:pPr algn="ctr"/>
            <a:r>
              <a:rPr lang="ru-RU" sz="1600" b="1" dirty="0"/>
              <a:t>Недостатки: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высокая цена</a:t>
            </a:r>
            <a:r>
              <a:rPr lang="ru-RU" sz="1600" b="1" dirty="0"/>
              <a:t>, в 1 мармеладе содержится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0,7% белка</a:t>
            </a:r>
            <a:r>
              <a:rPr lang="ru-RU" sz="1600" b="1" dirty="0"/>
              <a:t>, 0% жира, </a:t>
            </a:r>
            <a:r>
              <a:rPr lang="ru-RU" sz="1600" b="1" dirty="0">
                <a:solidFill>
                  <a:srgbClr val="FF0000"/>
                </a:solidFill>
              </a:rPr>
              <a:t>2,5% углеводов 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99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0217F-5CB6-80AB-AA74-2D9750EF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F95B4C-1055-92CC-3235-18BDD9768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C3D40B0-A254-0514-5FDE-AB79770F457F}"/>
              </a:ext>
            </a:extLst>
          </p:cNvPr>
          <p:cNvSpPr txBox="1"/>
          <p:nvPr/>
        </p:nvSpPr>
        <p:spPr>
          <a:xfrm>
            <a:off x="0" y="52493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ПОЛЬЗОВАТЕЛЬСКОЕ ТЕСТИРОВАНИЕ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346936-5425-AD2C-62DA-BD25973C1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138" y="6147800"/>
            <a:ext cx="2165815" cy="288605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D7AB8A05-DAFB-DD1D-8FA6-F8DFDCB8D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074" y="6056985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C792A1-ED83-24E4-DE0B-A5F91E75C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8285" y="5870307"/>
            <a:ext cx="895220" cy="8251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128DD8-F548-E2D0-0BD1-B5A3C0662922}"/>
              </a:ext>
            </a:extLst>
          </p:cNvPr>
          <p:cNvSpPr txBox="1"/>
          <p:nvPr/>
        </p:nvSpPr>
        <p:spPr>
          <a:xfrm>
            <a:off x="0" y="6147800"/>
            <a:ext cx="3066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/>
              <a:t>Опрос проведен</a:t>
            </a:r>
          </a:p>
          <a:p>
            <a:r>
              <a:rPr lang="ru-RU" sz="1200" b="1" i="1" dirty="0"/>
              <a:t>на сайте </a:t>
            </a:r>
            <a:r>
              <a:rPr lang="en-US" sz="1200" b="1" i="1" dirty="0" err="1"/>
              <a:t>Webanketa.com</a:t>
            </a:r>
            <a:endParaRPr lang="ru-RU" sz="1200" b="1" i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7E2140-3954-8E13-91E1-A41E22E48C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82" y="1088829"/>
            <a:ext cx="11985836" cy="463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4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281AC-CCA5-3E62-3EEF-DB8F4B46B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9CF86F-4578-2671-D336-16043CF9F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5F9323-3BAE-0904-9BDD-6CDE5973A5B7}"/>
              </a:ext>
            </a:extLst>
          </p:cNvPr>
          <p:cNvSpPr txBox="1"/>
          <p:nvPr/>
        </p:nvSpPr>
        <p:spPr>
          <a:xfrm>
            <a:off x="0" y="52493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ПОЛЬЗОВАТЕЛЬСКОЕ ТЕСТИРОВАНИЕ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D1CCE9-800D-BDCE-4F0A-48F83A9B6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138" y="6147800"/>
            <a:ext cx="2165815" cy="288605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E8DA3C3C-E362-C69C-1D60-6F0E8EC44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074" y="6056985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9EF1C9-F4EB-A60C-1F70-B8054838D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8285" y="5870307"/>
            <a:ext cx="895220" cy="8251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A498BE-784A-FE21-00E3-92C57DE0997D}"/>
              </a:ext>
            </a:extLst>
          </p:cNvPr>
          <p:cNvSpPr txBox="1"/>
          <p:nvPr/>
        </p:nvSpPr>
        <p:spPr>
          <a:xfrm>
            <a:off x="0" y="6205572"/>
            <a:ext cx="3066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/>
              <a:t>Опрос проведен</a:t>
            </a:r>
          </a:p>
          <a:p>
            <a:r>
              <a:rPr lang="ru-RU" sz="1200" b="1" i="1" dirty="0"/>
              <a:t>на сайте </a:t>
            </a:r>
            <a:r>
              <a:rPr lang="en-US" sz="1200" b="1" i="1" dirty="0" err="1"/>
              <a:t>Webanketa.com</a:t>
            </a:r>
            <a:endParaRPr lang="ru-RU" sz="1200" b="1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0C3FCF-FA58-EBFA-ED7E-69BC1969D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70" y="914267"/>
            <a:ext cx="12011059" cy="494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6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9F92B-D008-1C55-102E-445D658DC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023112-F0FF-215B-24DC-42CD19303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01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8AAA400-2233-E32A-BBA2-262122B6FAE8}"/>
              </a:ext>
            </a:extLst>
          </p:cNvPr>
          <p:cNvSpPr txBox="1"/>
          <p:nvPr/>
        </p:nvSpPr>
        <p:spPr>
          <a:xfrm>
            <a:off x="0" y="52493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ПОЛЬЗОВАТЕЛЬСКОЕ ТЕСТИРОВАНИЕ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04282B-5C4D-9618-D4A8-028391C46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2138" y="6147800"/>
            <a:ext cx="2165815" cy="288605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5450977B-3764-9685-F6A6-A25964F3F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074" y="6056985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3A4FE3B-FE9F-FE07-A89F-5470B2F61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98285" y="5870307"/>
            <a:ext cx="895220" cy="8251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2C2B52-306D-4C5C-DF16-BC5F450DBE4F}"/>
              </a:ext>
            </a:extLst>
          </p:cNvPr>
          <p:cNvSpPr txBox="1"/>
          <p:nvPr/>
        </p:nvSpPr>
        <p:spPr>
          <a:xfrm>
            <a:off x="16410" y="6352623"/>
            <a:ext cx="3066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/>
              <a:t>Опрос проведен</a:t>
            </a:r>
          </a:p>
          <a:p>
            <a:r>
              <a:rPr lang="ru-RU" sz="1200" b="1" i="1" dirty="0"/>
              <a:t>на сайте </a:t>
            </a:r>
            <a:r>
              <a:rPr lang="en-US" sz="1200" b="1" i="1" dirty="0" err="1"/>
              <a:t>Webanketa.com</a:t>
            </a:r>
            <a:endParaRPr lang="ru-RU" sz="1200" b="1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E8E7E6-C2C4-F8EF-4835-5557BBB2D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089" y="802486"/>
            <a:ext cx="11563822" cy="507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8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F3F5-AD29-5EE3-E5FA-534632EF4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35735F-62E7-CB09-EDC0-48AD7B108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51AA11-D8D3-7C74-D8AF-F081A0611854}"/>
              </a:ext>
            </a:extLst>
          </p:cNvPr>
          <p:cNvSpPr txBox="1"/>
          <p:nvPr/>
        </p:nvSpPr>
        <p:spPr>
          <a:xfrm>
            <a:off x="0" y="38401"/>
            <a:ext cx="122112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РЕЗУЛЬТАТЫ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FFB12-0639-CD99-CBE2-0E620A184BB3}"/>
              </a:ext>
            </a:extLst>
          </p:cNvPr>
          <p:cNvSpPr txBox="1"/>
          <p:nvPr/>
        </p:nvSpPr>
        <p:spPr>
          <a:xfrm>
            <a:off x="191339" y="504152"/>
            <a:ext cx="3495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dirty="0">
                <a:solidFill>
                  <a:prstClr val="black"/>
                </a:solidFill>
                <a:latin typeface="Arial Black" pitchFamily="34" charset="0"/>
                <a:ea typeface="+mn-ea"/>
              </a:rPr>
              <a:t>Рецептурная композиция</a:t>
            </a:r>
          </a:p>
          <a:p>
            <a:pPr algn="ctr"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dirty="0">
                <a:solidFill>
                  <a:prstClr val="black"/>
                </a:solidFill>
                <a:latin typeface="Arial Black" pitchFamily="34" charset="0"/>
              </a:rPr>
              <a:t>к</a:t>
            </a:r>
            <a:r>
              <a:rPr lang="ru-RU" sz="1400" dirty="0">
                <a:solidFill>
                  <a:prstClr val="black"/>
                </a:solidFill>
                <a:latin typeface="Arial Black" pitchFamily="34" charset="0"/>
                <a:ea typeface="+mn-ea"/>
              </a:rPr>
              <a:t>оллагенового мусса, </a:t>
            </a:r>
            <a:r>
              <a:rPr lang="en-US" sz="1400" dirty="0">
                <a:solidFill>
                  <a:prstClr val="black"/>
                </a:solidFill>
                <a:latin typeface="Arial Black" pitchFamily="34" charset="0"/>
                <a:ea typeface="+mn-ea"/>
              </a:rPr>
              <a:t>%</a:t>
            </a:r>
            <a:endParaRPr lang="ru-RU" sz="1400" dirty="0">
              <a:solidFill>
                <a:prstClr val="black"/>
              </a:solidFill>
              <a:latin typeface="Arial Black" pitchFamily="34" charset="0"/>
              <a:ea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D75EF2-C610-E08C-49E6-09C825C309B9}"/>
              </a:ext>
            </a:extLst>
          </p:cNvPr>
          <p:cNvSpPr txBox="1"/>
          <p:nvPr/>
        </p:nvSpPr>
        <p:spPr>
          <a:xfrm>
            <a:off x="136780" y="3148252"/>
            <a:ext cx="355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dirty="0">
                <a:solidFill>
                  <a:prstClr val="black"/>
                </a:solidFill>
                <a:latin typeface="Arial Black" pitchFamily="34" charset="0"/>
                <a:ea typeface="+mn-ea"/>
              </a:rPr>
              <a:t>Органолептические показатели коллагеного мусса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EE0EBD-E43A-B43A-6909-D957F4D72651}"/>
              </a:ext>
            </a:extLst>
          </p:cNvPr>
          <p:cNvSpPr txBox="1"/>
          <p:nvPr/>
        </p:nvSpPr>
        <p:spPr>
          <a:xfrm>
            <a:off x="4316984" y="3106616"/>
            <a:ext cx="355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b="1" dirty="0">
                <a:solidFill>
                  <a:prstClr val="black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Физико-химические показатели коллагеного мусса, г/100 г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EB4D3BA-DB01-FE2E-2EF9-DA9FD83B0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356" y="6186713"/>
            <a:ext cx="2165815" cy="28860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61696EE-E062-A5B2-54D6-4FC6DC074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743" y="5918420"/>
            <a:ext cx="895220" cy="825190"/>
          </a:xfrm>
          <a:prstGeom prst="rect">
            <a:avLst/>
          </a:prstGeom>
        </p:spPr>
      </p:pic>
      <p:pic>
        <p:nvPicPr>
          <p:cNvPr id="20" name="Picture 4" descr="Picture background">
            <a:extLst>
              <a:ext uri="{FF2B5EF4-FFF2-40B4-BE49-F238E27FC236}">
                <a16:creationId xmlns:a16="http://schemas.microsoft.com/office/drawing/2014/main" id="{71ABCE4B-FF33-B7AF-AD28-94122459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292" y="6095898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3378D25-CBC9-0712-89BE-668072BD76CD}"/>
              </a:ext>
            </a:extLst>
          </p:cNvPr>
          <p:cNvSpPr txBox="1"/>
          <p:nvPr/>
        </p:nvSpPr>
        <p:spPr>
          <a:xfrm>
            <a:off x="7963219" y="638565"/>
            <a:ext cx="4037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dirty="0">
                <a:solidFill>
                  <a:prstClr val="black"/>
                </a:solidFill>
                <a:latin typeface="Arial Black" pitchFamily="34" charset="0"/>
                <a:ea typeface="+mn-ea"/>
              </a:rPr>
              <a:t>Аминокислотный состав </a:t>
            </a:r>
          </a:p>
          <a:p>
            <a:pPr algn="ctr"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dirty="0">
                <a:solidFill>
                  <a:prstClr val="black"/>
                </a:solidFill>
                <a:latin typeface="Arial Black" pitchFamily="34" charset="0"/>
              </a:rPr>
              <a:t>коллагенового мусса, мг</a:t>
            </a:r>
            <a:endParaRPr lang="ru-RU" sz="1400" dirty="0">
              <a:solidFill>
                <a:prstClr val="black"/>
              </a:solidFill>
              <a:latin typeface="Arial Black" pitchFamily="34" charset="0"/>
              <a:ea typeface="+mn-ea"/>
            </a:endParaRPr>
          </a:p>
        </p:txBody>
      </p:sp>
      <p:pic>
        <p:nvPicPr>
          <p:cNvPr id="2052" name="Picture 4" descr="[video-to-gif output image]">
            <a:extLst>
              <a:ext uri="{FF2B5EF4-FFF2-40B4-BE49-F238E27FC236}">
                <a16:creationId xmlns:a16="http://schemas.microsoft.com/office/drawing/2014/main" id="{FDCBE497-731A-E289-0085-FDEB7B817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33"/>
          <a:stretch>
            <a:fillRect/>
          </a:stretch>
        </p:blipFill>
        <p:spPr bwMode="auto">
          <a:xfrm>
            <a:off x="4346693" y="856917"/>
            <a:ext cx="3495071" cy="22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BA6527-3634-4472-FB9B-9B67DC478B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548" y="1171139"/>
            <a:ext cx="11342750" cy="5316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D5BA95-BAF4-08F5-E778-C24373871B17}"/>
              </a:ext>
            </a:extLst>
          </p:cNvPr>
          <p:cNvSpPr txBox="1"/>
          <p:nvPr/>
        </p:nvSpPr>
        <p:spPr>
          <a:xfrm>
            <a:off x="4316984" y="5198163"/>
            <a:ext cx="3495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dirty="0">
                <a:solidFill>
                  <a:prstClr val="black"/>
                </a:solidFill>
                <a:latin typeface="Arial Black" pitchFamily="34" charset="0"/>
                <a:ea typeface="+mn-ea"/>
              </a:rPr>
              <a:t>Энергетическая ценность</a:t>
            </a:r>
          </a:p>
          <a:p>
            <a:pPr algn="ctr" defTabSz="504017"/>
            <a:r>
              <a:rPr lang="ru-RU" b="1" dirty="0">
                <a:solidFill>
                  <a:srgbClr val="FF0000"/>
                </a:solidFill>
              </a:rPr>
              <a:t>83,4 ккал (349,2 кДж)</a:t>
            </a:r>
            <a:r>
              <a:rPr lang="ru-RU" sz="1400" b="1" dirty="0">
                <a:solidFill>
                  <a:srgbClr val="FF0000"/>
                </a:solidFill>
              </a:rPr>
              <a:t> </a:t>
            </a:r>
            <a:endParaRPr lang="ru-RU" sz="1400" b="1" dirty="0">
              <a:solidFill>
                <a:srgbClr val="FF0000"/>
              </a:solidFill>
              <a:latin typeface="Arial Black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3064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A3F47-F0A6-D2FD-B128-02DB3E58F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99DDAC-D5FA-BF08-5156-37F830552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460B477-1089-94FC-5EA5-AD54D52EF9E1}"/>
              </a:ext>
            </a:extLst>
          </p:cNvPr>
          <p:cNvSpPr txBox="1"/>
          <p:nvPr/>
        </p:nvSpPr>
        <p:spPr>
          <a:xfrm>
            <a:off x="0" y="52049"/>
            <a:ext cx="12191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ЭКОНОМИКА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8D899F-0CBF-46D3-B67D-FA43F3E9E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716" y="6147193"/>
            <a:ext cx="2165815" cy="2886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29CF6C-2BED-5719-3EDB-935F0F7F6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103" y="5878900"/>
            <a:ext cx="895220" cy="825190"/>
          </a:xfrm>
          <a:prstGeom prst="rect">
            <a:avLst/>
          </a:prstGeom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E7793CF9-1E0A-1DA2-55C3-ECC36BF09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652" y="6056378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[video-to-gif output image]">
            <a:extLst>
              <a:ext uri="{FF2B5EF4-FFF2-40B4-BE49-F238E27FC236}">
                <a16:creationId xmlns:a16="http://schemas.microsoft.com/office/drawing/2014/main" id="{C1D7E9C4-3B4B-1EFE-F4C5-89D4AB0E2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980" y="4090516"/>
            <a:ext cx="2982739" cy="167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1D09F15-0FB6-2B7E-7071-EE70785216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135917"/>
              </p:ext>
            </p:extLst>
          </p:nvPr>
        </p:nvGraphicFramePr>
        <p:xfrm>
          <a:off x="182952" y="1463040"/>
          <a:ext cx="3203475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16542">
                  <a:extLst>
                    <a:ext uri="{9D8B030D-6E8A-4147-A177-3AD203B41FA5}">
                      <a16:colId xmlns:a16="http://schemas.microsoft.com/office/drawing/2014/main" val="700008338"/>
                    </a:ext>
                  </a:extLst>
                </a:gridCol>
                <a:gridCol w="1286933">
                  <a:extLst>
                    <a:ext uri="{9D8B030D-6E8A-4147-A177-3AD203B41FA5}">
                      <a16:colId xmlns:a16="http://schemas.microsoft.com/office/drawing/2014/main" val="4024926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Наименование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Цена, руб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22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Аренда помещения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15 000,00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905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Оборудование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120 980,00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10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Сырье и материалы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21 414,00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384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Рекламная кампания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10 000,00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192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ИТОГО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167 394,00</a:t>
                      </a:r>
                      <a:endParaRPr lang="ru-RU" sz="1200" b="1" i="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659791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2C908D1-C92E-F9BC-2102-823DACDB3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229725"/>
              </p:ext>
            </p:extLst>
          </p:nvPr>
        </p:nvGraphicFramePr>
        <p:xfrm>
          <a:off x="182952" y="4312920"/>
          <a:ext cx="6980550" cy="2214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6676">
                  <a:extLst>
                    <a:ext uri="{9D8B030D-6E8A-4147-A177-3AD203B41FA5}">
                      <a16:colId xmlns:a16="http://schemas.microsoft.com/office/drawing/2014/main" val="700008338"/>
                    </a:ext>
                  </a:extLst>
                </a:gridCol>
                <a:gridCol w="1331608">
                  <a:extLst>
                    <a:ext uri="{9D8B030D-6E8A-4147-A177-3AD203B41FA5}">
                      <a16:colId xmlns:a16="http://schemas.microsoft.com/office/drawing/2014/main" val="4024926165"/>
                    </a:ext>
                  </a:extLst>
                </a:gridCol>
                <a:gridCol w="1665592">
                  <a:extLst>
                    <a:ext uri="{9D8B030D-6E8A-4147-A177-3AD203B41FA5}">
                      <a16:colId xmlns:a16="http://schemas.microsoft.com/office/drawing/2014/main" val="2349393872"/>
                    </a:ext>
                  </a:extLst>
                </a:gridCol>
                <a:gridCol w="1846674">
                  <a:extLst>
                    <a:ext uri="{9D8B030D-6E8A-4147-A177-3AD203B41FA5}">
                      <a16:colId xmlns:a16="http://schemas.microsoft.com/office/drawing/2014/main" val="1831655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Наименование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Цена, руб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latin typeface="+mn-lt"/>
                          <a:cs typeface="Arial Black" panose="020B0604020202020204" pitchFamily="34" charset="0"/>
                        </a:rPr>
                        <a:t>Срок службы оборудования,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latin typeface="+mn-lt"/>
                          <a:cs typeface="Arial Black" panose="020B0604020202020204" pitchFamily="34" charset="0"/>
                        </a:rPr>
                        <a:t>Амортизационные отчисления, руб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22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 Black" panose="020B0604020202020204" pitchFamily="34" charset="0"/>
                        </a:rPr>
                        <a:t>Шкаф холодильный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98 300,00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8 191,67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905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 Black" panose="020B0604020202020204" pitchFamily="34" charset="0"/>
                        </a:rPr>
                        <a:t>Миксеер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 Black" panose="020B0604020202020204" pitchFamily="34" charset="0"/>
                        </a:rPr>
                        <a:t>-гомогенизатор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1 306,67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10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 Black" panose="020B0604020202020204" pitchFamily="34" charset="0"/>
                        </a:rPr>
                        <a:t>Электрическая плита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2 780,00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278,00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384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 Black" panose="020B0604020202020204" pitchFamily="34" charset="0"/>
                        </a:rPr>
                        <a:t>Термометр-щуп цифровой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1925312"/>
                  </a:ext>
                </a:extLst>
              </a:tr>
              <a:tr h="195089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latin typeface="+mn-lt"/>
                        </a:rPr>
                        <a:t>ИТОГО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120 980,00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latin typeface="+mn-lt"/>
                          <a:cs typeface="Arial Black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latin typeface="+mn-lt"/>
                          <a:cs typeface="Arial Black" panose="020B0604020202020204" pitchFamily="34" charset="0"/>
                        </a:rPr>
                        <a:t>9 806,34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6597918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EBF7E7A-92C0-AB24-5F8D-FB6AB54AE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993414"/>
              </p:ext>
            </p:extLst>
          </p:nvPr>
        </p:nvGraphicFramePr>
        <p:xfrm>
          <a:off x="3960027" y="1356071"/>
          <a:ext cx="3203475" cy="2499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16542">
                  <a:extLst>
                    <a:ext uri="{9D8B030D-6E8A-4147-A177-3AD203B41FA5}">
                      <a16:colId xmlns:a16="http://schemas.microsoft.com/office/drawing/2014/main" val="700008338"/>
                    </a:ext>
                  </a:extLst>
                </a:gridCol>
                <a:gridCol w="1286933">
                  <a:extLst>
                    <a:ext uri="{9D8B030D-6E8A-4147-A177-3AD203B41FA5}">
                      <a16:colId xmlns:a16="http://schemas.microsoft.com/office/drawing/2014/main" val="4024926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Наименование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Цена, руб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22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+mn-lt"/>
                        </a:rPr>
                        <a:t>Аренда помещения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15 000,00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905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+mn-lt"/>
                        </a:rPr>
                        <a:t>Амортизация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latin typeface="+mn-lt"/>
                          <a:cs typeface="Arial Black" panose="020B0604020202020204" pitchFamily="34" charset="0"/>
                        </a:rPr>
                        <a:t>9 806,34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10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+mn-lt"/>
                        </a:rPr>
                        <a:t>Сырье и материалы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21 414,00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384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i="0" dirty="0">
                          <a:latin typeface="+mn-lt"/>
                          <a:cs typeface="Arial Black" panose="020B0604020202020204" pitchFamily="34" charset="0"/>
                        </a:rPr>
                        <a:t>ЗП сотрудника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latin typeface="+mn-lt"/>
                          <a:cs typeface="Arial Black" panose="020B0604020202020204" pitchFamily="34" charset="0"/>
                        </a:rPr>
                        <a:t>40 000,00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404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+mn-lt"/>
                        </a:rPr>
                        <a:t>Рекламная кампания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10 000,00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1925312"/>
                  </a:ext>
                </a:extLst>
              </a:tr>
              <a:tr h="165947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latin typeface="+mn-lt"/>
                        </a:rPr>
                        <a:t>ИТОГО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+mn-lt"/>
                        </a:rPr>
                        <a:t>96  220,34</a:t>
                      </a:r>
                      <a:endParaRPr lang="ru-RU" sz="1200" b="1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6597918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A522F976-37C9-9D94-E631-2B4B0842E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313665"/>
              </p:ext>
            </p:extLst>
          </p:nvPr>
        </p:nvGraphicFramePr>
        <p:xfrm>
          <a:off x="7521710" y="1370707"/>
          <a:ext cx="4310151" cy="26092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2731">
                  <a:extLst>
                    <a:ext uri="{9D8B030D-6E8A-4147-A177-3AD203B41FA5}">
                      <a16:colId xmlns:a16="http://schemas.microsoft.com/office/drawing/2014/main" val="368998221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4180736943"/>
                    </a:ext>
                  </a:extLst>
                </a:gridCol>
                <a:gridCol w="897467">
                  <a:extLst>
                    <a:ext uri="{9D8B030D-6E8A-4147-A177-3AD203B41FA5}">
                      <a16:colId xmlns:a16="http://schemas.microsoft.com/office/drawing/2014/main" val="2980197544"/>
                    </a:ext>
                  </a:extLst>
                </a:gridCol>
                <a:gridCol w="1004753">
                  <a:extLst>
                    <a:ext uri="{9D8B030D-6E8A-4147-A177-3AD203B41FA5}">
                      <a16:colId xmlns:a16="http://schemas.microsoft.com/office/drawing/2014/main" val="2058153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Цена, 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 порция, 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Рецептура, 200 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8906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Гидролизованный коллаген, 1 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900,00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11,25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12,5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666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Пюре яблочное, </a:t>
                      </a:r>
                    </a:p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 кг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43,00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7,10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165,0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572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  <a:latin typeface="+mn-lt"/>
                        </a:rPr>
                        <a:t>Агар-агар, 1 кг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1420,00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14,20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560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  <a:latin typeface="+mn-lt"/>
                        </a:rPr>
                        <a:t>Вода, 1 л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11,58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0,14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12,5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352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effectLst/>
                          <a:latin typeface="+mn-lt"/>
                        </a:rPr>
                        <a:t>Стакачики</a:t>
                      </a:r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, 50 </a:t>
                      </a:r>
                      <a:r>
                        <a:rPr lang="ru-RU" sz="1200" b="1" u="none" strike="noStrike" dirty="0" err="1">
                          <a:effectLst/>
                          <a:latin typeface="+mn-lt"/>
                        </a:rPr>
                        <a:t>шт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150,00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3,00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138802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Итого за 1 порцию, 200 г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35,69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80551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0D0AD1C-4543-AD9D-6900-E2C6A8D2E48A}"/>
              </a:ext>
            </a:extLst>
          </p:cNvPr>
          <p:cNvSpPr txBox="1"/>
          <p:nvPr/>
        </p:nvSpPr>
        <p:spPr>
          <a:xfrm>
            <a:off x="182952" y="1095510"/>
            <a:ext cx="314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Стартовые инвестиции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D61024-DF54-D3BF-E6F0-B56FADA8651D}"/>
              </a:ext>
            </a:extLst>
          </p:cNvPr>
          <p:cNvSpPr txBox="1"/>
          <p:nvPr/>
        </p:nvSpPr>
        <p:spPr>
          <a:xfrm>
            <a:off x="3960027" y="986739"/>
            <a:ext cx="314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Ежемесячные расходы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5B14F7-C69B-4F23-9603-0935BEE045F6}"/>
              </a:ext>
            </a:extLst>
          </p:cNvPr>
          <p:cNvSpPr txBox="1"/>
          <p:nvPr/>
        </p:nvSpPr>
        <p:spPr>
          <a:xfrm>
            <a:off x="211981" y="3958827"/>
            <a:ext cx="692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Затраты на оборудование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F59DC2-2069-5560-5AB7-F359CDE882F1}"/>
              </a:ext>
            </a:extLst>
          </p:cNvPr>
          <p:cNvSpPr txBox="1"/>
          <p:nvPr/>
        </p:nvSpPr>
        <p:spPr>
          <a:xfrm>
            <a:off x="7463652" y="1001375"/>
            <a:ext cx="4355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Затраты на сырье и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423946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8719D-77E8-1BDD-FD3F-4CCF7E263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90D09B-5850-82E5-9BC4-3234A3757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325261-FCA5-C9F7-EEF1-A45F8CBF4C51}"/>
              </a:ext>
            </a:extLst>
          </p:cNvPr>
          <p:cNvSpPr txBox="1"/>
          <p:nvPr/>
        </p:nvSpPr>
        <p:spPr>
          <a:xfrm>
            <a:off x="0" y="52049"/>
            <a:ext cx="12191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ЭКОНОМИКА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D79481-E78B-4409-4BB1-183E44640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80" y="6036587"/>
            <a:ext cx="2165815" cy="2886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8215AC-D79B-C1B1-0C0C-712125B33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167" y="5768294"/>
            <a:ext cx="895220" cy="825190"/>
          </a:xfrm>
          <a:prstGeom prst="rect">
            <a:avLst/>
          </a:prstGeom>
        </p:spPr>
      </p:pic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6ECECBB8-304F-9710-03B0-87A21AB31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6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[video-to-gif output image]">
            <a:extLst>
              <a:ext uri="{FF2B5EF4-FFF2-40B4-BE49-F238E27FC236}">
                <a16:creationId xmlns:a16="http://schemas.microsoft.com/office/drawing/2014/main" id="{418F5432-4E58-3BD2-E67D-951663F37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23" y="3721684"/>
            <a:ext cx="4645250" cy="261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CE747D-9395-58DD-B2EA-2A1AF4F39DF4}"/>
              </a:ext>
            </a:extLst>
          </p:cNvPr>
          <p:cNvSpPr txBox="1"/>
          <p:nvPr/>
        </p:nvSpPr>
        <p:spPr>
          <a:xfrm>
            <a:off x="188045" y="4502677"/>
            <a:ext cx="4812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dirty="0">
                <a:solidFill>
                  <a:prstClr val="black"/>
                </a:solidFill>
                <a:ea typeface="+mn-ea"/>
              </a:rPr>
              <a:t>Наша наценка: </a:t>
            </a:r>
            <a:r>
              <a:rPr lang="ru-RU" b="1" dirty="0">
                <a:solidFill>
                  <a:prstClr val="black"/>
                </a:solidFill>
                <a:ea typeface="+mn-ea"/>
              </a:rPr>
              <a:t>150</a:t>
            </a:r>
            <a:r>
              <a:rPr lang="en-US" b="1" dirty="0">
                <a:solidFill>
                  <a:prstClr val="black"/>
                </a:solidFill>
                <a:ea typeface="+mn-ea"/>
              </a:rPr>
              <a:t>%</a:t>
            </a:r>
            <a:endParaRPr lang="ru-RU" b="1" dirty="0">
              <a:solidFill>
                <a:prstClr val="black"/>
              </a:solidFill>
              <a:ea typeface="+mn-ea"/>
            </a:endParaRPr>
          </a:p>
          <a:p>
            <a:pPr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dirty="0">
                <a:solidFill>
                  <a:prstClr val="black"/>
                </a:solidFill>
              </a:rPr>
              <a:t>Стоимость 1 порции с учетом наценки: </a:t>
            </a:r>
            <a:r>
              <a:rPr lang="ru-RU" b="1" dirty="0">
                <a:solidFill>
                  <a:srgbClr val="FF0000"/>
                </a:solidFill>
              </a:rPr>
              <a:t>215 </a:t>
            </a:r>
            <a:r>
              <a:rPr lang="ru-RU" b="1" dirty="0"/>
              <a:t>руб</a:t>
            </a:r>
          </a:p>
          <a:p>
            <a:pPr defTabSz="50401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dirty="0">
                <a:ea typeface="+mn-ea"/>
              </a:rPr>
              <a:t>Ежемесячная выручка: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129 000,00 </a:t>
            </a:r>
            <a:r>
              <a:rPr lang="ru-RU" b="1" dirty="0">
                <a:ea typeface="+mn-ea"/>
              </a:rPr>
              <a:t>руб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56EE40-D4DC-3316-1306-678AB02F2EB5}"/>
              </a:ext>
            </a:extLst>
          </p:cNvPr>
          <p:cNvSpPr txBox="1"/>
          <p:nvPr/>
        </p:nvSpPr>
        <p:spPr>
          <a:xfrm>
            <a:off x="5146827" y="910817"/>
            <a:ext cx="6841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04017"/>
            <a:r>
              <a:rPr lang="ru-RU" dirty="0">
                <a:solidFill>
                  <a:prstClr val="black"/>
                </a:solidFill>
              </a:rPr>
              <a:t>При ежемесячных расходах в </a:t>
            </a:r>
            <a:r>
              <a:rPr lang="ru-RU" dirty="0"/>
              <a:t>96  220,34 руб</a:t>
            </a:r>
            <a:r>
              <a:rPr lang="ru-RU" dirty="0">
                <a:cs typeface="Arial Black" panose="020B0604020202020204" pitchFamily="34" charset="0"/>
              </a:rPr>
              <a:t> и ежемесячной выручке в 129 000,00 руб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чистая прибыль </a:t>
            </a:r>
            <a:r>
              <a:rPr lang="ru-RU" dirty="0">
                <a:solidFill>
                  <a:prstClr val="black"/>
                </a:solidFill>
              </a:rPr>
              <a:t>составит – </a:t>
            </a:r>
            <a:r>
              <a:rPr lang="ru-RU" b="1" dirty="0">
                <a:solidFill>
                  <a:srgbClr val="FF0000"/>
                </a:solidFill>
              </a:rPr>
              <a:t>32 779,66 </a:t>
            </a:r>
            <a:r>
              <a:rPr lang="ru-RU" dirty="0">
                <a:solidFill>
                  <a:prstClr val="black"/>
                </a:solidFill>
              </a:rPr>
              <a:t>руб</a:t>
            </a:r>
            <a:endParaRPr lang="ru-RU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6ABCE2-9D81-1D00-73C0-F4713323D655}"/>
              </a:ext>
            </a:extLst>
          </p:cNvPr>
          <p:cNvSpPr txBox="1"/>
          <p:nvPr/>
        </p:nvSpPr>
        <p:spPr>
          <a:xfrm>
            <a:off x="5146826" y="1716086"/>
            <a:ext cx="6841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04017"/>
            <a:r>
              <a:rPr lang="ru-RU" b="1" dirty="0">
                <a:solidFill>
                  <a:srgbClr val="FF0000"/>
                </a:solidFill>
              </a:rPr>
              <a:t>Рентабельность продукции</a:t>
            </a:r>
            <a:r>
              <a:rPr lang="ru-RU" b="1" dirty="0">
                <a:solidFill>
                  <a:prstClr val="black"/>
                </a:solidFill>
              </a:rPr>
              <a:t>:</a:t>
            </a:r>
          </a:p>
          <a:p>
            <a:pPr defTabSz="504017"/>
            <a:r>
              <a:rPr lang="ru-RU" dirty="0">
                <a:solidFill>
                  <a:prstClr val="black"/>
                </a:solidFill>
                <a:ea typeface="+mn-ea"/>
              </a:rPr>
              <a:t>Прибыль (32 779,66 руб) / (себестоимость продукции (142,12 руб) </a:t>
            </a:r>
            <a:r>
              <a:rPr lang="en-US" dirty="0">
                <a:solidFill>
                  <a:prstClr val="black"/>
                </a:solidFill>
                <a:ea typeface="+mn-ea"/>
              </a:rPr>
              <a:t>* </a:t>
            </a:r>
            <a:r>
              <a:rPr lang="ru-RU" dirty="0">
                <a:solidFill>
                  <a:prstClr val="black"/>
                </a:solidFill>
                <a:ea typeface="+mn-ea"/>
              </a:rPr>
              <a:t>кол-во продукции (600 порций)) </a:t>
            </a:r>
            <a:r>
              <a:rPr lang="en-US" dirty="0">
                <a:solidFill>
                  <a:prstClr val="black"/>
                </a:solidFill>
              </a:rPr>
              <a:t>*</a:t>
            </a:r>
            <a:r>
              <a:rPr lang="ru-RU" dirty="0">
                <a:solidFill>
                  <a:prstClr val="black"/>
                </a:solidFill>
              </a:rPr>
              <a:t> 100</a:t>
            </a:r>
            <a:r>
              <a:rPr lang="en-US" dirty="0">
                <a:solidFill>
                  <a:prstClr val="black"/>
                </a:solidFill>
              </a:rPr>
              <a:t>% =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38</a:t>
            </a:r>
            <a:r>
              <a:rPr lang="en-US" b="1" dirty="0">
                <a:solidFill>
                  <a:srgbClr val="FF0000"/>
                </a:solidFill>
              </a:rPr>
              <a:t> %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4C8F6A-1D9D-FCAC-B19F-D3F242B8CDA1}"/>
              </a:ext>
            </a:extLst>
          </p:cNvPr>
          <p:cNvSpPr txBox="1"/>
          <p:nvPr/>
        </p:nvSpPr>
        <p:spPr>
          <a:xfrm>
            <a:off x="5159302" y="2798354"/>
            <a:ext cx="6852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04017"/>
            <a:r>
              <a:rPr lang="ru-RU" b="1" dirty="0">
                <a:solidFill>
                  <a:srgbClr val="FF0000"/>
                </a:solidFill>
              </a:rPr>
              <a:t>Срок окупаемости</a:t>
            </a:r>
            <a:r>
              <a:rPr lang="ru-RU" b="1" dirty="0">
                <a:solidFill>
                  <a:prstClr val="black"/>
                </a:solidFill>
              </a:rPr>
              <a:t>:</a:t>
            </a:r>
          </a:p>
          <a:p>
            <a:pPr defTabSz="504017"/>
            <a:r>
              <a:rPr lang="ru-RU" dirty="0">
                <a:solidFill>
                  <a:prstClr val="black"/>
                </a:solidFill>
                <a:ea typeface="+mn-ea"/>
              </a:rPr>
              <a:t>Стартовые инвестиции (</a:t>
            </a:r>
            <a:r>
              <a:rPr lang="ru-RU" dirty="0"/>
              <a:t>167 394,00</a:t>
            </a:r>
            <a:r>
              <a:rPr lang="ru-RU" dirty="0">
                <a:cs typeface="Arial Black" panose="020B060402020202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+mn-ea"/>
              </a:rPr>
              <a:t>руб) / Чистая </a:t>
            </a:r>
            <a:r>
              <a:rPr lang="ru-RU" dirty="0">
                <a:ea typeface="+mn-ea"/>
              </a:rPr>
              <a:t>прибыль (</a:t>
            </a:r>
            <a:r>
              <a:rPr lang="ru-RU" dirty="0"/>
              <a:t>32 779,66 руб</a:t>
            </a:r>
            <a:r>
              <a:rPr lang="ru-RU" dirty="0">
                <a:solidFill>
                  <a:prstClr val="black"/>
                </a:solidFill>
                <a:ea typeface="+mn-ea"/>
              </a:rPr>
              <a:t>)</a:t>
            </a:r>
            <a:r>
              <a:rPr lang="en-US" dirty="0">
                <a:solidFill>
                  <a:prstClr val="black"/>
                </a:solidFill>
              </a:rPr>
              <a:t> = </a:t>
            </a:r>
            <a:r>
              <a:rPr lang="ru-RU" b="1" dirty="0">
                <a:solidFill>
                  <a:srgbClr val="FF0000"/>
                </a:solidFill>
              </a:rPr>
              <a:t>5,11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65F33C-88F1-EA05-C9BC-8C98A1F78F3B}"/>
              </a:ext>
            </a:extLst>
          </p:cNvPr>
          <p:cNvSpPr txBox="1"/>
          <p:nvPr/>
        </p:nvSpPr>
        <p:spPr>
          <a:xfrm>
            <a:off x="203381" y="910817"/>
            <a:ext cx="4429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A78D5D"/>
                </a:solidFill>
              </a:rPr>
              <a:t>Себестоимость продукции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994008-6289-F421-A79C-1542036290C9}"/>
              </a:ext>
            </a:extLst>
          </p:cNvPr>
          <p:cNvSpPr txBox="1"/>
          <p:nvPr/>
        </p:nvSpPr>
        <p:spPr>
          <a:xfrm>
            <a:off x="5175292" y="3880622"/>
            <a:ext cx="32773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04017"/>
            <a:r>
              <a:rPr lang="ru-RU" b="1" dirty="0">
                <a:solidFill>
                  <a:srgbClr val="FF0000"/>
                </a:solidFill>
              </a:rPr>
              <a:t>Рентабельность проекта</a:t>
            </a:r>
            <a:r>
              <a:rPr lang="ru-RU" b="1" dirty="0">
                <a:solidFill>
                  <a:prstClr val="black"/>
                </a:solidFill>
              </a:rPr>
              <a:t>:</a:t>
            </a:r>
          </a:p>
          <a:p>
            <a:pPr defTabSz="504017"/>
            <a:r>
              <a:rPr lang="ru-RU" dirty="0">
                <a:solidFill>
                  <a:prstClr val="black"/>
                </a:solidFill>
              </a:rPr>
              <a:t>Чистая </a:t>
            </a:r>
            <a:r>
              <a:rPr lang="ru-RU" dirty="0"/>
              <a:t>прибыль (32 779,66 руб</a:t>
            </a:r>
            <a:r>
              <a:rPr lang="ru-RU" dirty="0">
                <a:solidFill>
                  <a:prstClr val="black"/>
                </a:solidFill>
              </a:rPr>
              <a:t>) / Стартовые инвестиции (</a:t>
            </a:r>
            <a:r>
              <a:rPr lang="ru-RU" dirty="0"/>
              <a:t>167 394,00</a:t>
            </a:r>
            <a:r>
              <a:rPr lang="ru-RU" dirty="0">
                <a:cs typeface="Arial Black" panose="020B060402020202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руб) + ежемесячные расходы (</a:t>
            </a:r>
            <a:r>
              <a:rPr lang="ru-RU" dirty="0"/>
              <a:t>96  220,34 руб</a:t>
            </a:r>
            <a:r>
              <a:rPr lang="ru-RU" dirty="0">
                <a:cs typeface="Arial Black" panose="020B0604020202020204" pitchFamily="34" charset="0"/>
              </a:rPr>
              <a:t>) =  </a:t>
            </a:r>
            <a:r>
              <a:rPr lang="ru-RU" b="1" dirty="0">
                <a:solidFill>
                  <a:srgbClr val="FF0000"/>
                </a:solidFill>
                <a:cs typeface="Arial Black" panose="020B0604020202020204" pitchFamily="34" charset="0"/>
              </a:rPr>
              <a:t>8 </a:t>
            </a:r>
            <a:r>
              <a:rPr lang="en-US" b="1" dirty="0">
                <a:solidFill>
                  <a:srgbClr val="FF0000"/>
                </a:solidFill>
              </a:rPr>
              <a:t>%</a:t>
            </a:r>
            <a:r>
              <a:rPr lang="ru-RU" b="1" dirty="0">
                <a:solidFill>
                  <a:srgbClr val="FF0000"/>
                </a:solidFill>
                <a:cs typeface="Arial Black" panose="020B0604020202020204" pitchFamily="34" charset="0"/>
              </a:rPr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CDD125-E14B-94F6-7CDF-B7DDE59C62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66" y="1334334"/>
            <a:ext cx="44704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8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8762F-63B8-548C-936E-15FB4DE95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AA0451-4D26-04AB-6FD6-E7B81E739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E5F5264-A467-7BAC-0A7D-C8E563364002}"/>
              </a:ext>
            </a:extLst>
          </p:cNvPr>
          <p:cNvSpPr txBox="1"/>
          <p:nvPr/>
        </p:nvSpPr>
        <p:spPr>
          <a:xfrm>
            <a:off x="0" y="52049"/>
            <a:ext cx="12191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A78D5D"/>
                </a:solidFill>
              </a:rPr>
              <a:t>SWOT</a:t>
            </a:r>
            <a:r>
              <a:rPr lang="ru-RU" sz="5000" dirty="0">
                <a:solidFill>
                  <a:srgbClr val="A78D5D"/>
                </a:solidFill>
              </a:rPr>
              <a:t>-АНАЛИЗ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F1B3B3-4BE1-D572-263A-ACC3AB576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60" y="799028"/>
            <a:ext cx="11890077" cy="60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2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1449-356C-6E6E-78B3-48BB3411F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009578-D66A-CEF3-230D-7665CA720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9EAB11D-AC28-1DC3-6117-079579D50954}"/>
              </a:ext>
            </a:extLst>
          </p:cNvPr>
          <p:cNvSpPr txBox="1"/>
          <p:nvPr/>
        </p:nvSpPr>
        <p:spPr>
          <a:xfrm>
            <a:off x="0" y="49576"/>
            <a:ext cx="12191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БИЗНЕС-МОДЕЛЬ </a:t>
            </a:r>
            <a:r>
              <a:rPr lang="en-US" sz="5000" dirty="0">
                <a:solidFill>
                  <a:srgbClr val="A78D5D"/>
                </a:solidFill>
              </a:rPr>
              <a:t>CANVAS</a:t>
            </a:r>
            <a:endParaRPr lang="ru-RU" sz="5000" dirty="0">
              <a:solidFill>
                <a:srgbClr val="A78D5D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780C1A9-57F5-D623-E259-F14D07F16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503135"/>
              </p:ext>
            </p:extLst>
          </p:nvPr>
        </p:nvGraphicFramePr>
        <p:xfrm>
          <a:off x="338866" y="932476"/>
          <a:ext cx="11514265" cy="5743997"/>
        </p:xfrm>
        <a:graphic>
          <a:graphicData uri="http://schemas.openxmlformats.org/drawingml/2006/table">
            <a:tbl>
              <a:tblPr/>
              <a:tblGrid>
                <a:gridCol w="2372182">
                  <a:extLst>
                    <a:ext uri="{9D8B030D-6E8A-4147-A177-3AD203B41FA5}">
                      <a16:colId xmlns:a16="http://schemas.microsoft.com/office/drawing/2014/main" val="1156575733"/>
                    </a:ext>
                  </a:extLst>
                </a:gridCol>
                <a:gridCol w="2372182">
                  <a:extLst>
                    <a:ext uri="{9D8B030D-6E8A-4147-A177-3AD203B41FA5}">
                      <a16:colId xmlns:a16="http://schemas.microsoft.com/office/drawing/2014/main" val="1170895784"/>
                    </a:ext>
                  </a:extLst>
                </a:gridCol>
                <a:gridCol w="1186090">
                  <a:extLst>
                    <a:ext uri="{9D8B030D-6E8A-4147-A177-3AD203B41FA5}">
                      <a16:colId xmlns:a16="http://schemas.microsoft.com/office/drawing/2014/main" val="3906936458"/>
                    </a:ext>
                  </a:extLst>
                </a:gridCol>
                <a:gridCol w="955250">
                  <a:extLst>
                    <a:ext uri="{9D8B030D-6E8A-4147-A177-3AD203B41FA5}">
                      <a16:colId xmlns:a16="http://schemas.microsoft.com/office/drawing/2014/main" val="1845665692"/>
                    </a:ext>
                  </a:extLst>
                </a:gridCol>
                <a:gridCol w="2564091">
                  <a:extLst>
                    <a:ext uri="{9D8B030D-6E8A-4147-A177-3AD203B41FA5}">
                      <a16:colId xmlns:a16="http://schemas.microsoft.com/office/drawing/2014/main" val="1159792133"/>
                    </a:ext>
                  </a:extLst>
                </a:gridCol>
                <a:gridCol w="2064470">
                  <a:extLst>
                    <a:ext uri="{9D8B030D-6E8A-4147-A177-3AD203B41FA5}">
                      <a16:colId xmlns:a16="http://schemas.microsoft.com/office/drawing/2014/main" val="4044525625"/>
                    </a:ext>
                  </a:extLst>
                </a:gridCol>
              </a:tblGrid>
              <a:tr h="4565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Ключевые партнеры</a:t>
                      </a:r>
                    </a:p>
                  </a:txBody>
                  <a:tcPr marL="109451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Ключевые виды деятельности</a:t>
                      </a:r>
                    </a:p>
                  </a:txBody>
                  <a:tcPr marL="109451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Ценностные предложения</a:t>
                      </a:r>
                    </a:p>
                  </a:txBody>
                  <a:tcPr marL="122201" marR="122201" marT="61100" marB="611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Отношения с клиентами</a:t>
                      </a:r>
                    </a:p>
                  </a:txBody>
                  <a:tcPr marL="109451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Потребительские сегменты</a:t>
                      </a:r>
                    </a:p>
                  </a:txBody>
                  <a:tcPr marL="109451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278082"/>
                  </a:ext>
                </a:extLst>
              </a:tr>
              <a:tr h="176281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Поставщики сырья: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Производители гидролизованного коллагена</a:t>
                      </a:r>
                      <a:r>
                        <a:rPr lang="en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.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 Black" panose="020B0604020202020204" pitchFamily="34" charset="0"/>
                      </a:endParaRPr>
                    </a:p>
                    <a:p>
                      <a:pPr marL="0" indent="-171450" algn="l" fontAlgn="t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Партнеры по продвижению: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- Бьюти-блогеры, нутрициологи, фитнес-тренеры.</a:t>
                      </a:r>
                      <a:br>
                        <a:rPr lang="ru-RU" sz="900" b="0" i="0" dirty="0">
                          <a:latin typeface="+mn-lt"/>
                          <a:cs typeface="Arial Black" panose="020B0604020202020204" pitchFamily="34" charset="0"/>
                        </a:rPr>
                      </a:br>
                      <a:r>
                        <a:rPr lang="ru-RU" sz="900" b="0" i="0" dirty="0">
                          <a:latin typeface="+mn-lt"/>
                          <a:cs typeface="Arial Black" panose="020B0604020202020204" pitchFamily="34" charset="0"/>
                        </a:rPr>
                        <a:t>- 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Фитнес-клубы и спа-салоны (точечные продажи).</a:t>
                      </a:r>
                    </a:p>
                    <a:p>
                      <a:pPr marL="0" indent="-171450" algn="l" fontAlgn="t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Логистические компании: 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Для доставки сырья и готовой продукции.</a:t>
                      </a:r>
                      <a:endParaRPr lang="ru-RU" sz="900" b="0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122201" marR="122201" marT="61100" marB="61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Производство: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Разработка рецептур (классические, фруктовые).</a:t>
                      </a:r>
                      <a:endParaRPr lang="ru-RU" sz="9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 Black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Контроль качества: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Лабораторные тесты на содержание коллагена.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Маркетинг: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- </a:t>
                      </a:r>
                      <a:r>
                        <a:rPr lang="en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SMM-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продвижение (социальные сети).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- Участие в выставках здорового питания.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Логистика: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 Black" panose="020B0604020202020204" pitchFamily="34" charset="0"/>
                        </a:rPr>
                        <a:t>Организация поставок сырья и дистрибуции продукта.</a:t>
                      </a:r>
                      <a:endParaRPr lang="ru-RU" sz="900" b="0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109451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Для потребителей: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Десерт с двойной пользой: вкус + улучшение кожи, волос, суставов.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Натуральный состав.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Для ритейла: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Уникальный продукт в категории «функциональные десерты».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Высокая маржинальность (наценка</a:t>
                      </a:r>
                      <a:br>
                        <a:rPr lang="ru-RU" sz="900" dirty="0"/>
                      </a:b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200-300%).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122201" marR="122201" marT="61100" marB="61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20000"/>
                        <a:lumOff val="8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Персональный подход: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Обратная связь через соцсети (опросы, конкурсы).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Программа лояльности (скидки за повторные покупки).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Образовательный контент: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Вебинары о пользе коллагена.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Партнерские программы: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Совместные акции с фитнес-клубами («пробная порция при покупке абонемента»).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109451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>
                        <a:lumMod val="9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Основные: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Женщины 25-45 лет, заинтересованные в антивозрастном уходе.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Спортсмены (укрепление суставов).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Дополнительные: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Родители, ищущие полезные десерты для детей.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122201" marR="122201" marT="61100" marB="61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070065"/>
                  </a:ext>
                </a:extLst>
              </a:tr>
              <a:tr h="386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Ключевые ресурсы</a:t>
                      </a:r>
                      <a:endParaRPr lang="ru-RU" sz="900" b="0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109451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Каналы сбыта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109451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959165"/>
                  </a:ext>
                </a:extLst>
              </a:tr>
              <a:tr h="1583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Материальные: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Производственное оборудование (миксеры, гомогенизатор).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Холодильные камеры.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Нематериальные: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Бренд с акцентом на «красоту изнутри».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Эксклюзивные рецептуры (патенты или ноу-хау).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Человеческие: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Технологи-пищевики, маркетологи, логисты.</a:t>
                      </a:r>
                      <a:endParaRPr lang="ru-RU" sz="900" b="0" i="0" dirty="0">
                        <a:latin typeface="+mn-lt"/>
                        <a:cs typeface="Arial Black" panose="020B0604020202020204" pitchFamily="34" charset="0"/>
                      </a:endParaRPr>
                    </a:p>
                  </a:txBody>
                  <a:tcPr marL="109451" marR="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Онлайн: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Собственный сайт с доставкой.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Маркетплейсы (</a:t>
                      </a:r>
                      <a:r>
                        <a:rPr lang="en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Ozon, Wildberries,</a:t>
                      </a:r>
                      <a:br>
                        <a:rPr lang="en" sz="900" dirty="0"/>
                      </a:br>
                      <a:r>
                        <a:rPr lang="en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"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СберМегаМаркет").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Оффлайн: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Сети супермаркетов премиум-сегмента (Азбука Вкуса, ВкусВилл).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 Нишевые магазины здорового питания и спортивного питания.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В2В: 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Поставки в кафе, фитнес-центры, СПА-салоны.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109451" marR="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704623"/>
                  </a:ext>
                </a:extLst>
              </a:tr>
              <a:tr h="301993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Структура затрат</a:t>
                      </a:r>
                    </a:p>
                  </a:txBody>
                  <a:tcPr marL="122201" marR="122201" marT="61100" marB="611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dirty="0"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Потоки доходов</a:t>
                      </a:r>
                    </a:p>
                  </a:txBody>
                  <a:tcPr marL="122201" marR="122201" marT="61100" marB="6110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14297"/>
                  </a:ext>
                </a:extLst>
              </a:tr>
              <a:tr h="1252399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Постоянные расходы: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Аренда площадки: 15 тыс. руб./мес.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Зарплаты сотрудников: 50 тыс. руб./ мес.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Амортизация оборудования.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Переменные расходы: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Закупка сырья: 50-70 тыс. руб./мес.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Упаковка: 20-30 тыс. руб./мес.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Маркетинг: 15-20 тыс. руб./мес.</a:t>
                      </a:r>
                    </a:p>
                  </a:txBody>
                  <a:tcPr marL="122201" marR="122201" marT="61100" marB="61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Основные: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Продажа через ритейл (70</a:t>
                      </a: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выручки).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Прямые продажи через сайт (20</a:t>
                      </a: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выручки).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Дополнительные: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Оптовые поставки в В2В-сегмент (кафе, фитнес-клубы).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Субаренда технологий: продажа рецептур другим производителям.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 Краудфандинг (перепродажи для запуска новых вкусов).</a:t>
                      </a:r>
                    </a:p>
                  </a:txBody>
                  <a:tcPr marL="122201" marR="122201" marT="61100" marB="61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80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15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E535B-148F-D80C-B964-E1DFCCA0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DE28FA-23D0-AACE-23B1-304DC4502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F1BAF9F-45C9-8328-8E04-3A3BB762801E}"/>
              </a:ext>
            </a:extLst>
          </p:cNvPr>
          <p:cNvSpPr txBox="1"/>
          <p:nvPr/>
        </p:nvSpPr>
        <p:spPr>
          <a:xfrm>
            <a:off x="0" y="45855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КОМАНДА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E1CF862-765B-0E40-DC29-52733DDF8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770" y="1248447"/>
            <a:ext cx="1903413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589ED01-1DDF-C4BE-784C-4D6B5B46F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045" y="1193223"/>
            <a:ext cx="1903413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F8C3C3D-7960-FA03-6055-C8AFBED06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843" y="3840833"/>
            <a:ext cx="1901825" cy="237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5D18990D-9AC0-9FD1-9B3B-5C82B2E57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61" y="3840833"/>
            <a:ext cx="1903412" cy="237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6FF1D5D0-9D1C-D02C-3BC4-A045902B0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946" y="3846939"/>
            <a:ext cx="1903412" cy="237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8">
            <a:extLst>
              <a:ext uri="{FF2B5EF4-FFF2-40B4-BE49-F238E27FC236}">
                <a16:creationId xmlns:a16="http://schemas.microsoft.com/office/drawing/2014/main" id="{D59E65E9-79F7-28F0-5BD5-D4C36B3CB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150" y="1993778"/>
            <a:ext cx="1584325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24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Коровина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Анастасия 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Артёмовна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1к, 6гр</a:t>
            </a:r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6EE028F6-52D8-4A51-0A3A-0C808C25A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5190" y="1993778"/>
            <a:ext cx="1584325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24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Чекалина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Екатерина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Юрьевна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1к, 6гр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BA34A4FE-BAF4-2EA2-50F8-D5D0C95CF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718" y="4519490"/>
            <a:ext cx="1728788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24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Манаенков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Артем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Олегович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1к, 6гр Лидер</a:t>
            </a:r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333AE2A1-181A-CFA4-CBB8-F8856FC50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7809" y="4586165"/>
            <a:ext cx="1655762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24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Лазарева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Анна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Станиславовна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1к, 6гр</a:t>
            </a:r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D1006AC3-303D-D969-166B-EBF2771E5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7688" y="4586165"/>
            <a:ext cx="1511300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24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Мосиенков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Александр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Максимович</a:t>
            </a:r>
          </a:p>
          <a:p>
            <a:pPr eaLnBrk="1">
              <a:buClr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1к, 6гр</a:t>
            </a:r>
          </a:p>
        </p:txBody>
      </p:sp>
    </p:spTree>
    <p:extLst>
      <p:ext uri="{BB962C8B-B14F-4D97-AF65-F5344CB8AC3E}">
        <p14:creationId xmlns:p14="http://schemas.microsoft.com/office/powerpoint/2010/main" val="44524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B5620-8194-3A6C-499C-6E175E2C7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88C7D8-5567-36AD-A142-18E0C5426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1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87297F-BCB9-C883-EFC1-02FDDB52CF83}"/>
              </a:ext>
            </a:extLst>
          </p:cNvPr>
          <p:cNvSpPr txBox="1"/>
          <p:nvPr/>
        </p:nvSpPr>
        <p:spPr>
          <a:xfrm>
            <a:off x="0" y="1695888"/>
            <a:ext cx="76383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rgbClr val="A78D5D"/>
                </a:solidFill>
              </a:rPr>
              <a:t>СПАСИБО</a:t>
            </a:r>
          </a:p>
          <a:p>
            <a:pPr algn="ctr"/>
            <a:r>
              <a:rPr lang="ru-RU" sz="5000" dirty="0">
                <a:solidFill>
                  <a:srgbClr val="A78D5D"/>
                </a:solidFill>
              </a:rPr>
              <a:t>ЗА ВНИМАНИЕ 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5DF839-40EA-EE27-4715-B03B90C5F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485" y="6036587"/>
            <a:ext cx="2165815" cy="2886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19BBE4-1C45-3833-254A-A22442E38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872" y="5768294"/>
            <a:ext cx="895220" cy="825190"/>
          </a:xfrm>
          <a:prstGeom prst="rect">
            <a:avLst/>
          </a:prstGeom>
        </p:spPr>
      </p:pic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CDB8E6C4-F793-26F2-AF7A-1BEC7AA15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21" y="5945772"/>
            <a:ext cx="998732" cy="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[video-to-gif output image]">
            <a:extLst>
              <a:ext uri="{FF2B5EF4-FFF2-40B4-BE49-F238E27FC236}">
                <a16:creationId xmlns:a16="http://schemas.microsoft.com/office/drawing/2014/main" id="{3900AF1A-4E77-CE8C-E06E-0B4B61143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381" y="1172299"/>
            <a:ext cx="4553619" cy="451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85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1153</Words>
  <Application>Microsoft Macintosh PowerPoint</Application>
  <PresentationFormat>Широкоэкранный</PresentationFormat>
  <Paragraphs>311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Arial Rounded MT Bold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Konstantin Esepenok</dc:creator>
  <cp:lastModifiedBy>Konstantin Esepenok</cp:lastModifiedBy>
  <cp:revision>30</cp:revision>
  <dcterms:created xsi:type="dcterms:W3CDTF">2025-05-24T05:56:43Z</dcterms:created>
  <dcterms:modified xsi:type="dcterms:W3CDTF">2025-06-19T04:46:10Z</dcterms:modified>
</cp:coreProperties>
</file>