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8229600" cx="14630400"/>
  <p:notesSz cx="8229600" cy="14630400"/>
  <p:embeddedFontLst>
    <p:embeddedFont>
      <p:font typeface="Oswald Medium"/>
      <p:regular r:id="rId17"/>
      <p:bold r:id="rId18"/>
    </p:embeddedFont>
    <p:embeddedFont>
      <p:font typeface="Oswald Light"/>
      <p:regular r:id="rId19"/>
      <p:bold r:id="rId20"/>
    </p:embeddedFont>
    <p:embeddedFont>
      <p:font typeface="Helvetica Neue"/>
      <p:regular r:id="rId21"/>
      <p:bold r:id="rId22"/>
      <p:italic r:id="rId23"/>
      <p:boldItalic r:id="rId24"/>
    </p:embeddedFont>
    <p:embeddedFont>
      <p:font typeface="Oswald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Light-bold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swald-bold.fntdata"/><Relationship Id="rId25" Type="http://schemas.openxmlformats.org/officeDocument/2006/relationships/font" Target="fonts/Oswald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OswaldMedium-regular.fntdata"/><Relationship Id="rId16" Type="http://schemas.openxmlformats.org/officeDocument/2006/relationships/slide" Target="slides/slide12.xml"/><Relationship Id="rId19" Type="http://schemas.openxmlformats.org/officeDocument/2006/relationships/font" Target="fonts/OswaldLight-regular.fntdata"/><Relationship Id="rId18" Type="http://schemas.openxmlformats.org/officeDocument/2006/relationships/font" Target="fonts/Oswald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" name="Google Shape;36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" name="Google Shape;57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" name="Google Shape;6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8cd4003cae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28cd4003cae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g28cd4003cae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4.jp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6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6213224" y="2093875"/>
            <a:ext cx="41550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4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49"/>
              <a:buFont typeface="Arial"/>
              <a:buNone/>
            </a:pPr>
            <a:r>
              <a:rPr b="1" lang="en-US" sz="83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TechMap</a:t>
            </a:r>
            <a:endParaRPr b="1" i="0" sz="8300" u="none" cap="none" strike="noStrike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24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49"/>
              <a:buFont typeface="Arial"/>
              <a:buNone/>
            </a:pPr>
            <a:r>
              <a:t/>
            </a:r>
            <a:endParaRPr b="0" i="0" sz="5249" u="none" cap="none" strike="noStrike">
              <a:solidFill>
                <a:srgbClr val="000000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6327199" y="3936164"/>
            <a:ext cx="74775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Arial"/>
              <a:buNone/>
            </a:pPr>
            <a:r>
              <a:rPr lang="en-US" sz="1800">
                <a:solidFill>
                  <a:srgbClr val="3D85C6"/>
                </a:solidFill>
                <a:latin typeface="Oswald"/>
                <a:ea typeface="Oswald"/>
                <a:cs typeface="Oswald"/>
                <a:sym typeface="Oswald"/>
              </a:rPr>
              <a:t>Цифровая логистика предприятия</a:t>
            </a:r>
            <a:endParaRPr sz="1800">
              <a:solidFill>
                <a:srgbClr val="3D85C6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Arial"/>
              <a:buNone/>
            </a:pPr>
            <a:r>
              <a:rPr b="0" i="0" lang="en-US" sz="2000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Сервис для помощи новым и временным сотрудникам с перемещением по предприятию или крупному офису </a:t>
            </a:r>
            <a:endParaRPr b="0" i="0" sz="2000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4">
            <a:alphaModFix/>
          </a:blip>
          <a:srcRect b="0" l="25284" r="27856" t="0"/>
          <a:stretch/>
        </p:blipFill>
        <p:spPr>
          <a:xfrm>
            <a:off x="0" y="0"/>
            <a:ext cx="5773348" cy="82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/>
        </p:nvSpPr>
        <p:spPr>
          <a:xfrm>
            <a:off x="6327200" y="7328350"/>
            <a:ext cx="41550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3D85C6"/>
                </a:solidFill>
                <a:latin typeface="Oswald"/>
                <a:ea typeface="Oswald"/>
                <a:cs typeface="Oswald"/>
                <a:sym typeface="Oswald"/>
              </a:rPr>
              <a:t>Команда TechHub</a:t>
            </a:r>
            <a:endParaRPr b="0" i="0" sz="2400" u="none" cap="none" strike="noStrike">
              <a:solidFill>
                <a:srgbClr val="3D85C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75550" y="2093863"/>
            <a:ext cx="1347025" cy="134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" name="Google Shape;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5519400" y="931800"/>
            <a:ext cx="35916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Проблематика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2001000" y="2504200"/>
            <a:ext cx="10628400" cy="42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Б</a:t>
            </a: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езопасность и удобство логистики на больших территориях для персонала.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3D85C6"/>
                </a:solidFill>
                <a:latin typeface="Oswald"/>
                <a:ea typeface="Oswald"/>
                <a:cs typeface="Oswald"/>
                <a:sym typeface="Oswald"/>
              </a:rPr>
              <a:t>Чья проблема?</a:t>
            </a: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 Руководства крупного и среднего производственного бизнеса.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3D85C6"/>
                </a:solidFill>
                <a:latin typeface="Oswald"/>
                <a:ea typeface="Oswald"/>
                <a:cs typeface="Oswald"/>
                <a:sym typeface="Oswald"/>
              </a:rPr>
              <a:t>Вывод:</a:t>
            </a: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 Формирование действенной системы логистики персонала является важным шагом к повышению эффективности современных отечественных предприятий.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2" name="Google Shape;3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15525" y="6496450"/>
            <a:ext cx="1468525" cy="14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23"/>
            <a:ext cx="14634011" cy="822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8000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2079500" y="857475"/>
            <a:ext cx="105516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Потенциальные потребительские сегменты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1" name="Google Shape;41;p5"/>
          <p:cNvSpPr/>
          <p:nvPr/>
        </p:nvSpPr>
        <p:spPr>
          <a:xfrm flipH="1" rot="10800000">
            <a:off x="2177850" y="2939925"/>
            <a:ext cx="10278300" cy="2567700"/>
          </a:xfrm>
          <a:prstGeom prst="wedgeRoundRectCallout">
            <a:avLst>
              <a:gd fmla="val -25154" name="adj1"/>
              <a:gd fmla="val 67523" name="adj2"/>
              <a:gd fmla="val 0" name="adj3"/>
            </a:avLst>
          </a:prstGeom>
          <a:solidFill>
            <a:srgbClr val="F1FA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highlight>
                <a:schemeClr val="lt1"/>
              </a:highlight>
            </a:endParaRPr>
          </a:p>
        </p:txBody>
      </p:sp>
      <p:sp>
        <p:nvSpPr>
          <p:cNvPr id="42" name="Google Shape;42;p5"/>
          <p:cNvSpPr txBox="1"/>
          <p:nvPr/>
        </p:nvSpPr>
        <p:spPr>
          <a:xfrm>
            <a:off x="2002800" y="3313613"/>
            <a:ext cx="10628400" cy="16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900"/>
              <a:buFont typeface="Oswald"/>
              <a:buChar char="●"/>
            </a:pPr>
            <a:r>
              <a:rPr lang="en-US" sz="29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Руководство крупного и среднего производственного бизнеса.</a:t>
            </a:r>
            <a:endParaRPr sz="29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900"/>
              <a:buFont typeface="Oswald"/>
              <a:buChar char="●"/>
            </a:pPr>
            <a:r>
              <a:rPr lang="en-US" sz="29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Бизнес крупной промышленной отрасли - металлургия, машиностроение, нефтеперерабатывающая</a:t>
            </a:r>
            <a:endParaRPr sz="29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900"/>
              <a:buFont typeface="Oswald"/>
              <a:buChar char="●"/>
            </a:pPr>
            <a:r>
              <a:rPr lang="en-US" sz="29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Сектор рынка б2б</a:t>
            </a:r>
            <a:endParaRPr sz="29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22300" y="6280275"/>
            <a:ext cx="1604349" cy="160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9" name="Google Shape;4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6158400" y="949300"/>
            <a:ext cx="23136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Решение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2" name="Google Shape;52;p6"/>
          <p:cNvSpPr txBox="1"/>
          <p:nvPr/>
        </p:nvSpPr>
        <p:spPr>
          <a:xfrm>
            <a:off x="1653900" y="2976500"/>
            <a:ext cx="11322600" cy="28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Создание п</a:t>
            </a: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риложения с удобным функционалом для определения местонахождения пользователя и ориентации в пространстве для носимых устройств. 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Использование для логистики персонала на крупных промышленных объектов в отрасли металлургии, машиностроения и нефтеперерабатывания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rgbClr val="073763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rgbClr val="1A1A1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73763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76400" y="6211425"/>
            <a:ext cx="1707625" cy="170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9" name="Google Shape;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7"/>
          <p:cNvSpPr/>
          <p:nvPr/>
        </p:nvSpPr>
        <p:spPr>
          <a:xfrm>
            <a:off x="3707250" y="868950"/>
            <a:ext cx="72159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Научно-техническое решение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2" name="Google Shape;62;p7"/>
          <p:cNvSpPr txBox="1"/>
          <p:nvPr/>
        </p:nvSpPr>
        <p:spPr>
          <a:xfrm>
            <a:off x="3396900" y="2873125"/>
            <a:ext cx="7836600" cy="29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300"/>
              <a:buFont typeface="Oswald"/>
              <a:buChar char="●"/>
            </a:pPr>
            <a:r>
              <a:rPr lang="en-US" sz="33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Приложение с 2D картой территорией реализуемого предприятия. </a:t>
            </a:r>
            <a:endParaRPr sz="33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381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300"/>
              <a:buFont typeface="Oswald"/>
              <a:buChar char="●"/>
            </a:pPr>
            <a:r>
              <a:rPr lang="en-US" sz="33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Разработанный алгоритм прокладывания маршрута из точки в точку учитывающий особенности территории</a:t>
            </a:r>
            <a:endParaRPr sz="33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3" name="Google Shape;6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96000" y="6220975"/>
            <a:ext cx="1743974" cy="174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 b="9013" l="0" r="0" t="7673"/>
          <a:stretch/>
        </p:blipFill>
        <p:spPr>
          <a:xfrm>
            <a:off x="0" y="0"/>
            <a:ext cx="14630401" cy="8229599"/>
          </a:xfrm>
          <a:prstGeom prst="rect">
            <a:avLst/>
          </a:prstGeom>
          <a:noFill/>
          <a:ln cap="flat" cmpd="sng" w="13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" name="Google Shape;70;p8"/>
          <p:cNvSpPr/>
          <p:nvPr/>
        </p:nvSpPr>
        <p:spPr>
          <a:xfrm>
            <a:off x="3039148" y="543825"/>
            <a:ext cx="8552100" cy="13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4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33"/>
              <a:buFont typeface="Arial"/>
              <a:buNone/>
            </a:pPr>
            <a:r>
              <a:rPr b="1" i="0" lang="en-US" sz="4133" u="none" cap="none" strike="noStrike">
                <a:solidFill>
                  <a:srgbClr val="E7F4FF"/>
                </a:solidFill>
                <a:latin typeface="Oswald"/>
                <a:ea typeface="Oswald"/>
                <a:cs typeface="Oswald"/>
                <a:sym typeface="Oswald"/>
              </a:rPr>
              <a:t>Рынок цифровой логистики в России</a:t>
            </a:r>
            <a:endParaRPr b="0" i="0" sz="4133" u="none" cap="none" strike="noStrike">
              <a:solidFill>
                <a:srgbClr val="E7F4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3039150" y="3251100"/>
            <a:ext cx="4124700" cy="2305500"/>
          </a:xfrm>
          <a:prstGeom prst="roundRect">
            <a:avLst>
              <a:gd fmla="val 21800" name="adj"/>
            </a:avLst>
          </a:prstGeom>
          <a:solidFill>
            <a:srgbClr val="DEF0FF"/>
          </a:solidFill>
          <a:ln cap="flat" cmpd="sng" w="130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38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8"/>
          <p:cNvSpPr/>
          <p:nvPr/>
        </p:nvSpPr>
        <p:spPr>
          <a:xfrm>
            <a:off x="4244700" y="4038300"/>
            <a:ext cx="1713600" cy="731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500">
                <a:solidFill>
                  <a:srgbClr val="283869"/>
                </a:solidFill>
                <a:latin typeface="Oswald"/>
                <a:ea typeface="Oswald"/>
                <a:cs typeface="Oswald"/>
                <a:sym typeface="Oswald"/>
              </a:rPr>
              <a:t>Edunet</a:t>
            </a:r>
            <a:endParaRPr sz="36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66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8"/>
          <p:cNvSpPr/>
          <p:nvPr/>
        </p:nvSpPr>
        <p:spPr>
          <a:xfrm>
            <a:off x="7602250" y="3251100"/>
            <a:ext cx="4124700" cy="2305500"/>
          </a:xfrm>
          <a:prstGeom prst="roundRect">
            <a:avLst>
              <a:gd fmla="val 21800" name="adj"/>
            </a:avLst>
          </a:prstGeom>
          <a:solidFill>
            <a:srgbClr val="DEF0FF"/>
          </a:solidFill>
          <a:ln cap="flat" cmpd="sng" w="130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38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8603800" y="4038300"/>
            <a:ext cx="21216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500">
                <a:solidFill>
                  <a:srgbClr val="283869"/>
                </a:solidFill>
                <a:latin typeface="Oswald"/>
                <a:ea typeface="Oswald"/>
                <a:cs typeface="Oswald"/>
                <a:sym typeface="Oswald"/>
              </a:rPr>
              <a:t>HomeNet</a:t>
            </a:r>
            <a:endParaRPr i="0" sz="4500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26950" y="401700"/>
            <a:ext cx="1018150" cy="101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3">
            <a:alphaModFix/>
          </a:blip>
          <a:srcRect b="23019" l="0" r="0" t="21350"/>
          <a:stretch/>
        </p:blipFill>
        <p:spPr>
          <a:xfrm>
            <a:off x="12150" y="0"/>
            <a:ext cx="14606100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5340900" y="846000"/>
            <a:ext cx="39486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Бизнес модель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4" name="Google Shape;84;p9"/>
          <p:cNvSpPr/>
          <p:nvPr/>
        </p:nvSpPr>
        <p:spPr>
          <a:xfrm flipH="1" rot="10800000">
            <a:off x="1711950" y="3242175"/>
            <a:ext cx="11206500" cy="2668200"/>
          </a:xfrm>
          <a:prstGeom prst="wedgeRoundRectCallout">
            <a:avLst>
              <a:gd fmla="val -18509" name="adj1"/>
              <a:gd fmla="val 69709" name="adj2"/>
              <a:gd fmla="val 0" name="adj3"/>
            </a:avLst>
          </a:prstGeom>
          <a:solidFill>
            <a:srgbClr val="F1FA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highlight>
                <a:schemeClr val="lt1"/>
              </a:highlight>
            </a:endParaRPr>
          </a:p>
        </p:txBody>
      </p:sp>
      <p:sp>
        <p:nvSpPr>
          <p:cNvPr id="85" name="Google Shape;85;p9"/>
          <p:cNvSpPr txBox="1"/>
          <p:nvPr/>
        </p:nvSpPr>
        <p:spPr>
          <a:xfrm>
            <a:off x="1808400" y="3567300"/>
            <a:ext cx="11013600" cy="17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900"/>
              <a:buFont typeface="Oswald"/>
              <a:buChar char="●"/>
            </a:pPr>
            <a:r>
              <a:rPr lang="en-US" sz="29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Будет продаваться платформа, которая настраивается под предприятие+софтверное обслуживание </a:t>
            </a:r>
            <a:endParaRPr sz="29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900"/>
              <a:buFont typeface="Oswald"/>
              <a:buChar char="●"/>
            </a:pPr>
            <a:r>
              <a:rPr lang="en-US" sz="29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Продажа в формате подписки, продажа дополнительного обслуживания. </a:t>
            </a:r>
            <a:endParaRPr sz="29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900"/>
              <a:buFont typeface="Oswald"/>
              <a:buChar char="●"/>
            </a:pPr>
            <a:r>
              <a:rPr lang="en-US" sz="29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Источник предполагаемого финансирования- привлечение инвесторов.</a:t>
            </a:r>
            <a:endParaRPr sz="29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6" name="Google Shape;8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45250" y="6303225"/>
            <a:ext cx="1546975" cy="154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2" name="Google Shape;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10"/>
            </a:srgbClr>
          </a:solidFill>
          <a:ln cap="flat" cmpd="sng" w="13800">
            <a:solidFill>
              <a:srgbClr val="FFFFFF">
                <a:alpha val="6353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0"/>
          <p:cNvSpPr/>
          <p:nvPr/>
        </p:nvSpPr>
        <p:spPr>
          <a:xfrm>
            <a:off x="2373150" y="722575"/>
            <a:ext cx="9884100" cy="14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9850" marR="309245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35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Организационные и производственные вопросы</a:t>
            </a:r>
            <a:endParaRPr b="1" i="0" sz="4350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5" name="Google Shape;95;p10"/>
          <p:cNvSpPr txBox="1"/>
          <p:nvPr/>
        </p:nvSpPr>
        <p:spPr>
          <a:xfrm>
            <a:off x="2001000" y="3458125"/>
            <a:ext cx="10628400" cy="20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Oswald"/>
              <a:buChar char="●"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Модульная платформа трансформируется удаленно командой разработчиков, индивидуально под конкретного заказчика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Oswald"/>
              <a:buChar char="●"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Существование выездной группы, работающей на конкретном объекте</a:t>
            </a:r>
            <a:endParaRPr i="0" sz="3000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96" name="Google Shape;9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08900" y="6232450"/>
            <a:ext cx="1755475" cy="175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1"/>
          <p:cNvSpPr/>
          <p:nvPr/>
        </p:nvSpPr>
        <p:spPr>
          <a:xfrm>
            <a:off x="0" y="9588"/>
            <a:ext cx="14630400" cy="8229600"/>
          </a:xfrm>
          <a:prstGeom prst="rect">
            <a:avLst/>
          </a:prstGeom>
          <a:solidFill>
            <a:srgbClr val="FFFFFF">
              <a:alpha val="88000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2484900" y="811575"/>
            <a:ext cx="96606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Основные конкурентные преимущества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1648250" y="1920375"/>
            <a:ext cx="106284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Дешевизна</a:t>
            </a:r>
            <a:endParaRPr i="0" sz="3000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6" name="Google Shape;10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40375" y="6464625"/>
            <a:ext cx="1282900" cy="128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325" y="1951225"/>
            <a:ext cx="562426" cy="5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325" y="2897188"/>
            <a:ext cx="562426" cy="5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325" y="3843163"/>
            <a:ext cx="562426" cy="5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325" y="4789150"/>
            <a:ext cx="562426" cy="5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325" y="5735125"/>
            <a:ext cx="562426" cy="5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325" y="6681100"/>
            <a:ext cx="562426" cy="562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/>
        </p:nvSpPr>
        <p:spPr>
          <a:xfrm>
            <a:off x="1648250" y="2897175"/>
            <a:ext cx="106284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У</a:t>
            </a: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никальность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4" name="Google Shape;114;p11"/>
          <p:cNvSpPr txBox="1"/>
          <p:nvPr/>
        </p:nvSpPr>
        <p:spPr>
          <a:xfrm>
            <a:off x="1648250" y="3843200"/>
            <a:ext cx="113664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Лаконичность интерфейса</a:t>
            </a:r>
            <a:endParaRPr sz="2400">
              <a:solidFill>
                <a:srgbClr val="1A1A1A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  </a:t>
            </a:r>
            <a:endParaRPr sz="23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5" name="Google Shape;115;p11"/>
          <p:cNvSpPr txBox="1"/>
          <p:nvPr/>
        </p:nvSpPr>
        <p:spPr>
          <a:xfrm>
            <a:off x="1648250" y="4789125"/>
            <a:ext cx="106284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Легкое ориентирование по 2D карте 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6" name="Google Shape;116;p11"/>
          <p:cNvSpPr txBox="1"/>
          <p:nvPr/>
        </p:nvSpPr>
        <p:spPr>
          <a:xfrm>
            <a:off x="1648250" y="5735087"/>
            <a:ext cx="106284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Новые производственные технологии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7" name="Google Shape;117;p11"/>
          <p:cNvSpPr txBox="1"/>
          <p:nvPr/>
        </p:nvSpPr>
        <p:spPr>
          <a:xfrm>
            <a:off x="1648238" y="6681025"/>
            <a:ext cx="106284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Индивидуальная работа с каждым заказчиком и объектом</a:t>
            </a:r>
            <a:endParaRPr sz="30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3" name="Google Shape;1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2"/>
          <p:cNvSpPr/>
          <p:nvPr/>
        </p:nvSpPr>
        <p:spPr>
          <a:xfrm>
            <a:off x="5438525" y="846025"/>
            <a:ext cx="37533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Реализуемость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6" name="Google Shape;126;p12"/>
          <p:cNvSpPr/>
          <p:nvPr/>
        </p:nvSpPr>
        <p:spPr>
          <a:xfrm>
            <a:off x="7294602" y="2275642"/>
            <a:ext cx="41400" cy="5388600"/>
          </a:xfrm>
          <a:prstGeom prst="rect">
            <a:avLst/>
          </a:prstGeom>
          <a:solidFill>
            <a:srgbClr val="99D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2"/>
          <p:cNvSpPr/>
          <p:nvPr/>
        </p:nvSpPr>
        <p:spPr>
          <a:xfrm>
            <a:off x="7547908" y="2649200"/>
            <a:ext cx="723900" cy="41400"/>
          </a:xfrm>
          <a:prstGeom prst="rect">
            <a:avLst/>
          </a:prstGeom>
          <a:solidFill>
            <a:srgbClr val="99D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2"/>
          <p:cNvSpPr/>
          <p:nvPr/>
        </p:nvSpPr>
        <p:spPr>
          <a:xfrm>
            <a:off x="6358473" y="3683496"/>
            <a:ext cx="723900" cy="41400"/>
          </a:xfrm>
          <a:prstGeom prst="rect">
            <a:avLst/>
          </a:prstGeom>
          <a:solidFill>
            <a:srgbClr val="99D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2"/>
          <p:cNvSpPr/>
          <p:nvPr/>
        </p:nvSpPr>
        <p:spPr>
          <a:xfrm>
            <a:off x="7547908" y="5123676"/>
            <a:ext cx="723900" cy="41400"/>
          </a:xfrm>
          <a:prstGeom prst="rect">
            <a:avLst/>
          </a:prstGeom>
          <a:solidFill>
            <a:srgbClr val="99D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2"/>
          <p:cNvSpPr/>
          <p:nvPr/>
        </p:nvSpPr>
        <p:spPr>
          <a:xfrm>
            <a:off x="8452961" y="2482453"/>
            <a:ext cx="32004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36"/>
              <a:buFont typeface="Arial"/>
              <a:buNone/>
            </a:pPr>
            <a:r>
              <a:rPr b="1" i="0" lang="en-US" sz="2036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Шаг 1</a:t>
            </a:r>
            <a:endParaRPr b="0" i="0" sz="2036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1" name="Google Shape;131;p12"/>
          <p:cNvSpPr/>
          <p:nvPr/>
        </p:nvSpPr>
        <p:spPr>
          <a:xfrm>
            <a:off x="5293958" y="3542500"/>
            <a:ext cx="8523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36"/>
              <a:buFont typeface="Arial"/>
              <a:buNone/>
            </a:pPr>
            <a:r>
              <a:rPr b="1" i="0" lang="en-US" sz="2036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Шаг 2</a:t>
            </a:r>
            <a:endParaRPr b="0" i="0" sz="2036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2" name="Google Shape;132;p12"/>
          <p:cNvSpPr/>
          <p:nvPr/>
        </p:nvSpPr>
        <p:spPr>
          <a:xfrm>
            <a:off x="8541086" y="4982678"/>
            <a:ext cx="32004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36"/>
              <a:buFont typeface="Arial"/>
              <a:buNone/>
            </a:pPr>
            <a:r>
              <a:rPr b="1" i="0" lang="en-US" sz="2036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Шаг 3</a:t>
            </a:r>
            <a:endParaRPr b="0" i="0" sz="2036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p12"/>
          <p:cNvSpPr/>
          <p:nvPr/>
        </p:nvSpPr>
        <p:spPr>
          <a:xfrm>
            <a:off x="9538842" y="2411490"/>
            <a:ext cx="4349400" cy="1454400"/>
          </a:xfrm>
          <a:prstGeom prst="roundRect">
            <a:avLst>
              <a:gd fmla="val 20002" name="adj"/>
            </a:avLst>
          </a:prstGeom>
          <a:solidFill>
            <a:srgbClr val="CCEEFF"/>
          </a:solidFill>
          <a:ln cap="flat" cmpd="sng" w="1285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2"/>
          <p:cNvSpPr/>
          <p:nvPr/>
        </p:nvSpPr>
        <p:spPr>
          <a:xfrm>
            <a:off x="732317" y="3542490"/>
            <a:ext cx="4349400" cy="1454400"/>
          </a:xfrm>
          <a:prstGeom prst="roundRect">
            <a:avLst>
              <a:gd fmla="val 20002" name="adj"/>
            </a:avLst>
          </a:prstGeom>
          <a:solidFill>
            <a:srgbClr val="CCEEFF"/>
          </a:solidFill>
          <a:ln cap="flat" cmpd="sng" w="1285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2"/>
          <p:cNvSpPr/>
          <p:nvPr/>
        </p:nvSpPr>
        <p:spPr>
          <a:xfrm>
            <a:off x="9548867" y="4862640"/>
            <a:ext cx="4349400" cy="1454400"/>
          </a:xfrm>
          <a:prstGeom prst="roundRect">
            <a:avLst>
              <a:gd fmla="val 20002" name="adj"/>
            </a:avLst>
          </a:prstGeom>
          <a:solidFill>
            <a:srgbClr val="CCEEFF"/>
          </a:solidFill>
          <a:ln cap="flat" cmpd="sng" w="1285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"/>
          <p:cNvSpPr/>
          <p:nvPr/>
        </p:nvSpPr>
        <p:spPr>
          <a:xfrm>
            <a:off x="732317" y="6025090"/>
            <a:ext cx="4349400" cy="1454400"/>
          </a:xfrm>
          <a:prstGeom prst="roundRect">
            <a:avLst>
              <a:gd fmla="val 20002" name="adj"/>
            </a:avLst>
          </a:prstGeom>
          <a:solidFill>
            <a:srgbClr val="CCEEFF"/>
          </a:solidFill>
          <a:ln cap="flat" cmpd="sng" w="1285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2"/>
          <p:cNvSpPr/>
          <p:nvPr/>
        </p:nvSpPr>
        <p:spPr>
          <a:xfrm>
            <a:off x="5438533" y="6025100"/>
            <a:ext cx="8523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36"/>
              <a:buFont typeface="Arial"/>
              <a:buNone/>
            </a:pPr>
            <a:r>
              <a:rPr b="1" i="0" lang="en-US" sz="2036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Шаг 4</a:t>
            </a:r>
            <a:endParaRPr b="0" i="0" sz="2036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8" name="Google Shape;138;p12"/>
          <p:cNvSpPr/>
          <p:nvPr/>
        </p:nvSpPr>
        <p:spPr>
          <a:xfrm>
            <a:off x="6358483" y="6166101"/>
            <a:ext cx="723900" cy="41400"/>
          </a:xfrm>
          <a:prstGeom prst="rect">
            <a:avLst/>
          </a:prstGeom>
          <a:solidFill>
            <a:srgbClr val="99D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2374450" y="6542350"/>
            <a:ext cx="1513800" cy="157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2"/>
          <p:cNvSpPr txBox="1"/>
          <p:nvPr/>
        </p:nvSpPr>
        <p:spPr>
          <a:xfrm>
            <a:off x="9932825" y="2986225"/>
            <a:ext cx="32004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6" name="Google Shape;14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13800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2037993" y="3869293"/>
            <a:ext cx="9243060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74"/>
              <a:buFont typeface="Arial"/>
              <a:buNone/>
            </a:pPr>
            <a:r>
              <a:rPr b="1" i="0" lang="en-US" sz="437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Инвестиционные возможности</a:t>
            </a:r>
            <a:endParaRPr b="0" i="0" sz="437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2037993" y="5070515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CCEEFF"/>
          </a:solidFill>
          <a:ln cap="flat" cmpd="sng" w="1380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2128663" y="5112288"/>
            <a:ext cx="3186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24"/>
              <a:buFont typeface="Arial"/>
              <a:buNone/>
            </a:pPr>
            <a:r>
              <a:rPr b="1" i="0" lang="en-US" sz="2624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endParaRPr b="0" i="0" sz="2624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2760107" y="5146834"/>
            <a:ext cx="2221944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87"/>
              <a:buFont typeface="Arial"/>
              <a:buNone/>
            </a:pPr>
            <a:r>
              <a:rPr b="1" i="0" lang="en-US" sz="2187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?</a:t>
            </a:r>
            <a:endParaRPr b="0" i="0" sz="21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2760107" y="5716191"/>
            <a:ext cx="2647950" cy="14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Возможность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5630228" y="5070515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CCEEFF"/>
          </a:solidFill>
          <a:ln cap="flat" cmpd="sng" w="1380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5693148" y="5112225"/>
            <a:ext cx="3741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24"/>
              <a:buFont typeface="Arial"/>
              <a:buNone/>
            </a:pPr>
            <a:r>
              <a:rPr b="1" i="0" lang="en-US" sz="2624" u="none" cap="none" strike="noStrike">
                <a:solidFill>
                  <a:srgbClr val="272525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2624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6352342" y="5146834"/>
            <a:ext cx="2221944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87"/>
              <a:buFont typeface="Arial"/>
              <a:buNone/>
            </a:pPr>
            <a:r>
              <a:rPr b="1" i="0" lang="en-US" sz="2187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?</a:t>
            </a:r>
            <a:endParaRPr b="0" i="0" sz="21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6352342" y="5716191"/>
            <a:ext cx="26481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Возможность</a:t>
            </a:r>
            <a:endParaRPr b="0" i="0" sz="1750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9222462" y="5070515"/>
            <a:ext cx="499800" cy="499800"/>
          </a:xfrm>
          <a:prstGeom prst="roundRect">
            <a:avLst>
              <a:gd fmla="val 20000" name="adj"/>
            </a:avLst>
          </a:prstGeom>
          <a:solidFill>
            <a:srgbClr val="CCEEFF"/>
          </a:solidFill>
          <a:ln cap="flat" cmpd="sng" w="13800">
            <a:solidFill>
              <a:srgbClr val="99D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9313135" y="5112225"/>
            <a:ext cx="3741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24"/>
              <a:buFont typeface="Arial"/>
              <a:buNone/>
            </a:pPr>
            <a:r>
              <a:rPr b="1" i="0" lang="en-US" sz="2624" u="none" cap="none" strike="noStrike">
                <a:solidFill>
                  <a:srgbClr val="272525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endParaRPr b="0" i="0" sz="2624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9944576" y="5146834"/>
            <a:ext cx="2221944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87"/>
              <a:buFont typeface="Arial"/>
              <a:buNone/>
            </a:pPr>
            <a:r>
              <a:rPr b="1" i="0" lang="en-US" sz="2187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?</a:t>
            </a:r>
            <a:endParaRPr b="0" i="0" sz="2187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9944576" y="5716191"/>
            <a:ext cx="2647950" cy="14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Возможность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1" name="Google Shape;1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4630400" cy="277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92525" y="6326175"/>
            <a:ext cx="1581400" cy="15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8" name="Google Shape;16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4"/>
          <p:cNvSpPr/>
          <p:nvPr/>
        </p:nvSpPr>
        <p:spPr>
          <a:xfrm>
            <a:off x="0" y="0"/>
            <a:ext cx="14630400" cy="8985600"/>
          </a:xfrm>
          <a:prstGeom prst="rect">
            <a:avLst/>
          </a:prstGeom>
          <a:solidFill>
            <a:srgbClr val="FFFFFF">
              <a:alpha val="74509"/>
            </a:srgbClr>
          </a:solidFill>
          <a:ln cap="flat" cmpd="sng" w="9625">
            <a:solidFill>
              <a:srgbClr val="FFFFFF">
                <a:alpha val="6352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4"/>
          <p:cNvSpPr/>
          <p:nvPr/>
        </p:nvSpPr>
        <p:spPr>
          <a:xfrm>
            <a:off x="5794350" y="562275"/>
            <a:ext cx="30417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2"/>
              <a:buFont typeface="Arial"/>
              <a:buNone/>
            </a:pPr>
            <a:r>
              <a:rPr b="1" i="0" lang="en-US" sz="3062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Команда проекта</a:t>
            </a:r>
            <a:endParaRPr b="0" i="0" sz="3062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1" name="Google Shape;171;p14"/>
          <p:cNvSpPr/>
          <p:nvPr/>
        </p:nvSpPr>
        <p:spPr>
          <a:xfrm>
            <a:off x="3621167" y="3629858"/>
            <a:ext cx="1653540" cy="24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1"/>
              <a:buFont typeface="Arial"/>
              <a:buNone/>
            </a:pPr>
            <a:r>
              <a:t/>
            </a:r>
            <a:endParaRPr b="0" i="0" sz="153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4"/>
          <p:cNvSpPr/>
          <p:nvPr/>
        </p:nvSpPr>
        <p:spPr>
          <a:xfrm>
            <a:off x="3615492" y="3629861"/>
            <a:ext cx="35775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b="0" i="0" lang="en-US" sz="1225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Описание</a:t>
            </a:r>
            <a:endParaRPr b="0" i="0" sz="12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4"/>
          <p:cNvSpPr/>
          <p:nvPr/>
        </p:nvSpPr>
        <p:spPr>
          <a:xfrm>
            <a:off x="7431762" y="3629978"/>
            <a:ext cx="1874520" cy="24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1"/>
              <a:buFont typeface="Arial"/>
              <a:buNone/>
            </a:pPr>
            <a:r>
              <a:t/>
            </a:r>
            <a:endParaRPr b="0" i="0" sz="153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4"/>
          <p:cNvSpPr/>
          <p:nvPr/>
        </p:nvSpPr>
        <p:spPr>
          <a:xfrm>
            <a:off x="7431737" y="3629968"/>
            <a:ext cx="3577500" cy="7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b="0" i="0" lang="en-US" sz="1225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Описание</a:t>
            </a:r>
            <a:endParaRPr b="0" i="0" sz="1225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5" name="Google Shape;175;p14"/>
          <p:cNvSpPr/>
          <p:nvPr/>
        </p:nvSpPr>
        <p:spPr>
          <a:xfrm>
            <a:off x="3621167" y="7413069"/>
            <a:ext cx="1958340" cy="24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1"/>
              <a:buFont typeface="Arial"/>
              <a:buNone/>
            </a:pPr>
            <a:r>
              <a:t/>
            </a:r>
            <a:endParaRPr b="0" i="0" sz="153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4"/>
          <p:cNvSpPr/>
          <p:nvPr/>
        </p:nvSpPr>
        <p:spPr>
          <a:xfrm>
            <a:off x="3615575" y="6942550"/>
            <a:ext cx="19584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lang="en-US" sz="2225">
                <a:solidFill>
                  <a:srgbClr val="3D85C6"/>
                </a:solidFill>
                <a:latin typeface="Oswald"/>
                <a:ea typeface="Oswald"/>
                <a:cs typeface="Oswald"/>
                <a:sym typeface="Oswald"/>
              </a:rPr>
              <a:t>Дизайнер</a:t>
            </a:r>
            <a:endParaRPr b="0" i="0" sz="2225" u="none" cap="none" strike="noStrike">
              <a:solidFill>
                <a:srgbClr val="3D85C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4"/>
          <p:cNvSpPr/>
          <p:nvPr/>
        </p:nvSpPr>
        <p:spPr>
          <a:xfrm>
            <a:off x="7431762" y="7413188"/>
            <a:ext cx="1555313" cy="24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1"/>
              <a:buFont typeface="Arial"/>
              <a:buNone/>
            </a:pPr>
            <a:r>
              <a:t/>
            </a:r>
            <a:endParaRPr b="0" i="0" sz="153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4"/>
          <p:cNvSpPr/>
          <p:nvPr/>
        </p:nvSpPr>
        <p:spPr>
          <a:xfrm>
            <a:off x="7431725" y="6942551"/>
            <a:ext cx="35775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b="0" i="0" lang="en-US" sz="1225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Описание</a:t>
            </a:r>
            <a:endParaRPr b="0" i="0" sz="12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4"/>
          <p:cNvSpPr/>
          <p:nvPr/>
        </p:nvSpPr>
        <p:spPr>
          <a:xfrm>
            <a:off x="645950" y="1805113"/>
            <a:ext cx="24759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b="0" i="0" lang="en-US" sz="1225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ФИО</a:t>
            </a:r>
            <a:endParaRPr b="0" i="0" sz="12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4"/>
          <p:cNvSpPr/>
          <p:nvPr/>
        </p:nvSpPr>
        <p:spPr>
          <a:xfrm>
            <a:off x="645950" y="5068255"/>
            <a:ext cx="24759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lang="en-US" sz="2625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Ботова Юлия Николаевна</a:t>
            </a:r>
            <a:endParaRPr b="0" i="0" sz="2625" u="none" cap="none" strike="noStrik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4"/>
          <p:cNvSpPr/>
          <p:nvPr/>
        </p:nvSpPr>
        <p:spPr>
          <a:xfrm>
            <a:off x="11349650" y="1805100"/>
            <a:ext cx="24759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b="0" i="0" lang="en-US" sz="1225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ФИО</a:t>
            </a:r>
            <a:endParaRPr b="0" i="0" sz="1225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2" name="Google Shape;182;p14"/>
          <p:cNvSpPr/>
          <p:nvPr/>
        </p:nvSpPr>
        <p:spPr>
          <a:xfrm>
            <a:off x="11349650" y="5068238"/>
            <a:ext cx="24759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5"/>
              <a:buFont typeface="Arial"/>
              <a:buNone/>
            </a:pPr>
            <a:r>
              <a:rPr b="0" i="0" lang="en-US" sz="1225" u="none" cap="none" strike="noStrike">
                <a:solidFill>
                  <a:srgbClr val="073763"/>
                </a:solidFill>
                <a:latin typeface="Oswald"/>
                <a:ea typeface="Oswald"/>
                <a:cs typeface="Oswald"/>
                <a:sym typeface="Oswald"/>
              </a:rPr>
              <a:t>ФИО</a:t>
            </a:r>
            <a:endParaRPr b="0" i="0" sz="1225" u="none" cap="none" strike="noStrike">
              <a:solidFill>
                <a:srgbClr val="07376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83" name="Google Shape;18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5325" y="1048275"/>
            <a:ext cx="2725151" cy="27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62488" y="1048275"/>
            <a:ext cx="2725151" cy="27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85362" y="4376075"/>
            <a:ext cx="2725151" cy="27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4"/>
          <p:cNvPicPr preferRelativeResize="0"/>
          <p:nvPr/>
        </p:nvPicPr>
        <p:blipFill rotWithShape="1">
          <a:blip r:embed="rId7">
            <a:alphaModFix/>
          </a:blip>
          <a:srcRect b="5818" l="4851" r="4296" t="3263"/>
          <a:stretch/>
        </p:blipFill>
        <p:spPr>
          <a:xfrm>
            <a:off x="7563875" y="4464875"/>
            <a:ext cx="2475899" cy="247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