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7" r:id="rId2"/>
    <p:sldId id="258" r:id="rId3"/>
    <p:sldId id="259" r:id="rId4"/>
    <p:sldId id="260" r:id="rId5"/>
    <p:sldId id="261" r:id="rId6"/>
    <p:sldId id="262" r:id="rId7"/>
  </p:sldIdLst>
  <p:sldSz cx="9144000" cy="5143500" type="screen16x9"/>
  <p:notesSz cx="6858000" cy="9144000"/>
  <p:embeddedFontLst>
    <p:embeddedFont>
      <p:font typeface="Nunito" pitchFamily="2" charset="-52"/>
      <p:regular r:id="rId9"/>
      <p:bold r:id="rId10"/>
      <p:italic r:id="rId11"/>
      <p:boldItalic r:id="rId1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9" d="100"/>
          <a:sy n="139" d="100"/>
        </p:scale>
        <p:origin x="804" y="12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I8yR2ZVy5DTYRL2LU6x8u6SMIoL468aMmEEJc3rRjfA/edit?usp=drive_lin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 титульном слайде укажите: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название вашего проекта</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ваш вуз (принятую аббревиатуру)</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тип разработки (он должен быть указан по умолчанию)</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a:solidFill>
                  <a:srgbClr val="1155CC"/>
                </a:solidFill>
                <a:hlinkClick r:id="rId3">
                  <a:extLst>
                    <a:ext uri="{A12FA001-AC4F-418D-AE19-62706E023703}">
                      <ahyp:hlinkClr xmlns:ahyp="http://schemas.microsoft.com/office/drawing/2018/hyperlinkcolor" val="tx"/>
                    </a:ext>
                  </a:extLst>
                </a:hlinkClick>
              </a:rPr>
              <a:t>Шаблон К1 Заказная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5b67986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a:buNone/>
            </a:pPr>
            <a:r>
              <a:rPr lang="ru">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a:solidFill>
                <a:schemeClr val="dk1"/>
              </a:solidFill>
              <a:highlight>
                <a:srgbClr val="FFFF00"/>
              </a:highlight>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заполнять паспорт проекта </a:t>
            </a:r>
            <a:r>
              <a:rPr lang="ru" u="sng">
                <a:solidFill>
                  <a:srgbClr val="1155CC"/>
                </a:solidFill>
                <a:latin typeface="Nunito"/>
                <a:ea typeface="Nunito"/>
                <a:cs typeface="Nunito"/>
                <a:sym typeface="Nunito"/>
                <a:hlinkClick r:id="rId3">
                  <a:extLst>
                    <a:ext uri="{A12FA001-AC4F-418D-AE19-62706E023703}">
                      <ahyp:hlinkClr xmlns:ahyp="http://schemas.microsoft.com/office/drawing/2018/hyperlinkcolor" val="tx"/>
                    </a:ext>
                  </a:extLst>
                </a:hlinkClick>
              </a:rPr>
              <a:t>https://www.notion.so/intensive2035/e16bcedd0635425083043cee40507eff?pvs=4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Ошибки при заполнении паспорта проекта </a:t>
            </a:r>
            <a:r>
              <a:rPr lang="ru" u="sng">
                <a:solidFill>
                  <a:srgbClr val="1155CC"/>
                </a:solidFill>
                <a:latin typeface="Nunito"/>
                <a:ea typeface="Nunito"/>
                <a:cs typeface="Nunito"/>
                <a:sym typeface="Nunito"/>
                <a:hlinkClick r:id="rId4">
                  <a:extLst>
                    <a:ext uri="{A12FA001-AC4F-418D-AE19-62706E023703}">
                      <ahyp:hlinkClr xmlns:ahyp="http://schemas.microsoft.com/office/drawing/2018/hyperlinkcolor" val="tx"/>
                    </a:ext>
                  </a:extLst>
                </a:hlinkClick>
              </a:rPr>
              <a:t>https://www.notion.so/intensive2035/08ff407807a14bdd940722bd2c2f5fe5?pvs=4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которую вы решаете, не существует в вакууме.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возникает не на пустом месте.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a:solidFill>
                <a:schemeClr val="dk1"/>
              </a:solidFill>
              <a:latin typeface="Nunito"/>
              <a:ea typeface="Nunito"/>
              <a:cs typeface="Nunito"/>
              <a:sym typeface="Nunito"/>
            </a:endParaRPr>
          </a:p>
          <a:p>
            <a:pPr marL="457200" lvl="0" indent="0" algn="l" rtl="0">
              <a:lnSpc>
                <a:spcPct val="115000"/>
              </a:lnSpc>
              <a:spcBef>
                <a:spcPts val="1200"/>
              </a:spcBef>
              <a:spcAft>
                <a:spcPts val="1200"/>
              </a:spcAft>
              <a:buClr>
                <a:schemeClr val="dk1"/>
              </a:buClr>
              <a:buSzPts val="1100"/>
              <a:buFont typeface="Arial"/>
              <a:buNone/>
            </a:pPr>
            <a:r>
              <a:rPr lang="ru">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b="1">
                <a:solidFill>
                  <a:schemeClr val="dk1"/>
                </a:solidFill>
                <a:latin typeface="Nunito"/>
                <a:ea typeface="Nunito"/>
                <a:cs typeface="Nunito"/>
                <a:sym typeface="Nunito"/>
              </a:rPr>
              <a:t>Полные аналоги</a:t>
            </a:r>
            <a:r>
              <a:rPr lang="ru">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b="1">
                <a:solidFill>
                  <a:schemeClr val="dk1"/>
                </a:solidFill>
                <a:latin typeface="Nunito"/>
                <a:ea typeface="Nunito"/>
                <a:cs typeface="Nunito"/>
                <a:sym typeface="Nunito"/>
              </a:rPr>
              <a:t>Частичными аналогами</a:t>
            </a:r>
            <a:r>
              <a:rPr lang="ru">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Мы используем такой шаблон формулировки решения, но не настаиваем на нем: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из описания вашего решения должно быть понятно следующее: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чья проблема решается</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это за проблема</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представляет собой ваше решение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чем оно лучше аналогичных</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Например</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Для </a:t>
            </a:r>
            <a:r>
              <a:rPr lang="ru" b="1">
                <a:solidFill>
                  <a:schemeClr val="dk1"/>
                </a:solidFill>
                <a:latin typeface="Nunito"/>
                <a:ea typeface="Nunito"/>
                <a:cs typeface="Nunito"/>
                <a:sym typeface="Nunito"/>
              </a:rPr>
              <a:t>&lt;мам с колясками&gt;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которым нужно </a:t>
            </a:r>
            <a:r>
              <a:rPr lang="ru" b="1">
                <a:solidFill>
                  <a:schemeClr val="dk1"/>
                </a:solidFill>
                <a:latin typeface="Nunito"/>
                <a:ea typeface="Nunito"/>
                <a:cs typeface="Nunito"/>
                <a:sym typeface="Nunito"/>
              </a:rPr>
              <a:t>&lt;два раза в день гулять с ребенком&gt;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наше </a:t>
            </a:r>
            <a:r>
              <a:rPr lang="ru" b="1">
                <a:solidFill>
                  <a:schemeClr val="dk1"/>
                </a:solidFill>
                <a:latin typeface="Nunito"/>
                <a:ea typeface="Nunito"/>
                <a:cs typeface="Nunito"/>
                <a:sym typeface="Nunito"/>
              </a:rPr>
              <a:t>&lt;мобильное приложение&gt;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будет </a:t>
            </a:r>
            <a:r>
              <a:rPr lang="ru" b="1">
                <a:solidFill>
                  <a:schemeClr val="dk1"/>
                </a:solidFill>
                <a:latin typeface="Nunito"/>
                <a:ea typeface="Nunito"/>
                <a:cs typeface="Nunito"/>
                <a:sym typeface="Nunito"/>
              </a:rPr>
              <a:t>&lt;строить удобные и интересные пешеходные маршруты прогулок&gt;.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В отличие от </a:t>
            </a:r>
            <a:r>
              <a:rPr lang="ru" b="1">
                <a:solidFill>
                  <a:schemeClr val="dk1"/>
                </a:solidFill>
                <a:latin typeface="Nunito"/>
                <a:ea typeface="Nunito"/>
                <a:cs typeface="Nunito"/>
                <a:sym typeface="Nunito"/>
              </a:rPr>
              <a:t>&lt;Яндекс.Карт, Google Maps и 2Gis&gt;</a:t>
            </a:r>
            <a:r>
              <a:rPr lang="ru">
                <a:solidFill>
                  <a:schemeClr val="dk1"/>
                </a:solidFill>
                <a:latin typeface="Nunito"/>
                <a:ea typeface="Nunito"/>
                <a:cs typeface="Nunito"/>
                <a:sym typeface="Nunito"/>
              </a:rPr>
              <a:t>, наше приложение будет лучше тем,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что </a:t>
            </a:r>
            <a:r>
              <a:rPr lang="ru" b="1">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latin typeface="Nunito"/>
              <a:ea typeface="Nunito"/>
              <a:cs typeface="Nunito"/>
              <a:sym typeface="Nunito"/>
            </a:endParaRPr>
          </a:p>
          <a:p>
            <a:pPr marL="0" lvl="0" indent="0" algn="l" rtl="0">
              <a:spcBef>
                <a:spcPts val="120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b67986b4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5b67986b4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Насколько актуальна проблема, которую вы решаете?</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кто несёт ущерб и в чём он выражается? (время, деньги, здоровье и т.д.)</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167329" y="808112"/>
            <a:ext cx="5211392" cy="2052600"/>
          </a:xfrm>
          <a:prstGeom prst="rect">
            <a:avLst/>
          </a:prstGeom>
        </p:spPr>
        <p:txBody>
          <a:bodyPr spcFirstLastPara="1" wrap="square" lIns="91425" tIns="91425" rIns="91425" bIns="91425" anchor="b" anchorCtr="0">
            <a:noAutofit/>
          </a:bodyPr>
          <a:lstStyle/>
          <a:p>
            <a:pPr marL="0" indent="0" algn="ctr">
              <a:buNone/>
            </a:pPr>
            <a:r>
              <a:rPr lang="en-US" sz="2800" b="1" dirty="0">
                <a:solidFill>
                  <a:srgbClr val="000000"/>
                </a:solidFill>
                <a:latin typeface="Calibri" pitchFamily="34" charset="0"/>
                <a:ea typeface="Calibri" pitchFamily="34" charset="-122"/>
                <a:cs typeface="Calibri" pitchFamily="34" charset="-120"/>
              </a:rPr>
              <a:t>&lt;&lt;</a:t>
            </a:r>
            <a:r>
              <a:rPr lang="en-US" sz="2800" b="1" dirty="0" err="1">
                <a:solidFill>
                  <a:srgbClr val="000000"/>
                </a:solidFill>
                <a:latin typeface="Calibri" pitchFamily="34" charset="0"/>
                <a:ea typeface="Calibri" pitchFamily="34" charset="-122"/>
                <a:cs typeface="Calibri" pitchFamily="34" charset="-120"/>
              </a:rPr>
              <a:t>Instown</a:t>
            </a:r>
            <a:r>
              <a:rPr lang="en-US" sz="2800" b="1" dirty="0">
                <a:solidFill>
                  <a:srgbClr val="000000"/>
                </a:solidFill>
                <a:latin typeface="Calibri" pitchFamily="34" charset="0"/>
                <a:ea typeface="Calibri" pitchFamily="34" charset="-122"/>
                <a:cs typeface="Calibri" pitchFamily="34" charset="-120"/>
              </a:rPr>
              <a:t>&gt;&gt; - </a:t>
            </a:r>
            <a:r>
              <a:rPr lang="en-US" sz="2800" b="1" dirty="0" err="1">
                <a:solidFill>
                  <a:srgbClr val="000000"/>
                </a:solidFill>
                <a:latin typeface="Calibri" pitchFamily="34" charset="0"/>
                <a:ea typeface="Calibri" pitchFamily="34" charset="-122"/>
                <a:cs typeface="Calibri" pitchFamily="34" charset="-120"/>
              </a:rPr>
              <a:t>Телеграмм</a:t>
            </a:r>
            <a:r>
              <a:rPr lang="en-US" sz="2800" b="1" dirty="0">
                <a:solidFill>
                  <a:srgbClr val="000000"/>
                </a:solidFill>
                <a:latin typeface="Calibri" pitchFamily="34" charset="0"/>
                <a:ea typeface="Calibri" pitchFamily="34" charset="-122"/>
                <a:cs typeface="Calibri" pitchFamily="34" charset="-120"/>
              </a:rPr>
              <a:t> </a:t>
            </a:r>
            <a:r>
              <a:rPr lang="en-US" sz="2800" b="1" dirty="0" err="1">
                <a:solidFill>
                  <a:srgbClr val="000000"/>
                </a:solidFill>
                <a:latin typeface="Calibri" pitchFamily="34" charset="0"/>
                <a:ea typeface="Calibri" pitchFamily="34" charset="-122"/>
                <a:cs typeface="Calibri" pitchFamily="34" charset="-120"/>
              </a:rPr>
              <a:t>бот</a:t>
            </a:r>
            <a:r>
              <a:rPr lang="en-US" sz="2800" b="1" dirty="0">
                <a:solidFill>
                  <a:srgbClr val="000000"/>
                </a:solidFill>
                <a:latin typeface="Calibri" pitchFamily="34" charset="0"/>
                <a:ea typeface="Calibri" pitchFamily="34" charset="-122"/>
                <a:cs typeface="Calibri" pitchFamily="34" charset="-120"/>
              </a:rPr>
              <a:t>, </a:t>
            </a:r>
            <a:r>
              <a:rPr lang="en-US" sz="2800" b="1" dirty="0" err="1">
                <a:solidFill>
                  <a:srgbClr val="000000"/>
                </a:solidFill>
                <a:latin typeface="Calibri" pitchFamily="34" charset="0"/>
                <a:ea typeface="Calibri" pitchFamily="34" charset="-122"/>
                <a:cs typeface="Calibri" pitchFamily="34" charset="-120"/>
              </a:rPr>
              <a:t>который</a:t>
            </a:r>
            <a:r>
              <a:rPr lang="en-US" sz="2800" b="1" dirty="0">
                <a:solidFill>
                  <a:srgbClr val="000000"/>
                </a:solidFill>
                <a:latin typeface="Calibri" pitchFamily="34" charset="0"/>
                <a:ea typeface="Calibri" pitchFamily="34" charset="-122"/>
                <a:cs typeface="Calibri" pitchFamily="34" charset="-120"/>
              </a:rPr>
              <a:t> </a:t>
            </a:r>
            <a:r>
              <a:rPr lang="en-US" sz="2800" b="1" dirty="0" err="1">
                <a:solidFill>
                  <a:srgbClr val="000000"/>
                </a:solidFill>
                <a:latin typeface="Calibri" pitchFamily="34" charset="0"/>
                <a:ea typeface="Calibri" pitchFamily="34" charset="-122"/>
                <a:cs typeface="Calibri" pitchFamily="34" charset="-120"/>
              </a:rPr>
              <a:t>будет</a:t>
            </a:r>
            <a:r>
              <a:rPr lang="en-US" sz="2800" b="1" dirty="0">
                <a:solidFill>
                  <a:srgbClr val="000000"/>
                </a:solidFill>
                <a:latin typeface="Calibri" pitchFamily="34" charset="0"/>
                <a:ea typeface="Calibri" pitchFamily="34" charset="-122"/>
                <a:cs typeface="Calibri" pitchFamily="34" charset="-120"/>
              </a:rPr>
              <a:t> </a:t>
            </a:r>
            <a:r>
              <a:rPr lang="en-US" sz="2800" b="1" dirty="0" err="1">
                <a:solidFill>
                  <a:srgbClr val="000000"/>
                </a:solidFill>
                <a:latin typeface="Calibri" pitchFamily="34" charset="0"/>
                <a:ea typeface="Calibri" pitchFamily="34" charset="-122"/>
                <a:cs typeface="Calibri" pitchFamily="34" charset="-120"/>
              </a:rPr>
              <a:t>скачивать</a:t>
            </a:r>
            <a:r>
              <a:rPr lang="en-US" sz="2800" b="1" dirty="0">
                <a:solidFill>
                  <a:srgbClr val="000000"/>
                </a:solidFill>
                <a:latin typeface="Calibri" pitchFamily="34" charset="0"/>
                <a:ea typeface="Calibri" pitchFamily="34" charset="-122"/>
                <a:cs typeface="Calibri" pitchFamily="34" charset="-120"/>
              </a:rPr>
              <a:t> </a:t>
            </a:r>
            <a:r>
              <a:rPr lang="en-US" sz="2800" b="1" dirty="0" err="1">
                <a:solidFill>
                  <a:srgbClr val="000000"/>
                </a:solidFill>
                <a:latin typeface="Calibri" pitchFamily="34" charset="0"/>
                <a:ea typeface="Calibri" pitchFamily="34" charset="-122"/>
                <a:cs typeface="Calibri" pitchFamily="34" charset="-120"/>
              </a:rPr>
              <a:t>из</a:t>
            </a:r>
            <a:r>
              <a:rPr lang="en-US" sz="2800" b="1" dirty="0">
                <a:solidFill>
                  <a:srgbClr val="000000"/>
                </a:solidFill>
                <a:latin typeface="Calibri" pitchFamily="34" charset="0"/>
                <a:ea typeface="Calibri" pitchFamily="34" charset="-122"/>
                <a:cs typeface="Calibri" pitchFamily="34" charset="-120"/>
              </a:rPr>
              <a:t> </a:t>
            </a:r>
            <a:r>
              <a:rPr lang="en-US" sz="2800" b="1" dirty="0" err="1">
                <a:solidFill>
                  <a:srgbClr val="000000"/>
                </a:solidFill>
                <a:latin typeface="Calibri" pitchFamily="34" charset="0"/>
                <a:ea typeface="Calibri" pitchFamily="34" charset="-122"/>
                <a:cs typeface="Calibri" pitchFamily="34" charset="-120"/>
              </a:rPr>
              <a:t>ссылки</a:t>
            </a:r>
            <a:r>
              <a:rPr lang="en-US" sz="2800" b="1" dirty="0">
                <a:solidFill>
                  <a:srgbClr val="000000"/>
                </a:solidFill>
                <a:latin typeface="Calibri" pitchFamily="34" charset="0"/>
                <a:ea typeface="Calibri" pitchFamily="34" charset="-122"/>
                <a:cs typeface="Calibri" pitchFamily="34" charset="-120"/>
              </a:rPr>
              <a:t> </a:t>
            </a:r>
            <a:r>
              <a:rPr lang="en-US" sz="2800" b="1" dirty="0" err="1">
                <a:solidFill>
                  <a:srgbClr val="000000"/>
                </a:solidFill>
                <a:latin typeface="Calibri" pitchFamily="34" charset="0"/>
                <a:ea typeface="Calibri" pitchFamily="34" charset="-122"/>
                <a:cs typeface="Calibri" pitchFamily="34" charset="-120"/>
              </a:rPr>
              <a:t>видео</a:t>
            </a:r>
            <a:r>
              <a:rPr lang="en-US" sz="2800" b="1" dirty="0">
                <a:solidFill>
                  <a:srgbClr val="000000"/>
                </a:solidFill>
                <a:latin typeface="Calibri" pitchFamily="34" charset="0"/>
                <a:ea typeface="Calibri" pitchFamily="34" charset="-122"/>
                <a:cs typeface="Calibri" pitchFamily="34" charset="-120"/>
              </a:rPr>
              <a:t> </a:t>
            </a:r>
            <a:r>
              <a:rPr lang="en-US" sz="2800" b="1" dirty="0" err="1">
                <a:solidFill>
                  <a:srgbClr val="000000"/>
                </a:solidFill>
                <a:latin typeface="Calibri" pitchFamily="34" charset="0"/>
                <a:ea typeface="Calibri" pitchFamily="34" charset="-122"/>
                <a:cs typeface="Calibri" pitchFamily="34" charset="-120"/>
              </a:rPr>
              <a:t>из</a:t>
            </a:r>
            <a:r>
              <a:rPr lang="ru-RU" sz="2800" b="1" dirty="0">
                <a:solidFill>
                  <a:srgbClr val="000000"/>
                </a:solidFill>
                <a:latin typeface="Calibri" pitchFamily="34" charset="0"/>
                <a:ea typeface="Calibri" pitchFamily="34" charset="-122"/>
                <a:cs typeface="Calibri" pitchFamily="34" charset="-120"/>
              </a:rPr>
              <a:t> социальных сетей</a:t>
            </a:r>
            <a:endParaRPr lang="en-US" sz="2800" dirty="0"/>
          </a:p>
        </p:txBody>
      </p:sp>
      <p:sp>
        <p:nvSpPr>
          <p:cNvPr id="61" name="Google Shape;61;p14"/>
          <p:cNvSpPr txBox="1">
            <a:spLocks noGrp="1"/>
          </p:cNvSpPr>
          <p:nvPr>
            <p:ph type="subTitle" idx="1"/>
          </p:nvPr>
        </p:nvSpPr>
        <p:spPr>
          <a:xfrm>
            <a:off x="167329" y="3259473"/>
            <a:ext cx="8520600" cy="792600"/>
          </a:xfrm>
          <a:prstGeom prst="rect">
            <a:avLst/>
          </a:prstGeom>
        </p:spPr>
        <p:txBody>
          <a:bodyPr spcFirstLastPara="1" wrap="square" lIns="91425" tIns="91425" rIns="91425" bIns="91425" anchor="t" anchorCtr="0">
            <a:normAutofit fontScale="85000" lnSpcReduction="20000"/>
          </a:bodyPr>
          <a:lstStyle/>
          <a:p>
            <a:pPr marL="0" lvl="0" indent="0" algn="ctr" rtl="0">
              <a:spcBef>
                <a:spcPts val="0"/>
              </a:spcBef>
              <a:spcAft>
                <a:spcPts val="0"/>
              </a:spcAft>
              <a:buNone/>
            </a:pPr>
            <a:r>
              <a:rPr lang="ru-RU" dirty="0">
                <a:latin typeface="Nunito"/>
                <a:ea typeface="Nunito"/>
                <a:cs typeface="Nunito"/>
                <a:sym typeface="Nunito"/>
              </a:rPr>
              <a:t>Крымский педагогический университет </a:t>
            </a:r>
            <a:r>
              <a:rPr lang="ru-RU" dirty="0" err="1">
                <a:latin typeface="Nunito"/>
                <a:ea typeface="Nunito"/>
                <a:cs typeface="Nunito"/>
                <a:sym typeface="Nunito"/>
              </a:rPr>
              <a:t>Февзи</a:t>
            </a:r>
            <a:r>
              <a:rPr lang="ru-RU" dirty="0">
                <a:latin typeface="Nunito"/>
                <a:ea typeface="Nunito"/>
                <a:cs typeface="Nunito"/>
                <a:sym typeface="Nunito"/>
              </a:rPr>
              <a:t> Якубова ”КИПУ”</a:t>
            </a:r>
          </a:p>
        </p:txBody>
      </p:sp>
      <p:sp>
        <p:nvSpPr>
          <p:cNvPr id="62" name="Google Shape;62;p14"/>
          <p:cNvSpPr txBox="1">
            <a:spLocks noGrp="1"/>
          </p:cNvSpPr>
          <p:nvPr>
            <p:ph type="subTitle" idx="1"/>
          </p:nvPr>
        </p:nvSpPr>
        <p:spPr>
          <a:xfrm>
            <a:off x="311700" y="416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a:t>Инициативная разработка</a:t>
            </a:r>
            <a:endParaRPr/>
          </a:p>
        </p:txBody>
      </p:sp>
      <p:pic>
        <p:nvPicPr>
          <p:cNvPr id="2" name="Рисунок 1" descr="Изображение выглядит как текст, логотип, символ, Графика&#10;&#10;Контент, сгенерированный ИИ, может содержать ошибки.">
            <a:extLst>
              <a:ext uri="{FF2B5EF4-FFF2-40B4-BE49-F238E27FC236}">
                <a16:creationId xmlns:a16="http://schemas.microsoft.com/office/drawing/2014/main" id="{DD337643-4655-4BE6-E639-72FC4A68899A}"/>
              </a:ext>
            </a:extLst>
          </p:cNvPr>
          <p:cNvPicPr>
            <a:picLocks noChangeAspect="1"/>
          </p:cNvPicPr>
          <p:nvPr/>
        </p:nvPicPr>
        <p:blipFill>
          <a:blip r:embed="rId3"/>
          <a:stretch>
            <a:fillRect/>
          </a:stretch>
        </p:blipFill>
        <p:spPr>
          <a:xfrm>
            <a:off x="5937163" y="743090"/>
            <a:ext cx="2182644" cy="2182644"/>
          </a:xfrm>
          <a:prstGeom prst="rect">
            <a:avLst/>
          </a:prstGeom>
          <a:effectLst>
            <a:glow>
              <a:schemeClr val="accent1">
                <a:alpha val="40000"/>
              </a:schemeClr>
            </a:glow>
            <a:outerShdw blurRad="317500" dist="50800" dir="8160000" algn="ctr" rotWithShape="0">
              <a:srgbClr val="000000">
                <a:alpha val="11000"/>
              </a:srgbClr>
            </a:outerShdw>
            <a:softEdge rad="2032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t>Пользователь и проблема</a:t>
            </a:r>
            <a:endParaRPr dirty="0"/>
          </a:p>
        </p:txBody>
      </p:sp>
      <p:sp>
        <p:nvSpPr>
          <p:cNvPr id="68" name="Google Shape;68;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10000"/>
          </a:bodyPr>
          <a:lstStyle/>
          <a:p>
            <a:pPr marL="114300" indent="0">
              <a:buNone/>
            </a:pPr>
            <a:r>
              <a:rPr lang="en-US" dirty="0" err="1"/>
              <a:t>Телеграмм</a:t>
            </a:r>
            <a:r>
              <a:rPr lang="en-US" dirty="0"/>
              <a:t> </a:t>
            </a:r>
            <a:r>
              <a:rPr lang="en-US" dirty="0" err="1"/>
              <a:t>бот</a:t>
            </a:r>
            <a:r>
              <a:rPr lang="en-US" dirty="0"/>
              <a:t>, </a:t>
            </a:r>
            <a:r>
              <a:rPr lang="en-US" dirty="0" err="1"/>
              <a:t>который</a:t>
            </a:r>
            <a:r>
              <a:rPr lang="en-US" dirty="0"/>
              <a:t> </a:t>
            </a:r>
            <a:r>
              <a:rPr lang="en-US" dirty="0" err="1"/>
              <a:t>будет</a:t>
            </a:r>
            <a:r>
              <a:rPr lang="en-US" dirty="0"/>
              <a:t> </a:t>
            </a:r>
            <a:r>
              <a:rPr lang="en-US" dirty="0" err="1"/>
              <a:t>скачивать</a:t>
            </a:r>
            <a:r>
              <a:rPr lang="en-US" dirty="0"/>
              <a:t> </a:t>
            </a:r>
            <a:r>
              <a:rPr lang="en-US" dirty="0" err="1"/>
              <a:t>видео</a:t>
            </a:r>
            <a:r>
              <a:rPr lang="en-US" dirty="0"/>
              <a:t> </a:t>
            </a:r>
            <a:r>
              <a:rPr lang="en-US" dirty="0" err="1"/>
              <a:t>из</a:t>
            </a:r>
            <a:r>
              <a:rPr lang="en-US" dirty="0"/>
              <a:t> </a:t>
            </a:r>
            <a:r>
              <a:rPr lang="ru-RU" dirty="0"/>
              <a:t>социальных сетей </a:t>
            </a:r>
            <a:r>
              <a:rPr lang="en-US" dirty="0" err="1"/>
              <a:t>по</a:t>
            </a:r>
            <a:r>
              <a:rPr lang="en-US" dirty="0"/>
              <a:t> </a:t>
            </a:r>
            <a:r>
              <a:rPr lang="en-US" dirty="0" err="1"/>
              <a:t>ссылке</a:t>
            </a:r>
            <a:r>
              <a:rPr lang="en-US" dirty="0"/>
              <a:t>, </a:t>
            </a:r>
            <a:r>
              <a:rPr lang="en-US" dirty="0" err="1"/>
              <a:t>представляет</a:t>
            </a:r>
            <a:r>
              <a:rPr lang="en-US" dirty="0"/>
              <a:t> </a:t>
            </a:r>
            <a:r>
              <a:rPr lang="en-US" dirty="0" err="1"/>
              <a:t>собой</a:t>
            </a:r>
            <a:r>
              <a:rPr lang="en-US" dirty="0"/>
              <a:t> </a:t>
            </a:r>
            <a:r>
              <a:rPr lang="en-US" dirty="0" err="1"/>
              <a:t>удобный</a:t>
            </a:r>
            <a:r>
              <a:rPr lang="en-US" dirty="0"/>
              <a:t> </a:t>
            </a:r>
            <a:r>
              <a:rPr lang="en-US" dirty="0" err="1"/>
              <a:t>инструмент</a:t>
            </a:r>
            <a:r>
              <a:rPr lang="en-US" dirty="0"/>
              <a:t> </a:t>
            </a:r>
            <a:r>
              <a:rPr lang="en-US" dirty="0" err="1"/>
              <a:t>для</a:t>
            </a:r>
            <a:r>
              <a:rPr lang="en-US" dirty="0"/>
              <a:t> </a:t>
            </a:r>
            <a:r>
              <a:rPr lang="en-US" dirty="0" err="1"/>
              <a:t>пользователей</a:t>
            </a:r>
            <a:r>
              <a:rPr lang="en-US" dirty="0"/>
              <a:t>, </a:t>
            </a:r>
            <a:r>
              <a:rPr lang="en-US" dirty="0" err="1"/>
              <a:t>желающих</a:t>
            </a:r>
            <a:r>
              <a:rPr lang="en-US" dirty="0"/>
              <a:t> </a:t>
            </a:r>
            <a:r>
              <a:rPr lang="en-US" dirty="0" err="1"/>
              <a:t>сохранять</a:t>
            </a:r>
            <a:r>
              <a:rPr lang="en-US" dirty="0"/>
              <a:t> </a:t>
            </a:r>
            <a:r>
              <a:rPr lang="en-US" dirty="0" err="1"/>
              <a:t>контент</a:t>
            </a:r>
            <a:r>
              <a:rPr lang="en-US" dirty="0"/>
              <a:t> с </a:t>
            </a:r>
            <a:r>
              <a:rPr lang="en-US" dirty="0" err="1"/>
              <a:t>этой</a:t>
            </a:r>
            <a:r>
              <a:rPr lang="en-US" dirty="0"/>
              <a:t> </a:t>
            </a:r>
            <a:r>
              <a:rPr lang="en-US" dirty="0" err="1"/>
              <a:t>популярной</a:t>
            </a:r>
            <a:r>
              <a:rPr lang="en-US" dirty="0"/>
              <a:t> </a:t>
            </a:r>
            <a:r>
              <a:rPr lang="en-US" dirty="0" err="1"/>
              <a:t>социальной</a:t>
            </a:r>
            <a:r>
              <a:rPr lang="en-US" dirty="0"/>
              <a:t> </a:t>
            </a:r>
            <a:r>
              <a:rPr lang="en-US" dirty="0" err="1"/>
              <a:t>сети</a:t>
            </a:r>
            <a:r>
              <a:rPr lang="en-US" dirty="0"/>
              <a:t>. </a:t>
            </a:r>
            <a:r>
              <a:rPr lang="en-US" dirty="0" err="1"/>
              <a:t>Этот</a:t>
            </a:r>
            <a:r>
              <a:rPr lang="en-US" dirty="0"/>
              <a:t> </a:t>
            </a:r>
            <a:r>
              <a:rPr lang="en-US" dirty="0" err="1"/>
              <a:t>бот</a:t>
            </a:r>
            <a:r>
              <a:rPr lang="en-US" dirty="0"/>
              <a:t> </a:t>
            </a:r>
            <a:r>
              <a:rPr lang="en-US" dirty="0" err="1"/>
              <a:t>автоматизирует</a:t>
            </a:r>
            <a:r>
              <a:rPr lang="en-US" dirty="0"/>
              <a:t> </a:t>
            </a:r>
            <a:r>
              <a:rPr lang="en-US" dirty="0" err="1"/>
              <a:t>процесс</a:t>
            </a:r>
            <a:r>
              <a:rPr lang="en-US" dirty="0"/>
              <a:t> </a:t>
            </a:r>
            <a:r>
              <a:rPr lang="en-US" dirty="0" err="1"/>
              <a:t>загрузки</a:t>
            </a:r>
            <a:r>
              <a:rPr lang="en-US" dirty="0"/>
              <a:t> </a:t>
            </a:r>
            <a:r>
              <a:rPr lang="en-US" dirty="0" err="1"/>
              <a:t>видео</a:t>
            </a:r>
            <a:r>
              <a:rPr lang="en-US" dirty="0"/>
              <a:t>, </a:t>
            </a:r>
            <a:r>
              <a:rPr lang="en-US" dirty="0" err="1"/>
              <a:t>делая</a:t>
            </a:r>
            <a:r>
              <a:rPr lang="en-US" dirty="0"/>
              <a:t> </a:t>
            </a:r>
            <a:r>
              <a:rPr lang="en-US" dirty="0" err="1"/>
              <a:t>его</a:t>
            </a:r>
            <a:r>
              <a:rPr lang="en-US" dirty="0"/>
              <a:t> </a:t>
            </a:r>
            <a:r>
              <a:rPr lang="en-US" dirty="0" err="1"/>
              <a:t>доступным</a:t>
            </a:r>
            <a:r>
              <a:rPr lang="en-US" dirty="0"/>
              <a:t> </a:t>
            </a:r>
            <a:r>
              <a:rPr lang="en-US" dirty="0" err="1"/>
              <a:t>для</a:t>
            </a:r>
            <a:r>
              <a:rPr lang="en-US" dirty="0"/>
              <a:t> </a:t>
            </a:r>
            <a:r>
              <a:rPr lang="en-US" dirty="0" err="1"/>
              <a:t>использования</a:t>
            </a:r>
            <a:r>
              <a:rPr lang="en-US" dirty="0"/>
              <a:t> в </a:t>
            </a:r>
            <a:r>
              <a:rPr lang="en-US" dirty="0" err="1"/>
              <a:t>различных</a:t>
            </a:r>
            <a:r>
              <a:rPr lang="en-US" dirty="0"/>
              <a:t> </a:t>
            </a:r>
            <a:r>
              <a:rPr lang="en-US" dirty="0" err="1"/>
              <a:t>сценариях</a:t>
            </a:r>
            <a:r>
              <a:rPr lang="en-US" dirty="0"/>
              <a:t>, </a:t>
            </a:r>
            <a:r>
              <a:rPr lang="en-US" dirty="0" err="1"/>
              <a:t>таких</a:t>
            </a:r>
            <a:r>
              <a:rPr lang="en-US" dirty="0"/>
              <a:t> </a:t>
            </a:r>
            <a:r>
              <a:rPr lang="en-US" dirty="0" err="1"/>
              <a:t>как</a:t>
            </a:r>
            <a:r>
              <a:rPr lang="en-US" dirty="0"/>
              <a:t> </a:t>
            </a:r>
            <a:r>
              <a:rPr lang="en-US" dirty="0" err="1"/>
              <a:t>сохранение</a:t>
            </a:r>
            <a:r>
              <a:rPr lang="en-US" dirty="0"/>
              <a:t> </a:t>
            </a:r>
            <a:r>
              <a:rPr lang="en-US" dirty="0" err="1"/>
              <a:t>воспоминаний</a:t>
            </a:r>
            <a:r>
              <a:rPr lang="en-US" dirty="0"/>
              <a:t>, </a:t>
            </a:r>
            <a:r>
              <a:rPr lang="en-US" dirty="0" err="1"/>
              <a:t>создание</a:t>
            </a:r>
            <a:r>
              <a:rPr lang="en-US" dirty="0"/>
              <a:t> </a:t>
            </a:r>
            <a:r>
              <a:rPr lang="en-US" dirty="0" err="1"/>
              <a:t>контента</a:t>
            </a:r>
            <a:r>
              <a:rPr lang="en-US" dirty="0"/>
              <a:t> </a:t>
            </a:r>
            <a:r>
              <a:rPr lang="en-US" dirty="0" err="1"/>
              <a:t>или</a:t>
            </a:r>
            <a:r>
              <a:rPr lang="en-US" dirty="0"/>
              <a:t> </a:t>
            </a:r>
            <a:r>
              <a:rPr lang="en-US" dirty="0" err="1"/>
              <a:t>анализ</a:t>
            </a:r>
            <a:r>
              <a:rPr lang="en-US" dirty="0"/>
              <a:t> </a:t>
            </a:r>
            <a:r>
              <a:rPr lang="en-US" dirty="0" err="1"/>
              <a:t>данных</a:t>
            </a:r>
            <a:r>
              <a:rPr lang="en-US" dirty="0"/>
              <a:t>. </a:t>
            </a:r>
            <a:endParaRPr lang="ru-RU" dirty="0"/>
          </a:p>
          <a:p>
            <a:pPr marL="114300" indent="0">
              <a:buNone/>
            </a:pPr>
            <a:r>
              <a:rPr lang="ru-RU" b="1" dirty="0"/>
              <a:t>Проблема:</a:t>
            </a:r>
          </a:p>
          <a:p>
            <a:pPr>
              <a:buFont typeface="Arial" panose="020B0604020202020204" pitchFamily="34" charset="0"/>
              <a:buChar char="•"/>
            </a:pPr>
            <a:r>
              <a:rPr lang="ru-RU" sz="1800" dirty="0"/>
              <a:t>Нельзя сохранить видео напрямую из </a:t>
            </a:r>
            <a:r>
              <a:rPr lang="en-US" sz="1800" dirty="0"/>
              <a:t>TikTok, YouTube</a:t>
            </a:r>
            <a:r>
              <a:rPr lang="ru-RU" sz="1800" dirty="0"/>
              <a:t> или ***</a:t>
            </a:r>
            <a:r>
              <a:rPr lang="en-US" sz="1800" dirty="0"/>
              <a:t>gramma</a:t>
            </a:r>
            <a:r>
              <a:rPr lang="ru-RU" sz="1800" dirty="0"/>
              <a:t>.</a:t>
            </a:r>
          </a:p>
          <a:p>
            <a:pPr>
              <a:buFont typeface="Arial" panose="020B0604020202020204" pitchFamily="34" charset="0"/>
              <a:buChar char="•"/>
            </a:pPr>
            <a:r>
              <a:rPr lang="ru-RU" sz="1800" dirty="0"/>
              <a:t>Существующие решения неудобны: требуют установки сторонних приложений или перехода на сомнительные сайты.</a:t>
            </a:r>
          </a:p>
          <a:p>
            <a:pPr>
              <a:buFont typeface="Arial" panose="020B0604020202020204" pitchFamily="34" charset="0"/>
              <a:buChar char="•"/>
            </a:pPr>
            <a:r>
              <a:rPr lang="ru-RU" sz="1800" dirty="0"/>
              <a:t>Нет быстрой и простой интеграции с Telegram.</a:t>
            </a:r>
          </a:p>
          <a:p>
            <a:pPr marL="0" lvl="0" indent="0" algn="l" rtl="0">
              <a:spcBef>
                <a:spcPts val="0"/>
              </a:spcBef>
              <a:spcAft>
                <a:spcPts val="1200"/>
              </a:spcAft>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t>Как уже решается проблема</a:t>
            </a:r>
            <a:endParaRPr dirty="0"/>
          </a:p>
        </p:txBody>
      </p:sp>
      <p:sp>
        <p:nvSpPr>
          <p:cNvPr id="74" name="Google Shape;74;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114300" indent="0" algn="l">
              <a:buSzPct val="100000"/>
              <a:buNone/>
            </a:pPr>
            <a:r>
              <a:rPr lang="ru-RU" sz="2800" dirty="0">
                <a:solidFill>
                  <a:srgbClr val="000000"/>
                </a:solidFill>
                <a:latin typeface="Calibri" pitchFamily="34" charset="0"/>
                <a:ea typeface="Calibri" pitchFamily="34" charset="-122"/>
                <a:cs typeface="Calibri" pitchFamily="34" charset="-120"/>
              </a:rPr>
              <a:t>Функции</a:t>
            </a:r>
            <a:r>
              <a:rPr lang="en-US" sz="2800" dirty="0">
                <a:solidFill>
                  <a:srgbClr val="000000"/>
                </a:solidFill>
                <a:latin typeface="Calibri" pitchFamily="34" charset="0"/>
                <a:ea typeface="Calibri" pitchFamily="34" charset="-122"/>
                <a:cs typeface="Calibri" pitchFamily="34" charset="-120"/>
              </a:rPr>
              <a:t>:</a:t>
            </a:r>
          </a:p>
          <a:p>
            <a:pPr algn="l">
              <a:buSzPct val="100000"/>
            </a:pPr>
            <a:endParaRPr lang="ru-RU" sz="1800" u="sng" dirty="0">
              <a:solidFill>
                <a:srgbClr val="000000"/>
              </a:solidFill>
              <a:latin typeface="Calibri" pitchFamily="34" charset="0"/>
              <a:ea typeface="Calibri" pitchFamily="34" charset="-122"/>
              <a:cs typeface="Calibri" pitchFamily="34" charset="-120"/>
            </a:endParaRPr>
          </a:p>
          <a:p>
            <a:pPr marL="342900" indent="-342900" algn="l">
              <a:buSzPct val="100000"/>
              <a:buChar char="•"/>
            </a:pPr>
            <a:r>
              <a:rPr lang="en-US" sz="1800" dirty="0" err="1">
                <a:solidFill>
                  <a:srgbClr val="000000"/>
                </a:solidFill>
                <a:latin typeface="Calibri" pitchFamily="34" charset="0"/>
                <a:ea typeface="Calibri" pitchFamily="34" charset="-122"/>
                <a:cs typeface="Calibri" pitchFamily="34" charset="-120"/>
              </a:rPr>
              <a:t>Бот</a:t>
            </a:r>
            <a:r>
              <a:rPr lang="en-US" sz="1800" dirty="0">
                <a:solidFill>
                  <a:srgbClr val="000000"/>
                </a:solidFill>
                <a:latin typeface="Calibri" pitchFamily="34" charset="0"/>
                <a:ea typeface="Calibri" pitchFamily="34" charset="-122"/>
                <a:cs typeface="Calibri" pitchFamily="34" charset="-120"/>
              </a:rPr>
              <a:t> </a:t>
            </a:r>
            <a:r>
              <a:rPr lang="en-US" sz="1800" dirty="0" err="1">
                <a:solidFill>
                  <a:srgbClr val="000000"/>
                </a:solidFill>
                <a:latin typeface="Calibri" pitchFamily="34" charset="0"/>
                <a:ea typeface="Calibri" pitchFamily="34" charset="-122"/>
                <a:cs typeface="Calibri" pitchFamily="34" charset="-120"/>
              </a:rPr>
              <a:t>позволяет</a:t>
            </a:r>
            <a:r>
              <a:rPr lang="en-US" sz="1800" dirty="0">
                <a:solidFill>
                  <a:srgbClr val="000000"/>
                </a:solidFill>
                <a:latin typeface="Calibri" pitchFamily="34" charset="0"/>
                <a:ea typeface="Calibri" pitchFamily="34" charset="-122"/>
                <a:cs typeface="Calibri" pitchFamily="34" charset="-120"/>
              </a:rPr>
              <a:t> </a:t>
            </a:r>
            <a:r>
              <a:rPr lang="en-US" sz="1800" dirty="0" err="1">
                <a:solidFill>
                  <a:srgbClr val="000000"/>
                </a:solidFill>
                <a:latin typeface="Calibri" pitchFamily="34" charset="0"/>
                <a:ea typeface="Calibri" pitchFamily="34" charset="-122"/>
                <a:cs typeface="Calibri" pitchFamily="34" charset="-120"/>
              </a:rPr>
              <a:t>пользователям</a:t>
            </a:r>
            <a:r>
              <a:rPr lang="en-US" sz="1800" dirty="0">
                <a:solidFill>
                  <a:srgbClr val="000000"/>
                </a:solidFill>
                <a:latin typeface="Calibri" pitchFamily="34" charset="0"/>
                <a:ea typeface="Calibri" pitchFamily="34" charset="-122"/>
                <a:cs typeface="Calibri" pitchFamily="34" charset="-120"/>
              </a:rPr>
              <a:t> </a:t>
            </a:r>
            <a:r>
              <a:rPr lang="en-US" sz="1800" dirty="0" err="1">
                <a:solidFill>
                  <a:srgbClr val="000000"/>
                </a:solidFill>
                <a:latin typeface="Calibri" pitchFamily="34" charset="0"/>
                <a:ea typeface="Calibri" pitchFamily="34" charset="-122"/>
                <a:cs typeface="Calibri" pitchFamily="34" charset="-120"/>
              </a:rPr>
              <a:t>вставлять</a:t>
            </a:r>
            <a:r>
              <a:rPr lang="en-US" sz="1800" dirty="0">
                <a:solidFill>
                  <a:srgbClr val="000000"/>
                </a:solidFill>
                <a:latin typeface="Calibri" pitchFamily="34" charset="0"/>
                <a:ea typeface="Calibri" pitchFamily="34" charset="-122"/>
                <a:cs typeface="Calibri" pitchFamily="34" charset="-120"/>
              </a:rPr>
              <a:t> </a:t>
            </a:r>
            <a:r>
              <a:rPr lang="en-US" sz="1800" dirty="0" err="1">
                <a:solidFill>
                  <a:srgbClr val="000000"/>
                </a:solidFill>
                <a:latin typeface="Calibri" pitchFamily="34" charset="0"/>
                <a:ea typeface="Calibri" pitchFamily="34" charset="-122"/>
                <a:cs typeface="Calibri" pitchFamily="34" charset="-120"/>
              </a:rPr>
              <a:t>ссылки</a:t>
            </a:r>
            <a:r>
              <a:rPr lang="en-US" sz="1800" dirty="0">
                <a:solidFill>
                  <a:srgbClr val="000000"/>
                </a:solidFill>
                <a:latin typeface="Calibri" pitchFamily="34" charset="0"/>
                <a:ea typeface="Calibri" pitchFamily="34" charset="-122"/>
                <a:cs typeface="Calibri" pitchFamily="34" charset="-120"/>
              </a:rPr>
              <a:t> </a:t>
            </a:r>
            <a:r>
              <a:rPr lang="en-US" sz="1800" dirty="0" err="1">
                <a:solidFill>
                  <a:srgbClr val="000000"/>
                </a:solidFill>
                <a:latin typeface="Calibri" pitchFamily="34" charset="0"/>
                <a:ea typeface="Calibri" pitchFamily="34" charset="-122"/>
                <a:cs typeface="Calibri" pitchFamily="34" charset="-120"/>
              </a:rPr>
              <a:t>на</a:t>
            </a:r>
            <a:r>
              <a:rPr lang="en-US" sz="1800" dirty="0">
                <a:solidFill>
                  <a:srgbClr val="000000"/>
                </a:solidFill>
                <a:latin typeface="Calibri" pitchFamily="34" charset="0"/>
                <a:ea typeface="Calibri" pitchFamily="34" charset="-122"/>
                <a:cs typeface="Calibri" pitchFamily="34" charset="-120"/>
              </a:rPr>
              <a:t> </a:t>
            </a:r>
            <a:r>
              <a:rPr lang="en-US" sz="1800" dirty="0" err="1">
                <a:solidFill>
                  <a:srgbClr val="000000"/>
                </a:solidFill>
                <a:latin typeface="Calibri" pitchFamily="34" charset="0"/>
                <a:ea typeface="Calibri" pitchFamily="34" charset="-122"/>
                <a:cs typeface="Calibri" pitchFamily="34" charset="-120"/>
              </a:rPr>
              <a:t>видео</a:t>
            </a:r>
            <a:r>
              <a:rPr lang="en-US" sz="1800" dirty="0">
                <a:solidFill>
                  <a:srgbClr val="000000"/>
                </a:solidFill>
                <a:latin typeface="Calibri" pitchFamily="34" charset="0"/>
                <a:ea typeface="Calibri" pitchFamily="34" charset="-122"/>
                <a:cs typeface="Calibri" pitchFamily="34" charset="-120"/>
              </a:rPr>
              <a:t> </a:t>
            </a:r>
            <a:r>
              <a:rPr lang="en-US" sz="1800" dirty="0" err="1">
                <a:solidFill>
                  <a:srgbClr val="000000"/>
                </a:solidFill>
                <a:latin typeface="Calibri" pitchFamily="34" charset="0"/>
                <a:ea typeface="Calibri" pitchFamily="34" charset="-122"/>
                <a:cs typeface="Calibri" pitchFamily="34" charset="-120"/>
              </a:rPr>
              <a:t>из</a:t>
            </a:r>
            <a:r>
              <a:rPr lang="en-US" sz="1800" dirty="0">
                <a:solidFill>
                  <a:srgbClr val="000000"/>
                </a:solidFill>
                <a:latin typeface="Calibri" pitchFamily="34" charset="0"/>
                <a:ea typeface="Calibri" pitchFamily="34" charset="-122"/>
                <a:cs typeface="Calibri" pitchFamily="34" charset="-120"/>
              </a:rPr>
              <a:t> </a:t>
            </a:r>
            <a:r>
              <a:rPr lang="en-US" sz="1800" dirty="0" err="1">
                <a:solidFill>
                  <a:srgbClr val="000000"/>
                </a:solidFill>
                <a:latin typeface="Calibri" pitchFamily="34" charset="0"/>
                <a:ea typeface="Calibri" pitchFamily="34" charset="-122"/>
                <a:cs typeface="Calibri" pitchFamily="34" charset="-120"/>
              </a:rPr>
              <a:t>Инстаграмма</a:t>
            </a:r>
            <a:endParaRPr lang="en-US" sz="1800" dirty="0"/>
          </a:p>
          <a:p>
            <a:pPr marL="342900" indent="-342900" algn="l">
              <a:buSzPct val="100000"/>
              <a:buChar char="•"/>
            </a:pPr>
            <a:r>
              <a:rPr lang="en-US" sz="1800" dirty="0" err="1">
                <a:solidFill>
                  <a:srgbClr val="000000"/>
                </a:solidFill>
                <a:latin typeface="Calibri" pitchFamily="34" charset="0"/>
                <a:ea typeface="Calibri" pitchFamily="34" charset="-122"/>
                <a:cs typeface="Calibri" pitchFamily="34" charset="-120"/>
              </a:rPr>
              <a:t>Автоматическое</a:t>
            </a:r>
            <a:r>
              <a:rPr lang="en-US" sz="1800" dirty="0">
                <a:solidFill>
                  <a:srgbClr val="000000"/>
                </a:solidFill>
                <a:latin typeface="Calibri" pitchFamily="34" charset="0"/>
                <a:ea typeface="Calibri" pitchFamily="34" charset="-122"/>
                <a:cs typeface="Calibri" pitchFamily="34" charset="-120"/>
              </a:rPr>
              <a:t> </a:t>
            </a:r>
            <a:r>
              <a:rPr lang="en-US" sz="1800" dirty="0" err="1">
                <a:solidFill>
                  <a:srgbClr val="000000"/>
                </a:solidFill>
                <a:latin typeface="Calibri" pitchFamily="34" charset="0"/>
                <a:ea typeface="Calibri" pitchFamily="34" charset="-122"/>
                <a:cs typeface="Calibri" pitchFamily="34" charset="-120"/>
              </a:rPr>
              <a:t>распознавание</a:t>
            </a:r>
            <a:r>
              <a:rPr lang="en-US" sz="1800" dirty="0">
                <a:solidFill>
                  <a:srgbClr val="000000"/>
                </a:solidFill>
                <a:latin typeface="Calibri" pitchFamily="34" charset="0"/>
                <a:ea typeface="Calibri" pitchFamily="34" charset="-122"/>
                <a:cs typeface="Calibri" pitchFamily="34" charset="-120"/>
              </a:rPr>
              <a:t> и </a:t>
            </a:r>
            <a:r>
              <a:rPr lang="en-US" sz="1800" dirty="0" err="1">
                <a:solidFill>
                  <a:srgbClr val="000000"/>
                </a:solidFill>
                <a:latin typeface="Calibri" pitchFamily="34" charset="0"/>
                <a:ea typeface="Calibri" pitchFamily="34" charset="-122"/>
                <a:cs typeface="Calibri" pitchFamily="34" charset="-120"/>
              </a:rPr>
              <a:t>извлечение</a:t>
            </a:r>
            <a:r>
              <a:rPr lang="en-US" sz="1800" dirty="0">
                <a:solidFill>
                  <a:srgbClr val="000000"/>
                </a:solidFill>
                <a:latin typeface="Calibri" pitchFamily="34" charset="0"/>
                <a:ea typeface="Calibri" pitchFamily="34" charset="-122"/>
                <a:cs typeface="Calibri" pitchFamily="34" charset="-120"/>
              </a:rPr>
              <a:t> </a:t>
            </a:r>
            <a:r>
              <a:rPr lang="en-US" sz="1800" dirty="0" err="1">
                <a:solidFill>
                  <a:srgbClr val="000000"/>
                </a:solidFill>
                <a:latin typeface="Calibri" pitchFamily="34" charset="0"/>
                <a:ea typeface="Calibri" pitchFamily="34" charset="-122"/>
                <a:cs typeface="Calibri" pitchFamily="34" charset="-120"/>
              </a:rPr>
              <a:t>видео</a:t>
            </a:r>
            <a:r>
              <a:rPr lang="en-US" sz="1800" dirty="0">
                <a:solidFill>
                  <a:srgbClr val="000000"/>
                </a:solidFill>
                <a:latin typeface="Calibri" pitchFamily="34" charset="0"/>
                <a:ea typeface="Calibri" pitchFamily="34" charset="-122"/>
                <a:cs typeface="Calibri" pitchFamily="34" charset="-120"/>
              </a:rPr>
              <a:t> </a:t>
            </a:r>
            <a:r>
              <a:rPr lang="en-US" sz="1800" dirty="0" err="1">
                <a:solidFill>
                  <a:srgbClr val="000000"/>
                </a:solidFill>
                <a:latin typeface="Calibri" pitchFamily="34" charset="0"/>
                <a:ea typeface="Calibri" pitchFamily="34" charset="-122"/>
                <a:cs typeface="Calibri" pitchFamily="34" charset="-120"/>
              </a:rPr>
              <a:t>из</a:t>
            </a:r>
            <a:r>
              <a:rPr lang="en-US" sz="1800" dirty="0">
                <a:solidFill>
                  <a:srgbClr val="000000"/>
                </a:solidFill>
                <a:latin typeface="Calibri" pitchFamily="34" charset="0"/>
                <a:ea typeface="Calibri" pitchFamily="34" charset="-122"/>
                <a:cs typeface="Calibri" pitchFamily="34" charset="-120"/>
              </a:rPr>
              <a:t> </a:t>
            </a:r>
            <a:r>
              <a:rPr lang="en-US" sz="1800" dirty="0" err="1">
                <a:solidFill>
                  <a:srgbClr val="000000"/>
                </a:solidFill>
                <a:latin typeface="Calibri" pitchFamily="34" charset="0"/>
                <a:ea typeface="Calibri" pitchFamily="34" charset="-122"/>
                <a:cs typeface="Calibri" pitchFamily="34" charset="-120"/>
              </a:rPr>
              <a:t>предоставленных</a:t>
            </a:r>
            <a:r>
              <a:rPr lang="en-US" sz="1800" dirty="0">
                <a:solidFill>
                  <a:srgbClr val="000000"/>
                </a:solidFill>
                <a:latin typeface="Calibri" pitchFamily="34" charset="0"/>
                <a:ea typeface="Calibri" pitchFamily="34" charset="-122"/>
                <a:cs typeface="Calibri" pitchFamily="34" charset="-120"/>
              </a:rPr>
              <a:t> </a:t>
            </a:r>
            <a:r>
              <a:rPr lang="en-US" sz="1800" dirty="0" err="1">
                <a:solidFill>
                  <a:srgbClr val="000000"/>
                </a:solidFill>
                <a:latin typeface="Calibri" pitchFamily="34" charset="0"/>
                <a:ea typeface="Calibri" pitchFamily="34" charset="-122"/>
                <a:cs typeface="Calibri" pitchFamily="34" charset="-120"/>
              </a:rPr>
              <a:t>ссылок</a:t>
            </a:r>
            <a:endParaRPr lang="en-US" sz="1800" dirty="0"/>
          </a:p>
          <a:p>
            <a:pPr marL="342900" indent="-342900" algn="l">
              <a:buSzPct val="100000"/>
              <a:buChar char="•"/>
            </a:pPr>
            <a:r>
              <a:rPr lang="en-US" sz="1800" dirty="0" err="1">
                <a:solidFill>
                  <a:srgbClr val="000000"/>
                </a:solidFill>
                <a:latin typeface="Calibri" pitchFamily="34" charset="0"/>
                <a:ea typeface="Calibri" pitchFamily="34" charset="-122"/>
                <a:cs typeface="Calibri" pitchFamily="34" charset="-120"/>
              </a:rPr>
              <a:t>Возможность</a:t>
            </a:r>
            <a:r>
              <a:rPr lang="en-US" sz="1800" dirty="0">
                <a:solidFill>
                  <a:srgbClr val="000000"/>
                </a:solidFill>
                <a:latin typeface="Calibri" pitchFamily="34" charset="0"/>
                <a:ea typeface="Calibri" pitchFamily="34" charset="-122"/>
                <a:cs typeface="Calibri" pitchFamily="34" charset="-120"/>
              </a:rPr>
              <a:t> </a:t>
            </a:r>
            <a:r>
              <a:rPr lang="en-US" sz="1800" dirty="0" err="1">
                <a:solidFill>
                  <a:srgbClr val="000000"/>
                </a:solidFill>
                <a:latin typeface="Calibri" pitchFamily="34" charset="0"/>
                <a:ea typeface="Calibri" pitchFamily="34" charset="-122"/>
                <a:cs typeface="Calibri" pitchFamily="34" charset="-120"/>
              </a:rPr>
              <a:t>сохранения</a:t>
            </a:r>
            <a:r>
              <a:rPr lang="en-US" sz="1800" dirty="0">
                <a:solidFill>
                  <a:srgbClr val="000000"/>
                </a:solidFill>
                <a:latin typeface="Calibri" pitchFamily="34" charset="0"/>
                <a:ea typeface="Calibri" pitchFamily="34" charset="-122"/>
                <a:cs typeface="Calibri" pitchFamily="34" charset="-120"/>
              </a:rPr>
              <a:t> </a:t>
            </a:r>
            <a:r>
              <a:rPr lang="en-US" sz="1800" dirty="0" err="1">
                <a:solidFill>
                  <a:srgbClr val="000000"/>
                </a:solidFill>
                <a:latin typeface="Calibri" pitchFamily="34" charset="0"/>
                <a:ea typeface="Calibri" pitchFamily="34" charset="-122"/>
                <a:cs typeface="Calibri" pitchFamily="34" charset="-120"/>
              </a:rPr>
              <a:t>видео</a:t>
            </a:r>
            <a:r>
              <a:rPr lang="en-US" sz="1800" dirty="0">
                <a:solidFill>
                  <a:srgbClr val="000000"/>
                </a:solidFill>
                <a:latin typeface="Calibri" pitchFamily="34" charset="0"/>
                <a:ea typeface="Calibri" pitchFamily="34" charset="-122"/>
                <a:cs typeface="Calibri" pitchFamily="34" charset="-120"/>
              </a:rPr>
              <a:t> в </a:t>
            </a:r>
            <a:r>
              <a:rPr lang="en-US" sz="1800" dirty="0" err="1">
                <a:solidFill>
                  <a:srgbClr val="000000"/>
                </a:solidFill>
                <a:latin typeface="Calibri" pitchFamily="34" charset="0"/>
                <a:ea typeface="Calibri" pitchFamily="34" charset="-122"/>
                <a:cs typeface="Calibri" pitchFamily="34" charset="-120"/>
              </a:rPr>
              <a:t>различных</a:t>
            </a:r>
            <a:r>
              <a:rPr lang="en-US" sz="1800" dirty="0">
                <a:solidFill>
                  <a:srgbClr val="000000"/>
                </a:solidFill>
                <a:latin typeface="Calibri" pitchFamily="34" charset="0"/>
                <a:ea typeface="Calibri" pitchFamily="34" charset="-122"/>
                <a:cs typeface="Calibri" pitchFamily="34" charset="-120"/>
              </a:rPr>
              <a:t> </a:t>
            </a:r>
            <a:r>
              <a:rPr lang="en-US" sz="1800" dirty="0" err="1">
                <a:solidFill>
                  <a:srgbClr val="000000"/>
                </a:solidFill>
                <a:latin typeface="Calibri" pitchFamily="34" charset="0"/>
                <a:ea typeface="Calibri" pitchFamily="34" charset="-122"/>
                <a:cs typeface="Calibri" pitchFamily="34" charset="-120"/>
              </a:rPr>
              <a:t>форматах</a:t>
            </a:r>
            <a:r>
              <a:rPr lang="en-US" sz="1800" dirty="0">
                <a:solidFill>
                  <a:srgbClr val="000000"/>
                </a:solidFill>
                <a:latin typeface="Calibri" pitchFamily="34" charset="0"/>
                <a:ea typeface="Calibri" pitchFamily="34" charset="-122"/>
                <a:cs typeface="Calibri" pitchFamily="34" charset="-120"/>
              </a:rPr>
              <a:t> и </a:t>
            </a:r>
            <a:r>
              <a:rPr lang="en-US" sz="1800" dirty="0" err="1">
                <a:solidFill>
                  <a:srgbClr val="000000"/>
                </a:solidFill>
                <a:latin typeface="Calibri" pitchFamily="34" charset="0"/>
                <a:ea typeface="Calibri" pitchFamily="34" charset="-122"/>
                <a:cs typeface="Calibri" pitchFamily="34" charset="-120"/>
              </a:rPr>
              <a:t>разрешении</a:t>
            </a:r>
            <a:endParaRPr lang="en-US" sz="1800" dirty="0"/>
          </a:p>
          <a:p>
            <a:pPr marL="342900" indent="-342900" algn="l">
              <a:buSzPct val="100000"/>
              <a:buChar char="•"/>
            </a:pPr>
            <a:r>
              <a:rPr lang="en-US" sz="1800" dirty="0" err="1">
                <a:solidFill>
                  <a:srgbClr val="000000"/>
                </a:solidFill>
                <a:latin typeface="Calibri" pitchFamily="34" charset="0"/>
                <a:ea typeface="Calibri" pitchFamily="34" charset="-122"/>
                <a:cs typeface="Calibri" pitchFamily="34" charset="-120"/>
              </a:rPr>
              <a:t>Интерфейс</a:t>
            </a:r>
            <a:r>
              <a:rPr lang="en-US" sz="1800" dirty="0">
                <a:solidFill>
                  <a:srgbClr val="000000"/>
                </a:solidFill>
                <a:latin typeface="Calibri" pitchFamily="34" charset="0"/>
                <a:ea typeface="Calibri" pitchFamily="34" charset="-122"/>
                <a:cs typeface="Calibri" pitchFamily="34" charset="-120"/>
              </a:rPr>
              <a:t>, </a:t>
            </a:r>
            <a:r>
              <a:rPr lang="en-US" sz="1800" dirty="0" err="1">
                <a:solidFill>
                  <a:srgbClr val="000000"/>
                </a:solidFill>
                <a:latin typeface="Calibri" pitchFamily="34" charset="0"/>
                <a:ea typeface="Calibri" pitchFamily="34" charset="-122"/>
                <a:cs typeface="Calibri" pitchFamily="34" charset="-120"/>
              </a:rPr>
              <a:t>интегрированный</a:t>
            </a:r>
            <a:r>
              <a:rPr lang="en-US" sz="1800" dirty="0">
                <a:solidFill>
                  <a:srgbClr val="000000"/>
                </a:solidFill>
                <a:latin typeface="Calibri" pitchFamily="34" charset="0"/>
                <a:ea typeface="Calibri" pitchFamily="34" charset="-122"/>
                <a:cs typeface="Calibri" pitchFamily="34" charset="-120"/>
              </a:rPr>
              <a:t> с Telegram, </a:t>
            </a:r>
            <a:r>
              <a:rPr lang="en-US" sz="1800" dirty="0" err="1">
                <a:solidFill>
                  <a:srgbClr val="000000"/>
                </a:solidFill>
                <a:latin typeface="Calibri" pitchFamily="34" charset="0"/>
                <a:ea typeface="Calibri" pitchFamily="34" charset="-122"/>
                <a:cs typeface="Calibri" pitchFamily="34" charset="-120"/>
              </a:rPr>
              <a:t>для</a:t>
            </a:r>
            <a:r>
              <a:rPr lang="en-US" sz="1800" dirty="0">
                <a:solidFill>
                  <a:srgbClr val="000000"/>
                </a:solidFill>
                <a:latin typeface="Calibri" pitchFamily="34" charset="0"/>
                <a:ea typeface="Calibri" pitchFamily="34" charset="-122"/>
                <a:cs typeface="Calibri" pitchFamily="34" charset="-120"/>
              </a:rPr>
              <a:t> </a:t>
            </a:r>
            <a:r>
              <a:rPr lang="en-US" sz="1800" dirty="0" err="1">
                <a:solidFill>
                  <a:srgbClr val="000000"/>
                </a:solidFill>
                <a:latin typeface="Calibri" pitchFamily="34" charset="0"/>
                <a:ea typeface="Calibri" pitchFamily="34" charset="-122"/>
                <a:cs typeface="Calibri" pitchFamily="34" charset="-120"/>
              </a:rPr>
              <a:t>удобного</a:t>
            </a:r>
            <a:r>
              <a:rPr lang="en-US" sz="1800" dirty="0">
                <a:solidFill>
                  <a:srgbClr val="000000"/>
                </a:solidFill>
                <a:latin typeface="Calibri" pitchFamily="34" charset="0"/>
                <a:ea typeface="Calibri" pitchFamily="34" charset="-122"/>
                <a:cs typeface="Calibri" pitchFamily="34" charset="-120"/>
              </a:rPr>
              <a:t> </a:t>
            </a:r>
            <a:r>
              <a:rPr lang="en-US" sz="1800" dirty="0" err="1">
                <a:solidFill>
                  <a:srgbClr val="000000"/>
                </a:solidFill>
                <a:latin typeface="Calibri" pitchFamily="34" charset="0"/>
                <a:ea typeface="Calibri" pitchFamily="34" charset="-122"/>
                <a:cs typeface="Calibri" pitchFamily="34" charset="-120"/>
              </a:rPr>
              <a:t>взаимодействия</a:t>
            </a:r>
            <a:endParaRPr lang="ru-RU" sz="1800" dirty="0">
              <a:solidFill>
                <a:srgbClr val="000000"/>
              </a:solidFill>
              <a:latin typeface="Calibri" pitchFamily="34" charset="0"/>
              <a:ea typeface="Calibri" pitchFamily="34" charset="-122"/>
              <a:cs typeface="Calibri" pitchFamily="34" charset="-120"/>
            </a:endParaRPr>
          </a:p>
          <a:p>
            <a:pPr marL="114300" indent="0">
              <a:buNone/>
            </a:pP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Решение</a:t>
            </a:r>
            <a:endParaRPr/>
          </a:p>
        </p:txBody>
      </p:sp>
      <p:sp>
        <p:nvSpPr>
          <p:cNvPr id="80" name="Google Shape;80;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a:buFont typeface="Arial" panose="020B0604020202020204" pitchFamily="34" charset="0"/>
              <a:buChar char="•"/>
            </a:pPr>
            <a:r>
              <a:rPr lang="ru-RU" dirty="0"/>
              <a:t> Пользователь просто пересылает ссылку на видео — бот всё делает сам.</a:t>
            </a:r>
          </a:p>
          <a:p>
            <a:pPr>
              <a:buFont typeface="Arial" panose="020B0604020202020204" pitchFamily="34" charset="0"/>
              <a:buChar char="•"/>
            </a:pPr>
            <a:r>
              <a:rPr lang="ru-RU" dirty="0"/>
              <a:t>     Не нужно устанавливать сторонние приложения или заходить на сомнительные сайты.</a:t>
            </a:r>
          </a:p>
          <a:p>
            <a:pPr>
              <a:buFont typeface="Arial" panose="020B0604020202020204" pitchFamily="34" charset="0"/>
              <a:buChar char="•"/>
            </a:pPr>
            <a:r>
              <a:rPr lang="ru-RU" dirty="0"/>
              <a:t>     Видео приходит в Telegram за пару секунд.</a:t>
            </a:r>
          </a:p>
          <a:p>
            <a:pPr>
              <a:buFont typeface="Arial" panose="020B0604020202020204" pitchFamily="34" charset="0"/>
              <a:buChar char="•"/>
            </a:pPr>
            <a:r>
              <a:rPr lang="ru-RU" dirty="0"/>
              <a:t>     Удобно, быстро, безопасно.</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t>Актуальность проблемы</a:t>
            </a:r>
            <a:endParaRPr dirty="0"/>
          </a:p>
        </p:txBody>
      </p:sp>
      <p:sp>
        <p:nvSpPr>
          <p:cNvPr id="86" name="Google Shape;86;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ru-RU" dirty="0"/>
              <a:t>           Современные пользователи активно потребляют и распространяют видео-контент из соцсетей, но сталкиваются с трудностями при его скачивании — водяные знаки, ограничения по качеству, нестабильность сервисов. Особенно это критично для контент-мейкеров и SMM-специалистов, которым нужен быстрый, чистый и удобный доступ к видео. Поэтому надёжный инструмент для скачивания видео востребован и актуален.</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Команда</a:t>
            </a:r>
            <a:endParaRPr/>
          </a:p>
        </p:txBody>
      </p:sp>
      <p:sp>
        <p:nvSpPr>
          <p:cNvPr id="3" name="Google Shape;94;p19">
            <a:extLst>
              <a:ext uri="{FF2B5EF4-FFF2-40B4-BE49-F238E27FC236}">
                <a16:creationId xmlns:a16="http://schemas.microsoft.com/office/drawing/2014/main" id="{E7C30E31-12FD-4E26-BDB0-E0F4BDF8C3A8}"/>
              </a:ext>
            </a:extLst>
          </p:cNvPr>
          <p:cNvSpPr/>
          <p:nvPr/>
        </p:nvSpPr>
        <p:spPr>
          <a:xfrm>
            <a:off x="352146" y="1193775"/>
            <a:ext cx="1657800" cy="15414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Nunito"/>
              <a:ea typeface="Nunito"/>
              <a:cs typeface="Nunito"/>
              <a:sym typeface="Nunito"/>
            </a:endParaRPr>
          </a:p>
        </p:txBody>
      </p:sp>
      <p:sp>
        <p:nvSpPr>
          <p:cNvPr id="4" name="Google Shape;94;p19">
            <a:extLst>
              <a:ext uri="{FF2B5EF4-FFF2-40B4-BE49-F238E27FC236}">
                <a16:creationId xmlns:a16="http://schemas.microsoft.com/office/drawing/2014/main" id="{E7AD900F-1C09-B948-2868-5D6DB3078D7C}"/>
              </a:ext>
            </a:extLst>
          </p:cNvPr>
          <p:cNvSpPr/>
          <p:nvPr/>
        </p:nvSpPr>
        <p:spPr>
          <a:xfrm>
            <a:off x="3501069" y="1193775"/>
            <a:ext cx="1657800" cy="15414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5" name="Google Shape;94;p19">
            <a:extLst>
              <a:ext uri="{FF2B5EF4-FFF2-40B4-BE49-F238E27FC236}">
                <a16:creationId xmlns:a16="http://schemas.microsoft.com/office/drawing/2014/main" id="{2BA0C41C-4211-15BA-17D1-170BD633FBBC}"/>
              </a:ext>
            </a:extLst>
          </p:cNvPr>
          <p:cNvSpPr/>
          <p:nvPr/>
        </p:nvSpPr>
        <p:spPr>
          <a:xfrm>
            <a:off x="6569516" y="1193775"/>
            <a:ext cx="1657800" cy="15414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Nunito"/>
              <a:ea typeface="Nunito"/>
              <a:cs typeface="Nunito"/>
              <a:sym typeface="Nunito"/>
            </a:endParaRPr>
          </a:p>
        </p:txBody>
      </p:sp>
      <p:sp>
        <p:nvSpPr>
          <p:cNvPr id="6" name="TextBox 5">
            <a:extLst>
              <a:ext uri="{FF2B5EF4-FFF2-40B4-BE49-F238E27FC236}">
                <a16:creationId xmlns:a16="http://schemas.microsoft.com/office/drawing/2014/main" id="{260AB3F4-296C-BB2A-1EC9-A918BCCAC7C2}"/>
              </a:ext>
            </a:extLst>
          </p:cNvPr>
          <p:cNvSpPr txBox="1"/>
          <p:nvPr/>
        </p:nvSpPr>
        <p:spPr>
          <a:xfrm>
            <a:off x="311908" y="2853672"/>
            <a:ext cx="1738276" cy="646331"/>
          </a:xfrm>
          <a:prstGeom prst="rect">
            <a:avLst/>
          </a:prstGeom>
          <a:noFill/>
        </p:spPr>
        <p:txBody>
          <a:bodyPr wrap="square">
            <a:spAutoFit/>
          </a:bodyPr>
          <a:lstStyle/>
          <a:p>
            <a:pPr marL="0" lvl="0" indent="0" algn="ctr" rtl="0">
              <a:spcBef>
                <a:spcPts val="0"/>
              </a:spcBef>
              <a:spcAft>
                <a:spcPts val="0"/>
              </a:spcAft>
              <a:buNone/>
            </a:pPr>
            <a:r>
              <a:rPr lang="ru-RU" dirty="0">
                <a:latin typeface="Nunito"/>
                <a:ea typeface="Nunito"/>
                <a:cs typeface="Nunito"/>
                <a:sym typeface="Nunito"/>
              </a:rPr>
              <a:t>Антоненко Владислав</a:t>
            </a:r>
          </a:p>
        </p:txBody>
      </p:sp>
      <p:sp>
        <p:nvSpPr>
          <p:cNvPr id="8" name="TextBox 7">
            <a:extLst>
              <a:ext uri="{FF2B5EF4-FFF2-40B4-BE49-F238E27FC236}">
                <a16:creationId xmlns:a16="http://schemas.microsoft.com/office/drawing/2014/main" id="{29A22FD7-DAFE-562E-F371-97554F60FE92}"/>
              </a:ext>
            </a:extLst>
          </p:cNvPr>
          <p:cNvSpPr txBox="1"/>
          <p:nvPr/>
        </p:nvSpPr>
        <p:spPr>
          <a:xfrm>
            <a:off x="3501069" y="2897113"/>
            <a:ext cx="1657800" cy="646331"/>
          </a:xfrm>
          <a:prstGeom prst="rect">
            <a:avLst/>
          </a:prstGeom>
          <a:noFill/>
        </p:spPr>
        <p:txBody>
          <a:bodyPr wrap="square">
            <a:spAutoFit/>
          </a:bodyPr>
          <a:lstStyle/>
          <a:p>
            <a:pPr marL="0" lvl="0" indent="0" algn="ctr" rtl="0">
              <a:spcBef>
                <a:spcPts val="0"/>
              </a:spcBef>
              <a:spcAft>
                <a:spcPts val="0"/>
              </a:spcAft>
              <a:buNone/>
            </a:pPr>
            <a:r>
              <a:rPr lang="ru-RU" dirty="0" err="1">
                <a:latin typeface="Nunito"/>
                <a:ea typeface="Nunito"/>
                <a:cs typeface="Nunito"/>
                <a:sym typeface="Nunito"/>
              </a:rPr>
              <a:t>Зиядинов</a:t>
            </a:r>
            <a:r>
              <a:rPr lang="ru-RU" dirty="0">
                <a:latin typeface="Nunito"/>
                <a:ea typeface="Nunito"/>
                <a:cs typeface="Nunito"/>
                <a:sym typeface="Nunito"/>
              </a:rPr>
              <a:t> Эдем</a:t>
            </a:r>
          </a:p>
        </p:txBody>
      </p:sp>
      <p:sp>
        <p:nvSpPr>
          <p:cNvPr id="9" name="TextBox 8">
            <a:extLst>
              <a:ext uri="{FF2B5EF4-FFF2-40B4-BE49-F238E27FC236}">
                <a16:creationId xmlns:a16="http://schemas.microsoft.com/office/drawing/2014/main" id="{2A872013-C853-6CA0-2C08-335E63373478}"/>
              </a:ext>
            </a:extLst>
          </p:cNvPr>
          <p:cNvSpPr txBox="1"/>
          <p:nvPr/>
        </p:nvSpPr>
        <p:spPr>
          <a:xfrm>
            <a:off x="6614881" y="2853671"/>
            <a:ext cx="1567069" cy="646331"/>
          </a:xfrm>
          <a:prstGeom prst="rect">
            <a:avLst/>
          </a:prstGeom>
          <a:noFill/>
        </p:spPr>
        <p:txBody>
          <a:bodyPr wrap="square">
            <a:spAutoFit/>
          </a:bodyPr>
          <a:lstStyle/>
          <a:p>
            <a:pPr marL="0" lvl="0" indent="0" algn="ctr" rtl="0">
              <a:spcBef>
                <a:spcPts val="0"/>
              </a:spcBef>
              <a:spcAft>
                <a:spcPts val="0"/>
              </a:spcAft>
              <a:buNone/>
            </a:pPr>
            <a:r>
              <a:rPr lang="ru-RU" dirty="0">
                <a:latin typeface="Nunito"/>
                <a:ea typeface="Nunito"/>
                <a:cs typeface="Nunito"/>
                <a:sym typeface="Nunito"/>
              </a:rPr>
              <a:t>Умеров Эмир-Амет</a:t>
            </a:r>
          </a:p>
        </p:txBody>
      </p:sp>
      <p:sp>
        <p:nvSpPr>
          <p:cNvPr id="10" name="TextBox 9">
            <a:extLst>
              <a:ext uri="{FF2B5EF4-FFF2-40B4-BE49-F238E27FC236}">
                <a16:creationId xmlns:a16="http://schemas.microsoft.com/office/drawing/2014/main" id="{579EA6AE-1AAB-9FAE-53FA-F033F73E08EE}"/>
              </a:ext>
            </a:extLst>
          </p:cNvPr>
          <p:cNvSpPr txBox="1"/>
          <p:nvPr/>
        </p:nvSpPr>
        <p:spPr>
          <a:xfrm>
            <a:off x="0" y="3561893"/>
            <a:ext cx="2514600" cy="1477328"/>
          </a:xfrm>
          <a:prstGeom prst="rect">
            <a:avLst/>
          </a:prstGeom>
          <a:noFill/>
        </p:spPr>
        <p:txBody>
          <a:bodyPr wrap="square">
            <a:spAutoFit/>
          </a:bodyPr>
          <a:lstStyle/>
          <a:p>
            <a:pPr marL="0" lvl="0" indent="0" algn="ctr" rtl="0">
              <a:spcBef>
                <a:spcPts val="0"/>
              </a:spcBef>
              <a:spcAft>
                <a:spcPts val="0"/>
              </a:spcAft>
              <a:buNone/>
            </a:pPr>
            <a:r>
              <a:rPr lang="ru-RU" i="1" dirty="0">
                <a:latin typeface="Nunito"/>
                <a:ea typeface="Nunito"/>
                <a:cs typeface="Nunito"/>
                <a:sym typeface="Nunito"/>
              </a:rPr>
              <a:t>лидер команды,</a:t>
            </a:r>
          </a:p>
          <a:p>
            <a:pPr marL="0" lvl="0" indent="0" algn="ctr" rtl="0">
              <a:spcBef>
                <a:spcPts val="0"/>
              </a:spcBef>
              <a:spcAft>
                <a:spcPts val="0"/>
              </a:spcAft>
              <a:buNone/>
            </a:pPr>
            <a:r>
              <a:rPr lang="ru-RU" i="1" dirty="0">
                <a:latin typeface="Nunito"/>
                <a:ea typeface="Nunito"/>
                <a:cs typeface="Nunito"/>
                <a:sym typeface="Nunito"/>
              </a:rPr>
              <a:t>студент 2 курса бакалавриата,</a:t>
            </a:r>
          </a:p>
          <a:p>
            <a:pPr marL="0" lvl="0" indent="0" algn="ctr" rtl="0">
              <a:spcBef>
                <a:spcPts val="0"/>
              </a:spcBef>
              <a:spcAft>
                <a:spcPts val="0"/>
              </a:spcAft>
              <a:buNone/>
            </a:pPr>
            <a:r>
              <a:rPr lang="ru-RU" i="1" dirty="0">
                <a:latin typeface="Nunito"/>
                <a:ea typeface="Nunito"/>
                <a:cs typeface="Nunito"/>
                <a:sym typeface="Nunito"/>
              </a:rPr>
              <a:t>прикладная информатика</a:t>
            </a:r>
          </a:p>
        </p:txBody>
      </p:sp>
      <p:sp>
        <p:nvSpPr>
          <p:cNvPr id="11" name="TextBox 10">
            <a:extLst>
              <a:ext uri="{FF2B5EF4-FFF2-40B4-BE49-F238E27FC236}">
                <a16:creationId xmlns:a16="http://schemas.microsoft.com/office/drawing/2014/main" id="{2EB21FC3-9983-B783-02CD-06E1371E1CFC}"/>
              </a:ext>
            </a:extLst>
          </p:cNvPr>
          <p:cNvSpPr txBox="1"/>
          <p:nvPr/>
        </p:nvSpPr>
        <p:spPr>
          <a:xfrm>
            <a:off x="3022973" y="3561893"/>
            <a:ext cx="2613991" cy="1477328"/>
          </a:xfrm>
          <a:prstGeom prst="rect">
            <a:avLst/>
          </a:prstGeom>
          <a:noFill/>
        </p:spPr>
        <p:txBody>
          <a:bodyPr wrap="square">
            <a:spAutoFit/>
          </a:bodyPr>
          <a:lstStyle/>
          <a:p>
            <a:pPr marL="0" lvl="0" indent="0" algn="ctr" rtl="0">
              <a:spcBef>
                <a:spcPts val="0"/>
              </a:spcBef>
              <a:spcAft>
                <a:spcPts val="0"/>
              </a:spcAft>
              <a:buNone/>
            </a:pPr>
            <a:r>
              <a:rPr lang="ru-RU" i="1" dirty="0">
                <a:latin typeface="Nunito"/>
                <a:ea typeface="Nunito"/>
                <a:cs typeface="Nunito"/>
                <a:sym typeface="Nunito"/>
              </a:rPr>
              <a:t> Помощник лидера,</a:t>
            </a:r>
          </a:p>
          <a:p>
            <a:pPr marL="0" lvl="0" indent="0" algn="ctr" rtl="0">
              <a:spcBef>
                <a:spcPts val="0"/>
              </a:spcBef>
              <a:spcAft>
                <a:spcPts val="0"/>
              </a:spcAft>
              <a:buNone/>
            </a:pPr>
            <a:r>
              <a:rPr lang="ru-RU" i="1" dirty="0">
                <a:latin typeface="Nunito"/>
                <a:ea typeface="Nunito"/>
                <a:cs typeface="Nunito"/>
                <a:sym typeface="Nunito"/>
              </a:rPr>
              <a:t>студент 2 курса бакалавриата,</a:t>
            </a:r>
          </a:p>
          <a:p>
            <a:pPr marL="0" lvl="0" indent="0" algn="ctr" rtl="0">
              <a:spcBef>
                <a:spcPts val="0"/>
              </a:spcBef>
              <a:spcAft>
                <a:spcPts val="0"/>
              </a:spcAft>
              <a:buNone/>
            </a:pPr>
            <a:r>
              <a:rPr lang="ru-RU" i="1" dirty="0">
                <a:latin typeface="Nunito"/>
                <a:ea typeface="Nunito"/>
                <a:cs typeface="Nunito"/>
                <a:sym typeface="Nunito"/>
              </a:rPr>
              <a:t>прикладная информатика</a:t>
            </a:r>
          </a:p>
        </p:txBody>
      </p:sp>
      <p:sp>
        <p:nvSpPr>
          <p:cNvPr id="12" name="TextBox 11">
            <a:extLst>
              <a:ext uri="{FF2B5EF4-FFF2-40B4-BE49-F238E27FC236}">
                <a16:creationId xmlns:a16="http://schemas.microsoft.com/office/drawing/2014/main" id="{AC168D1D-7A9F-3C5D-9012-61E77211AEA4}"/>
              </a:ext>
            </a:extLst>
          </p:cNvPr>
          <p:cNvSpPr txBox="1"/>
          <p:nvPr/>
        </p:nvSpPr>
        <p:spPr>
          <a:xfrm>
            <a:off x="6474934" y="3557715"/>
            <a:ext cx="2309191" cy="1477328"/>
          </a:xfrm>
          <a:prstGeom prst="rect">
            <a:avLst/>
          </a:prstGeom>
          <a:noFill/>
        </p:spPr>
        <p:txBody>
          <a:bodyPr wrap="square">
            <a:spAutoFit/>
          </a:bodyPr>
          <a:lstStyle/>
          <a:p>
            <a:pPr marL="0" lvl="0" indent="0" algn="ctr" rtl="0">
              <a:spcBef>
                <a:spcPts val="0"/>
              </a:spcBef>
              <a:spcAft>
                <a:spcPts val="0"/>
              </a:spcAft>
              <a:buNone/>
            </a:pPr>
            <a:r>
              <a:rPr lang="ru-RU" i="1" dirty="0">
                <a:latin typeface="Nunito"/>
                <a:ea typeface="Nunito"/>
                <a:cs typeface="Nunito"/>
                <a:sym typeface="Nunito"/>
              </a:rPr>
              <a:t>Наставник,</a:t>
            </a:r>
          </a:p>
          <a:p>
            <a:pPr marL="0" lvl="0" indent="0" algn="ctr" rtl="0">
              <a:spcBef>
                <a:spcPts val="0"/>
              </a:spcBef>
              <a:spcAft>
                <a:spcPts val="0"/>
              </a:spcAft>
              <a:buNone/>
            </a:pPr>
            <a:r>
              <a:rPr lang="ru-RU" i="1" dirty="0">
                <a:latin typeface="Nunito"/>
                <a:ea typeface="Nunito"/>
                <a:cs typeface="Nunito"/>
                <a:sym typeface="Nunito"/>
              </a:rPr>
              <a:t>студент 1 курса,</a:t>
            </a:r>
          </a:p>
          <a:p>
            <a:pPr marL="0" lvl="0" indent="0" algn="ctr" rtl="0">
              <a:spcBef>
                <a:spcPts val="0"/>
              </a:spcBef>
              <a:spcAft>
                <a:spcPts val="0"/>
              </a:spcAft>
              <a:buNone/>
            </a:pPr>
            <a:r>
              <a:rPr lang="ru-RU" i="1" dirty="0">
                <a:latin typeface="Nunito"/>
                <a:ea typeface="Nunito"/>
                <a:cs typeface="Nunito"/>
                <a:sym typeface="Nunito"/>
              </a:rPr>
              <a:t>магистратуры</a:t>
            </a:r>
          </a:p>
          <a:p>
            <a:pPr marL="0" lvl="0" indent="0" algn="ctr" rtl="0">
              <a:spcBef>
                <a:spcPts val="0"/>
              </a:spcBef>
              <a:spcAft>
                <a:spcPts val="0"/>
              </a:spcAft>
              <a:buNone/>
            </a:pPr>
            <a:r>
              <a:rPr lang="ru-RU" i="1" dirty="0">
                <a:latin typeface="Nunito"/>
                <a:ea typeface="Nunito"/>
                <a:cs typeface="Nunito"/>
                <a:sym typeface="Nunito"/>
              </a:rPr>
              <a:t>прикладная информатика</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1329</Words>
  <Application>Microsoft Office PowerPoint</Application>
  <PresentationFormat>Экран (16:9)</PresentationFormat>
  <Paragraphs>87</Paragraphs>
  <Slides>6</Slides>
  <Notes>6</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6</vt:i4>
      </vt:variant>
    </vt:vector>
  </HeadingPairs>
  <TitlesOfParts>
    <vt:vector size="10" baseType="lpstr">
      <vt:lpstr>Calibri</vt:lpstr>
      <vt:lpstr>Nunito</vt:lpstr>
      <vt:lpstr>Arial</vt:lpstr>
      <vt:lpstr>Simple Light</vt:lpstr>
      <vt:lpstr>&lt;&lt;Instown&gt;&gt; - Телеграмм бот, который будет скачивать из ссылки видео из социальных сетей</vt:lpstr>
      <vt:lpstr>Пользователь и проблема</vt:lpstr>
      <vt:lpstr>Как уже решается проблема</vt:lpstr>
      <vt:lpstr>Решение</vt:lpstr>
      <vt:lpstr>Актуальность проблемы</vt:lpstr>
      <vt:lpstr>Команда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342343 2343432</dc:creator>
  <cp:lastModifiedBy>342343 2343432</cp:lastModifiedBy>
  <cp:revision>1</cp:revision>
  <dcterms:modified xsi:type="dcterms:W3CDTF">2025-05-11T12:44:05Z</dcterms:modified>
</cp:coreProperties>
</file>