
<file path=[Content_Types].xml><?xml version="1.0" encoding="utf-8"?>
<Types xmlns="http://schemas.openxmlformats.org/package/2006/content-types">
  <Default Extension="jpeg" ContentType="image/jpeg"/>
  <Default Extension="jpg" ContentType="image/unknown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1" r:id="rId2"/>
    <p:sldId id="275" r:id="rId3"/>
    <p:sldId id="302" r:id="rId4"/>
    <p:sldId id="276" r:id="rId5"/>
    <p:sldId id="297" r:id="rId6"/>
    <p:sldId id="299" r:id="rId7"/>
    <p:sldId id="314" r:id="rId8"/>
    <p:sldId id="291" r:id="rId9"/>
    <p:sldId id="318" r:id="rId10"/>
    <p:sldId id="319" r:id="rId11"/>
    <p:sldId id="321" r:id="rId12"/>
    <p:sldId id="322" r:id="rId13"/>
    <p:sldId id="323" r:id="rId14"/>
    <p:sldId id="325" r:id="rId15"/>
    <p:sldId id="326" r:id="rId16"/>
    <p:sldId id="328" r:id="rId17"/>
    <p:sldId id="327" r:id="rId18"/>
    <p:sldId id="315" r:id="rId19"/>
    <p:sldId id="316" r:id="rId20"/>
    <p:sldId id="288" r:id="rId21"/>
    <p:sldId id="310" r:id="rId22"/>
    <p:sldId id="309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1774"/>
    <a:srgbClr val="F194C0"/>
    <a:srgbClr val="03BF9E"/>
    <a:srgbClr val="F2C230"/>
    <a:srgbClr val="F1E6B1"/>
    <a:srgbClr val="F2542F"/>
    <a:srgbClr val="2424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86" y="259"/>
      </p:cViewPr>
      <p:guideLst>
        <p:guide orient="horz" pos="436"/>
        <p:guide pos="37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hai\OneDrive\&#1056;&#1072;&#1073;&#1086;&#1095;&#1080;&#1081;%20&#1089;&#1090;&#1086;&#1083;\Big%20brain%20time\&#1071;%20&#1074;%20&#1076;&#1077;&#1083;&#1077;\spisok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hai\OneDrive\&#1056;&#1072;&#1073;&#1086;&#1095;&#1080;&#1081;%20&#1089;&#1090;&#1086;&#1083;\Big%20brain%20time\&#1071;%20&#1074;%20&#1076;&#1077;&#1083;&#1077;\spisok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bg1"/>
                </a:solidFill>
                <a:latin typeface="Bahnschrift SemiBold" panose="020B0502040204020203" pitchFamily="34" charset="0"/>
                <a:ea typeface="+mn-ea"/>
                <a:cs typeface="+mn-cs"/>
              </a:defRPr>
            </a:pPr>
            <a:r>
              <a:rPr lang="ru-RU" sz="1600">
                <a:solidFill>
                  <a:schemeClr val="bg1"/>
                </a:solidFill>
                <a:latin typeface="Bahnschrift SemiBold" panose="020B0502040204020203" pitchFamily="34" charset="0"/>
              </a:rPr>
              <a:t>Что потребители отметили положительного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bg1"/>
              </a:solidFill>
              <a:latin typeface="Bahnschrift SemiBold" panose="020B0502040204020203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spPr>
            <a:ln>
              <a:solidFill>
                <a:srgbClr val="242424"/>
              </a:solidFill>
            </a:ln>
          </c:spPr>
          <c:dPt>
            <c:idx val="0"/>
            <c:bubble3D val="0"/>
            <c:spPr>
              <a:solidFill>
                <a:srgbClr val="F194C0"/>
              </a:solidFill>
              <a:ln w="19050">
                <a:solidFill>
                  <a:srgbClr val="24242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757-43A0-BFDE-1977C6ECD65F}"/>
              </c:ext>
            </c:extLst>
          </c:dPt>
          <c:dPt>
            <c:idx val="1"/>
            <c:bubble3D val="0"/>
            <c:spPr>
              <a:solidFill>
                <a:srgbClr val="F2C230"/>
              </a:solidFill>
              <a:ln w="19050">
                <a:solidFill>
                  <a:srgbClr val="24242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757-43A0-BFDE-1977C6ECD65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rgbClr val="24242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757-43A0-BFDE-1977C6ECD65F}"/>
              </c:ext>
            </c:extLst>
          </c:dPt>
          <c:dPt>
            <c:idx val="3"/>
            <c:bubble3D val="0"/>
            <c:spPr>
              <a:solidFill>
                <a:srgbClr val="F1E6B1"/>
              </a:solidFill>
              <a:ln w="19050">
                <a:solidFill>
                  <a:srgbClr val="24242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757-43A0-BFDE-1977C6ECD65F}"/>
              </c:ext>
            </c:extLst>
          </c:dPt>
          <c:dPt>
            <c:idx val="4"/>
            <c:bubble3D val="0"/>
            <c:spPr>
              <a:solidFill>
                <a:srgbClr val="03BF9E"/>
              </a:solidFill>
              <a:ln w="19050">
                <a:solidFill>
                  <a:srgbClr val="24242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757-43A0-BFDE-1977C6ECD65F}"/>
              </c:ext>
            </c:extLst>
          </c:dPt>
          <c:dPt>
            <c:idx val="5"/>
            <c:bubble3D val="0"/>
            <c:spPr>
              <a:solidFill>
                <a:srgbClr val="F2542F"/>
              </a:solidFill>
              <a:ln w="19050">
                <a:solidFill>
                  <a:srgbClr val="24242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757-43A0-BFDE-1977C6ECD65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hnschrift SemiBold" panose="020B0502040204020203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диаграммы!$V$3:$V$8</c:f>
              <c:strCache>
                <c:ptCount val="6"/>
                <c:pt idx="0">
                  <c:v>приложение</c:v>
                </c:pt>
                <c:pt idx="1">
                  <c:v>фин грамотность</c:v>
                </c:pt>
                <c:pt idx="2">
                  <c:v>всё понравилось</c:v>
                </c:pt>
                <c:pt idx="3">
                  <c:v>идея</c:v>
                </c:pt>
                <c:pt idx="4">
                  <c:v>динамичность, веселье</c:v>
                </c:pt>
                <c:pt idx="5">
                  <c:v>связь с реальностью</c:v>
                </c:pt>
              </c:strCache>
            </c:strRef>
          </c:cat>
          <c:val>
            <c:numRef>
              <c:f>диаграммы!$W$3:$W$8</c:f>
              <c:numCache>
                <c:formatCode>General</c:formatCode>
                <c:ptCount val="6"/>
                <c:pt idx="0">
                  <c:v>4</c:v>
                </c:pt>
                <c:pt idx="1">
                  <c:v>7</c:v>
                </c:pt>
                <c:pt idx="2">
                  <c:v>7</c:v>
                </c:pt>
                <c:pt idx="3">
                  <c:v>5</c:v>
                </c:pt>
                <c:pt idx="4">
                  <c:v>4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757-43A0-BFDE-1977C6ECD65F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bg1"/>
              </a:solidFill>
              <a:latin typeface="Bahnschrift Light" panose="020B0502040204020203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bg1"/>
                </a:solidFill>
                <a:latin typeface="Bahnschrift SemiBold" panose="020B0502040204020203" pitchFamily="34" charset="0"/>
                <a:ea typeface="+mn-ea"/>
                <a:cs typeface="+mn-cs"/>
              </a:defRPr>
            </a:pPr>
            <a:r>
              <a:rPr lang="ru-RU" sz="1800">
                <a:solidFill>
                  <a:schemeClr val="bg1"/>
                </a:solidFill>
                <a:latin typeface="Bahnschrift SemiBold" panose="020B0502040204020203" pitchFamily="34" charset="0"/>
              </a:rPr>
              <a:t>Чего</a:t>
            </a:r>
            <a:r>
              <a:rPr lang="ru-RU" sz="1800" baseline="0">
                <a:solidFill>
                  <a:schemeClr val="bg1"/>
                </a:solidFill>
                <a:latin typeface="Bahnschrift SemiBold" panose="020B0502040204020203" pitchFamily="34" charset="0"/>
              </a:rPr>
              <a:t> ожидают от нашей игры?</a:t>
            </a:r>
            <a:endParaRPr lang="ru-RU" sz="1800">
              <a:solidFill>
                <a:schemeClr val="bg1"/>
              </a:solidFill>
              <a:latin typeface="Bahnschrift SemiBold" panose="020B0502040204020203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bg1"/>
              </a:solidFill>
              <a:latin typeface="Bahnschrift SemiBold" panose="020B0502040204020203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spPr>
            <a:ln>
              <a:solidFill>
                <a:srgbClr val="242424"/>
              </a:solidFill>
            </a:ln>
          </c:spPr>
          <c:dPt>
            <c:idx val="0"/>
            <c:bubble3D val="0"/>
            <c:spPr>
              <a:solidFill>
                <a:srgbClr val="F194C0"/>
              </a:solidFill>
              <a:ln w="19050">
                <a:solidFill>
                  <a:srgbClr val="24242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D83-4505-B7E7-80B1584A5499}"/>
              </c:ext>
            </c:extLst>
          </c:dPt>
          <c:dPt>
            <c:idx val="1"/>
            <c:bubble3D val="0"/>
            <c:spPr>
              <a:solidFill>
                <a:srgbClr val="F2C230"/>
              </a:solidFill>
              <a:ln w="19050">
                <a:solidFill>
                  <a:srgbClr val="24242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D83-4505-B7E7-80B1584A549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rgbClr val="24242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D83-4505-B7E7-80B1584A5499}"/>
              </c:ext>
            </c:extLst>
          </c:dPt>
          <c:dPt>
            <c:idx val="3"/>
            <c:bubble3D val="0"/>
            <c:spPr>
              <a:solidFill>
                <a:srgbClr val="03BF9E"/>
              </a:solidFill>
              <a:ln w="19050">
                <a:solidFill>
                  <a:srgbClr val="24242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D83-4505-B7E7-80B1584A5499}"/>
              </c:ext>
            </c:extLst>
          </c:dPt>
          <c:dPt>
            <c:idx val="4"/>
            <c:bubble3D val="0"/>
            <c:spPr>
              <a:solidFill>
                <a:srgbClr val="F2542F"/>
              </a:solidFill>
              <a:ln w="19050">
                <a:solidFill>
                  <a:srgbClr val="24242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D83-4505-B7E7-80B1584A549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hnschrift SemiBold" panose="020B0502040204020203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диаграммы!$N$4:$N$8</c:f>
              <c:strCache>
                <c:ptCount val="5"/>
                <c:pt idx="0">
                  <c:v>дизайн</c:v>
                </c:pt>
                <c:pt idx="1">
                  <c:v>понятность игры</c:v>
                </c:pt>
                <c:pt idx="2">
                  <c:v>связь с реальностью</c:v>
                </c:pt>
                <c:pt idx="3">
                  <c:v>социальное(знакомства.веселье)</c:v>
                </c:pt>
                <c:pt idx="4">
                  <c:v>информационное сопровождение</c:v>
                </c:pt>
              </c:strCache>
            </c:strRef>
          </c:cat>
          <c:val>
            <c:numRef>
              <c:f>диаграммы!$O$4:$O$8</c:f>
              <c:numCache>
                <c:formatCode>General</c:formatCode>
                <c:ptCount val="5"/>
                <c:pt idx="0">
                  <c:v>5</c:v>
                </c:pt>
                <c:pt idx="1">
                  <c:v>6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D83-4505-B7E7-80B1584A5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1"/>
                </a:solidFill>
                <a:latin typeface="Bahnschrift Light" panose="020B0502040204020203" pitchFamily="34" charset="0"/>
                <a:ea typeface="+mn-ea"/>
                <a:cs typeface="+mn-cs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bg1"/>
              </a:solidFill>
              <a:latin typeface="Bahnschrift Light" panose="020B0502040204020203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73354D-15AE-78A5-F5B5-DD8516DA80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776E3F6-DF87-52FE-46F1-22CBAC2208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360884-A80D-8C4D-7D6E-88415474C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DA35-1192-493B-A12D-EF77A769F0C1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1B7D15-E51B-72C8-91DA-EC4F97D5B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C15CE1-C1B2-30A1-256A-DF3642724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6487-AE5C-486A-9B6C-3B39A6530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26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2FA4D4-3BF8-69AA-ABC2-9E4BED2DE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B45448-2B62-26B6-47A7-35B9A40DE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E0F6CA-A6BE-A4F8-FF03-298CE9E60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DA35-1192-493B-A12D-EF77A769F0C1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DDD5B9-DC73-BD92-1D1A-DD9592094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0B89BC-6DE9-2D41-2CE1-ADCF36E9E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6487-AE5C-486A-9B6C-3B39A6530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153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922F85-64DF-0ACB-72E5-49D69D535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8E921F-6703-9F88-FBE4-9E3DC5453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D20CD0-D6A4-5075-D013-44CCE7581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DA35-1192-493B-A12D-EF77A769F0C1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62D356-BA85-3595-B18B-1971BFFF8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7EC646-83F4-E5AA-6D31-704606723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6487-AE5C-486A-9B6C-3B39A6530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200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32A84A-D7F6-97F4-43D5-BE420A752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70BF69-7A27-0DE5-3C14-AE75BB1172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5945A4A-3724-A119-AFF2-4C8AF88ED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0FD561B-FDA8-3A76-2BE0-AFB0DD3CD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DA35-1192-493B-A12D-EF77A769F0C1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1576B72-81FE-EB8A-9413-3865857B2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97C4A8-902E-7EE1-F65F-C952E4A2E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6487-AE5C-486A-9B6C-3B39A6530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660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CFD853-AB56-3F2D-48C0-C0E4AE470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FF9C289-7F19-AF1B-7358-97D32512C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2FD74D6-201A-31E1-B64B-B1C272A1CF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49AC9F8-2757-6924-9DD0-3550D3423C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5F5505E-72D6-26AF-11DD-2C9A8DF71E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DDA8F05-1856-0532-351A-B6B17A756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DA35-1192-493B-A12D-EF77A769F0C1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CFE5318-084D-6669-D064-7F64633DE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E4FA593-3274-F453-E35C-AD850CAD0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6487-AE5C-486A-9B6C-3B39A6530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132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79B292-44E6-16A6-EB24-4D3232E48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417FB13-A2BF-5693-42F6-D7EF7292E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DA35-1192-493B-A12D-EF77A769F0C1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9BE53C7-A525-4F62-56AE-BB5B16603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B6447F0-F186-E6B7-6DD3-5A317A508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6487-AE5C-486A-9B6C-3B39A6530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47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CB80061-6072-B0A5-C195-777A5E7CC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DA35-1192-493B-A12D-EF77A769F0C1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58E8F6A-68B2-9B1B-7263-647483798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06748B-72F1-39E8-0E2E-6B1E92802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6487-AE5C-486A-9B6C-3B39A6530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576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B14552-5864-5424-886A-23730044C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28B505-279D-C934-2BA7-62248470C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9F52CC0-CA64-B3E1-F025-B2A6DCCB94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84F4DBD-ED5E-B69D-6363-560163BC6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DA35-1192-493B-A12D-EF77A769F0C1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500084-BC5C-0591-D2C8-D8320E18E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40AD5CE-18C1-3195-EF34-EBFEAF44E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6487-AE5C-486A-9B6C-3B39A6530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882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F3E6F-0CD2-EEEB-DBE3-A66899259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9D492CC-D0C4-2C38-D95E-338E6C63B9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CCBCD25-E852-C1DB-9624-8ADF911DCE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6796ED-5028-BB7D-34C5-4A902A228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DA35-1192-493B-A12D-EF77A769F0C1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7C91D3D-1998-5F8A-EE30-B1E3D8267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18AC2F-1288-B020-6D7E-B20D70BC7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6487-AE5C-486A-9B6C-3B39A6530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835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012EC2-1CE0-A475-3E27-B3172876B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7A76497-FDCB-DE8D-DE56-3125855E62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7A3B4D-BB3A-5524-D52D-2CF75C656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DA35-1192-493B-A12D-EF77A769F0C1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56D451-25FA-5E6A-B105-96FCF9287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0E0861-E74E-083F-892E-2B91896DB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6487-AE5C-486A-9B6C-3B39A6530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992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5D8E23E-EB5C-9DCA-3D7F-61A8CDDB0B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A9769D5-3929-6789-C46E-512836715F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464A42-77A6-B564-71CB-9E13DFC85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DA35-1192-493B-A12D-EF77A769F0C1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6AEFC3-CFFB-978A-74CE-C187105AC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7A9DB5-96C8-C3F4-8274-36B3FD5CB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6487-AE5C-486A-9B6C-3B39A6530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528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C82B2D-9A7F-D270-2A68-57015D176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0FF77A-9E77-C273-16F3-5F4C70A1E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9313DC-F014-D503-338D-29FEF296C8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DDA35-1192-493B-A12D-EF77A769F0C1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1B5374-3350-CF65-521E-7079CD543D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032056-14FD-757C-1090-2BC9928F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56487-AE5C-486A-9B6C-3B39A6530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64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microsoft.com/office/2007/relationships/hdphoto" Target="../media/hdphoto1.wdp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g"/><Relationship Id="rId15" Type="http://schemas.microsoft.com/office/2007/relationships/hdphoto" Target="../media/hdphoto2.wdp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Relationship Id="rId1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23.svg"/><Relationship Id="rId12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chart" Target="../charts/chart1.xml"/><Relationship Id="rId5" Type="http://schemas.openxmlformats.org/officeDocument/2006/relationships/image" Target="../media/image21.sv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svg"/><Relationship Id="rId1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hyperlink" Target="https://boardgamer.ru/skolko-nastolshhikov-u-nas-v-strane?6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dex.ru/naselenie/tomskaya-oblast/tomsk" TargetMode="Externa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hyperlink" Target="https://boardgamer.ru/skolko-nastolshhikov-u-nas-v-strane?6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dex.ru/naselenie/tomskaya-oblast/tomsk" TargetMode="Externa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hdphoto" Target="../media/hdphoto1.wdp"/><Relationship Id="rId7" Type="http://schemas.openxmlformats.org/officeDocument/2006/relationships/image" Target="../media/image30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microsoft.com/office/2007/relationships/hdphoto" Target="../media/hdphoto2.wdp"/><Relationship Id="rId5" Type="http://schemas.openxmlformats.org/officeDocument/2006/relationships/image" Target="../media/image28.svg"/><Relationship Id="rId10" Type="http://schemas.openxmlformats.org/officeDocument/2006/relationships/image" Target="../media/image6.png"/><Relationship Id="rId4" Type="http://schemas.openxmlformats.org/officeDocument/2006/relationships/image" Target="../media/image27.png"/><Relationship Id="rId9" Type="http://schemas.openxmlformats.org/officeDocument/2006/relationships/image" Target="../media/image32.sv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svg"/><Relationship Id="rId3" Type="http://schemas.microsoft.com/office/2007/relationships/hdphoto" Target="../media/hdphoto1.wdp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microsoft.com/office/2007/relationships/hdphoto" Target="../media/hdphoto2.wdp"/><Relationship Id="rId2" Type="http://schemas.openxmlformats.org/officeDocument/2006/relationships/image" Target="../media/image3.png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11" Type="http://schemas.openxmlformats.org/officeDocument/2006/relationships/image" Target="../media/image40.svg"/><Relationship Id="rId5" Type="http://schemas.openxmlformats.org/officeDocument/2006/relationships/image" Target="../media/image34.jpeg"/><Relationship Id="rId15" Type="http://schemas.openxmlformats.org/officeDocument/2006/relationships/image" Target="../media/image44.svg"/><Relationship Id="rId10" Type="http://schemas.openxmlformats.org/officeDocument/2006/relationships/image" Target="../media/image39.png"/><Relationship Id="rId4" Type="http://schemas.openxmlformats.org/officeDocument/2006/relationships/image" Target="../media/image33.jpeg"/><Relationship Id="rId9" Type="http://schemas.openxmlformats.org/officeDocument/2006/relationships/image" Target="../media/image38.svg"/><Relationship Id="rId1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46.png"/><Relationship Id="rId10" Type="http://schemas.microsoft.com/office/2007/relationships/hdphoto" Target="../media/hdphoto4.wdp"/><Relationship Id="rId4" Type="http://schemas.openxmlformats.org/officeDocument/2006/relationships/image" Target="../media/image45.png"/><Relationship Id="rId9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1865285-62B5-BFE5-BF2D-57F837D7F8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3"/>
            <a:ext cx="12192000" cy="685326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7886C59-5144-8CFB-475F-80DE88CC1B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91"/>
          <a:stretch/>
        </p:blipFill>
        <p:spPr>
          <a:xfrm>
            <a:off x="6960637" y="0"/>
            <a:ext cx="3790820" cy="147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7765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3DD33CF-F105-EF3A-A149-D6876DE6E8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0302">
            <a:off x="2702105" y="1534511"/>
            <a:ext cx="2300481" cy="333703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D84FAD4-B28B-D51A-AE5D-6B30A07DAC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83" y="1225079"/>
            <a:ext cx="2481012" cy="359979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6A18443-4616-E7F5-661C-E6B9A80BA432}"/>
              </a:ext>
            </a:extLst>
          </p:cNvPr>
          <p:cNvSpPr txBox="1"/>
          <p:nvPr/>
        </p:nvSpPr>
        <p:spPr>
          <a:xfrm>
            <a:off x="6712187" y="1225079"/>
            <a:ext cx="48715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solidFill>
                  <a:srgbClr val="F2C230"/>
                </a:solidFill>
                <a:latin typeface="Montserrat SemiBold" pitchFamily="2" charset="-52"/>
                <a:ea typeface="Adobe Heiti Std R" panose="020B0400000000000000" pitchFamily="34" charset="-128"/>
              </a:rPr>
              <a:t>БАЗА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00E331-0ACE-76F3-BCD6-08E88E8FFBA2}"/>
              </a:ext>
            </a:extLst>
          </p:cNvPr>
          <p:cNvSpPr txBox="1"/>
          <p:nvPr/>
        </p:nvSpPr>
        <p:spPr>
          <a:xfrm>
            <a:off x="6276008" y="3485376"/>
            <a:ext cx="5307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1E6B1"/>
                </a:solidFill>
                <a:latin typeface="Montserrat Light" pitchFamily="2" charset="-52"/>
              </a:rPr>
              <a:t>Развивает финансовую грамотность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1548DD-8D24-EFB8-BA34-816030D7A23F}"/>
              </a:ext>
            </a:extLst>
          </p:cNvPr>
          <p:cNvSpPr txBox="1"/>
          <p:nvPr/>
        </p:nvSpPr>
        <p:spPr>
          <a:xfrm>
            <a:off x="6199576" y="578748"/>
            <a:ext cx="4698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FFC000"/>
                </a:solidFill>
                <a:latin typeface="Montserrat SemiBold" pitchFamily="2" charset="-52"/>
              </a:rPr>
              <a:t>настольная игра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6395B1-FFF6-92C9-F197-2D8689AF1A8D}"/>
              </a:ext>
            </a:extLst>
          </p:cNvPr>
          <p:cNvSpPr txBox="1"/>
          <p:nvPr/>
        </p:nvSpPr>
        <p:spPr>
          <a:xfrm>
            <a:off x="6420293" y="2589653"/>
            <a:ext cx="4698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FFC000"/>
                </a:solidFill>
                <a:latin typeface="Montserrat SemiBold" pitchFamily="2" charset="-52"/>
              </a:rPr>
              <a:t>экономическая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2EE206-C2E8-5327-02AD-7CC5D317A877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>
                <a:solidFill>
                  <a:srgbClr val="FFC000"/>
                </a:solidFill>
              </a:rPr>
              <a:t>01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224A9B-20E4-C436-392E-F1254894FB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4191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2CAA3EAB-1F55-19A8-0F8A-6B2F61DEB241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02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51417B-FDB9-E968-9701-DC4C75EAF6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F1DFA6-18FF-21DF-C2D7-032FBB3F5C0C}"/>
              </a:ext>
            </a:extLst>
          </p:cNvPr>
          <p:cNvSpPr txBox="1"/>
          <p:nvPr/>
        </p:nvSpPr>
        <p:spPr>
          <a:xfrm>
            <a:off x="608268" y="3396987"/>
            <a:ext cx="49228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По данным Национальной ассоциации коллекторских агентств, на февраль 2021 года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просроченные долги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перед банками имели около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5,4 млн россиян.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EE89D4-F903-AEB9-4C45-B5486DA673AD}"/>
              </a:ext>
            </a:extLst>
          </p:cNvPr>
          <p:cNvSpPr txBox="1"/>
          <p:nvPr/>
        </p:nvSpPr>
        <p:spPr>
          <a:xfrm>
            <a:off x="608268" y="2215423"/>
            <a:ext cx="442831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Неграмотное управление бюджетом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0794F2-8544-7E88-BC2C-E8E6BF8B326D}"/>
              </a:ext>
            </a:extLst>
          </p:cNvPr>
          <p:cNvSpPr txBox="1"/>
          <p:nvPr/>
        </p:nvSpPr>
        <p:spPr>
          <a:xfrm>
            <a:off x="6345083" y="2291747"/>
            <a:ext cx="41554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Мошенничество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CEA423-9FBD-13DE-AFEF-9EBD9C181A90}"/>
              </a:ext>
            </a:extLst>
          </p:cNvPr>
          <p:cNvSpPr txBox="1"/>
          <p:nvPr/>
        </p:nvSpPr>
        <p:spPr>
          <a:xfrm>
            <a:off x="6345083" y="3396987"/>
            <a:ext cx="52386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Общий объём и количество операций без согласия клиентов 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2022 году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Объём операций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14 165, 44 млн. руб.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Общее количество операций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876,59 тыс.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ед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2C230"/>
              </a:solidFill>
              <a:effectLst/>
              <a:uLnTx/>
              <a:uFillTx/>
              <a:latin typeface="Bahnschrift SemiLight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2324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60E5F5-CF49-02C6-CB11-51CA2AB57B09}"/>
              </a:ext>
            </a:extLst>
          </p:cNvPr>
          <p:cNvSpPr txBox="1"/>
          <p:nvPr/>
        </p:nvSpPr>
        <p:spPr>
          <a:xfrm>
            <a:off x="473509" y="2828835"/>
            <a:ext cx="97372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FFC000"/>
                </a:solidFill>
                <a:latin typeface="Montserrat SemiBold" pitchFamily="2" charset="-52"/>
              </a:rPr>
              <a:t>Играй в БАЗУ и научись управлять своими инвестициями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D1BC48-AF9A-87A8-4353-248F8704482C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>
                <a:solidFill>
                  <a:srgbClr val="FFC000"/>
                </a:solidFill>
              </a:rPr>
              <a:t>03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6A33AE35-92FA-2F86-A2F7-B9007CAE8768}"/>
              </a:ext>
            </a:extLst>
          </p:cNvPr>
          <p:cNvCxnSpPr>
            <a:cxnSpLocks/>
          </p:cNvCxnSpPr>
          <p:nvPr/>
        </p:nvCxnSpPr>
        <p:spPr>
          <a:xfrm flipV="1">
            <a:off x="5770258" y="3503515"/>
            <a:ext cx="3871066" cy="415544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010A1209-C82E-1A22-67FF-F4FA2FF47957}"/>
              </a:ext>
            </a:extLst>
          </p:cNvPr>
          <p:cNvGrpSpPr/>
          <p:nvPr/>
        </p:nvGrpSpPr>
        <p:grpSpPr>
          <a:xfrm>
            <a:off x="8810584" y="4418130"/>
            <a:ext cx="2230957" cy="1862048"/>
            <a:chOff x="7575349" y="4476096"/>
            <a:chExt cx="2230957" cy="186204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F6C74FB-C5F3-FC11-06B2-18E46C83D0DE}"/>
                </a:ext>
              </a:extLst>
            </p:cNvPr>
            <p:cNvSpPr txBox="1"/>
            <p:nvPr/>
          </p:nvSpPr>
          <p:spPr>
            <a:xfrm>
              <a:off x="7575349" y="4476096"/>
              <a:ext cx="2230957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500" dirty="0">
                  <a:solidFill>
                    <a:srgbClr val="FFC000"/>
                  </a:solidFill>
                  <a:latin typeface="Montserrat SemiBold" pitchFamily="2" charset="-52"/>
                </a:rPr>
                <a:t>Б</a:t>
              </a:r>
            </a:p>
          </p:txBody>
        </p: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F7467730-3F87-A71B-89F2-61FD4545CE94}"/>
                </a:ext>
              </a:extLst>
            </p:cNvPr>
            <p:cNvCxnSpPr/>
            <p:nvPr/>
          </p:nvCxnSpPr>
          <p:spPr>
            <a:xfrm flipH="1">
              <a:off x="8011463" y="5114705"/>
              <a:ext cx="254000" cy="975360"/>
            </a:xfrm>
            <a:prstGeom prst="line">
              <a:avLst/>
            </a:prstGeom>
            <a:ln w="76200"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68598D84-5EE4-FE11-8DA5-008377C2B079}"/>
                </a:ext>
              </a:extLst>
            </p:cNvPr>
            <p:cNvCxnSpPr/>
            <p:nvPr/>
          </p:nvCxnSpPr>
          <p:spPr>
            <a:xfrm flipH="1">
              <a:off x="8176715" y="5129090"/>
              <a:ext cx="254000" cy="975360"/>
            </a:xfrm>
            <a:prstGeom prst="line">
              <a:avLst/>
            </a:prstGeom>
            <a:ln w="76200"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F9FCFB-3F26-A848-1D4D-78D9F29386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8429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651 -0.37616 L -0.02799 0.02801 " pathEditMode="relative" rAng="0" ptsTypes="AA">
                                      <p:cBhvr>
                                        <p:cTn id="6" dur="10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32" y="2020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662 -0.54838 L -0.04635 0.00208 " pathEditMode="relative" rAng="0" ptsTypes="AA">
                                      <p:cBhvr>
                                        <p:cTn id="8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48" y="27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00E331-0ACE-76F3-BCD6-08E88E8FFBA2}"/>
              </a:ext>
            </a:extLst>
          </p:cNvPr>
          <p:cNvSpPr txBox="1"/>
          <p:nvPr/>
        </p:nvSpPr>
        <p:spPr>
          <a:xfrm>
            <a:off x="6199576" y="-3075381"/>
            <a:ext cx="5307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1E6B1"/>
                </a:solidFill>
                <a:latin typeface="Montserrat Light" pitchFamily="2" charset="-52"/>
              </a:rPr>
              <a:t>Развивает финансовую грамотность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2EE206-C2E8-5327-02AD-7CC5D317A877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>
                <a:solidFill>
                  <a:srgbClr val="FFC000"/>
                </a:solidFill>
              </a:rPr>
              <a:t>04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B2052D7-2FD1-D738-C051-A7E101F96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617" y="367368"/>
            <a:ext cx="9326245" cy="6346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7C0980-3487-D049-AF11-6A544C32AD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8874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CFD0736-66F3-504E-E93A-680180A561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392" y="692150"/>
            <a:ext cx="1984305" cy="287839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4CEA34C-E582-2DE6-B3C1-AD87CA04DF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99" y="685662"/>
            <a:ext cx="1993492" cy="289137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24844B3-A2F2-04FF-CD1F-B085B23EA9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214" y="716425"/>
            <a:ext cx="1972044" cy="28606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62EE206-C2E8-5327-02AD-7CC5D317A877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>
                <a:solidFill>
                  <a:srgbClr val="FFC000"/>
                </a:solidFill>
              </a:rPr>
              <a:t>05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A5603C8-F53C-5E67-8E70-4BD554F3B9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757" y="694555"/>
            <a:ext cx="1972044" cy="286061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331404-306B-2AB7-B163-0AA87C5C49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446" y="2618289"/>
            <a:ext cx="1972044" cy="286061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41C9937-02DC-8049-1E0C-34A8D2F4C9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038" y="2618289"/>
            <a:ext cx="1983818" cy="287839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130665-1B9F-FFF9-3B1E-9A964FC843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68" y="2636075"/>
            <a:ext cx="1972044" cy="286061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15C135-45EA-76BC-3C51-F916B826577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12" y="2515746"/>
            <a:ext cx="1993252" cy="289137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B7F018-20A9-13B6-1B50-D2991E68857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413" y="685662"/>
            <a:ext cx="1984306" cy="287839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BECA7CC-620A-6598-629A-A7E970383D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293" y="2618289"/>
            <a:ext cx="1984306" cy="287839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2EC9EB6-DBE0-FD92-E593-1A20FAEA657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39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25 L 1.66667E-6 4.44444E-6 " pathEditMode="relative" rAng="0" ptsTypes="AA">
                                      <p:cBhvr>
                                        <p:cTn id="6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-0.24167 L 4.16667E-6 -7.40741E-7 " pathEditMode="relative" rAng="0" ptsTypes="AA">
                                      <p:cBhvr>
                                        <p:cTn id="8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208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7451E-17 -0.25 L -1.47451E-17 -3.5345E-17 " pathEditMode="relative" rAng="0" ptsTypes="AA">
                                      <p:cBhvr>
                                        <p:cTn id="10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0.25 L 2.08333E-7 -2.59259E-6 " pathEditMode="relative" rAng="0" ptsTypes="AA">
                                      <p:cBhvr>
                                        <p:cTn id="12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0.25 L 1.875E-6 3.33333E-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>
            <a:extLst>
              <a:ext uri="{FF2B5EF4-FFF2-40B4-BE49-F238E27FC236}">
                <a16:creationId xmlns:a16="http://schemas.microsoft.com/office/drawing/2014/main" id="{9E46D8F1-0609-2B7E-B8F1-13E873AD5EFD}"/>
              </a:ext>
            </a:extLst>
          </p:cNvPr>
          <p:cNvSpPr/>
          <p:nvPr/>
        </p:nvSpPr>
        <p:spPr>
          <a:xfrm>
            <a:off x="5151120" y="1960880"/>
            <a:ext cx="1889760" cy="1889760"/>
          </a:xfrm>
          <a:prstGeom prst="ellipse">
            <a:avLst/>
          </a:prstGeom>
          <a:solidFill>
            <a:srgbClr val="4E1774">
              <a:alpha val="67000"/>
            </a:srgbClr>
          </a:solidFill>
          <a:ln>
            <a:solidFill>
              <a:srgbClr val="2424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69556ACF-7EE9-2A02-7A05-9C8D49CDE7DB}"/>
              </a:ext>
            </a:extLst>
          </p:cNvPr>
          <p:cNvSpPr/>
          <p:nvPr/>
        </p:nvSpPr>
        <p:spPr>
          <a:xfrm>
            <a:off x="5857906" y="2897894"/>
            <a:ext cx="1889760" cy="1889760"/>
          </a:xfrm>
          <a:prstGeom prst="ellipse">
            <a:avLst/>
          </a:prstGeom>
          <a:solidFill>
            <a:srgbClr val="F194C0">
              <a:alpha val="57000"/>
            </a:srgbClr>
          </a:solidFill>
          <a:ln>
            <a:solidFill>
              <a:srgbClr val="2424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E17850D9-DFEC-EE65-6688-F49AC2E7AA98}"/>
              </a:ext>
            </a:extLst>
          </p:cNvPr>
          <p:cNvSpPr/>
          <p:nvPr/>
        </p:nvSpPr>
        <p:spPr>
          <a:xfrm>
            <a:off x="4531360" y="2897894"/>
            <a:ext cx="1889760" cy="1889760"/>
          </a:xfrm>
          <a:prstGeom prst="ellipse">
            <a:avLst/>
          </a:prstGeom>
          <a:solidFill>
            <a:srgbClr val="03BF9E">
              <a:alpha val="53000"/>
            </a:srgbClr>
          </a:solidFill>
          <a:ln>
            <a:solidFill>
              <a:srgbClr val="2424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CAA3EAB-1F55-19A8-0F8A-6B2F61DEB241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06</a:t>
            </a:r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B47F13FC-D53B-4CA8-F21D-EB859EC697B7}"/>
              </a:ext>
            </a:extLst>
          </p:cNvPr>
          <p:cNvSpPr/>
          <p:nvPr/>
        </p:nvSpPr>
        <p:spPr>
          <a:xfrm>
            <a:off x="5801360" y="3155173"/>
            <a:ext cx="619760" cy="1390934"/>
          </a:xfrm>
          <a:custGeom>
            <a:avLst/>
            <a:gdLst>
              <a:gd name="connsiteX0" fmla="*/ 322194 w 619760"/>
              <a:gd name="connsiteY0" fmla="*/ 0 h 1390934"/>
              <a:gd name="connsiteX1" fmla="*/ 343011 w 619760"/>
              <a:gd name="connsiteY1" fmla="*/ 17176 h 1390934"/>
              <a:gd name="connsiteX2" fmla="*/ 619760 w 619760"/>
              <a:gd name="connsiteY2" fmla="*/ 685307 h 1390934"/>
              <a:gd name="connsiteX3" fmla="*/ 343011 w 619760"/>
              <a:gd name="connsiteY3" fmla="*/ 1353438 h 1390934"/>
              <a:gd name="connsiteX4" fmla="*/ 297566 w 619760"/>
              <a:gd name="connsiteY4" fmla="*/ 1390934 h 1390934"/>
              <a:gd name="connsiteX5" fmla="*/ 276749 w 619760"/>
              <a:gd name="connsiteY5" fmla="*/ 1373758 h 1390934"/>
              <a:gd name="connsiteX6" fmla="*/ 0 w 619760"/>
              <a:gd name="connsiteY6" fmla="*/ 705627 h 1390934"/>
              <a:gd name="connsiteX7" fmla="*/ 276749 w 619760"/>
              <a:gd name="connsiteY7" fmla="*/ 37496 h 1390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9760" h="1390934">
                <a:moveTo>
                  <a:pt x="322194" y="0"/>
                </a:moveTo>
                <a:lnTo>
                  <a:pt x="343011" y="17176"/>
                </a:lnTo>
                <a:cubicBezTo>
                  <a:pt x="514001" y="188166"/>
                  <a:pt x="619760" y="424386"/>
                  <a:pt x="619760" y="685307"/>
                </a:cubicBezTo>
                <a:cubicBezTo>
                  <a:pt x="619760" y="946229"/>
                  <a:pt x="514001" y="1182449"/>
                  <a:pt x="343011" y="1353438"/>
                </a:cubicBezTo>
                <a:lnTo>
                  <a:pt x="297566" y="1390934"/>
                </a:lnTo>
                <a:lnTo>
                  <a:pt x="276749" y="1373758"/>
                </a:lnTo>
                <a:cubicBezTo>
                  <a:pt x="105760" y="1202769"/>
                  <a:pt x="0" y="966549"/>
                  <a:pt x="0" y="705627"/>
                </a:cubicBezTo>
                <a:cubicBezTo>
                  <a:pt x="0" y="444706"/>
                  <a:pt x="105760" y="208486"/>
                  <a:pt x="276749" y="37496"/>
                </a:cubicBezTo>
                <a:close/>
              </a:path>
            </a:pathLst>
          </a:custGeom>
          <a:solidFill>
            <a:srgbClr val="F2C230">
              <a:alpha val="92000"/>
            </a:srgbClr>
          </a:solidFill>
          <a:ln>
            <a:solidFill>
              <a:srgbClr val="2424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2C23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Рисунок 15" descr="Кости">
            <a:extLst>
              <a:ext uri="{FF2B5EF4-FFF2-40B4-BE49-F238E27FC236}">
                <a16:creationId xmlns:a16="http://schemas.microsoft.com/office/drawing/2014/main" id="{38520375-C3D4-BC92-5B04-0561D075D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01360" y="3540760"/>
            <a:ext cx="619760" cy="61976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67E85E2-2F12-BF6B-DACB-0C5EE30DB9ED}"/>
              </a:ext>
            </a:extLst>
          </p:cNvPr>
          <p:cNvSpPr txBox="1"/>
          <p:nvPr/>
        </p:nvSpPr>
        <p:spPr>
          <a:xfrm>
            <a:off x="4659026" y="3589030"/>
            <a:ext cx="1142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26-35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4FCB617-54AE-B9C5-F81D-D72EA6932D0E}"/>
              </a:ext>
            </a:extLst>
          </p:cNvPr>
          <p:cNvSpPr txBox="1"/>
          <p:nvPr/>
        </p:nvSpPr>
        <p:spPr>
          <a:xfrm>
            <a:off x="6569772" y="3589030"/>
            <a:ext cx="2468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16-25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45EB69-B169-8D97-F0A1-0D14C55633E4}"/>
              </a:ext>
            </a:extLst>
          </p:cNvPr>
          <p:cNvSpPr txBox="1"/>
          <p:nvPr/>
        </p:nvSpPr>
        <p:spPr>
          <a:xfrm>
            <a:off x="5801360" y="2286385"/>
            <a:ext cx="2468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36+</a:t>
            </a:r>
          </a:p>
        </p:txBody>
      </p:sp>
      <p:cxnSp>
        <p:nvCxnSpPr>
          <p:cNvPr id="21" name="Соединитель: уступ 20">
            <a:extLst>
              <a:ext uri="{FF2B5EF4-FFF2-40B4-BE49-F238E27FC236}">
                <a16:creationId xmlns:a16="http://schemas.microsoft.com/office/drawing/2014/main" id="{36B62089-FCD5-78BB-37C9-DEE700C677D4}"/>
              </a:ext>
            </a:extLst>
          </p:cNvPr>
          <p:cNvCxnSpPr>
            <a:cxnSpLocks/>
            <a:stCxn id="14" idx="2"/>
            <a:endCxn id="30" idx="3"/>
          </p:cNvCxnSpPr>
          <p:nvPr/>
        </p:nvCxnSpPr>
        <p:spPr>
          <a:xfrm rot="10800000" flipV="1">
            <a:off x="4120662" y="3842774"/>
            <a:ext cx="410698" cy="1116916"/>
          </a:xfrm>
          <a:prstGeom prst="bentConnector3">
            <a:avLst>
              <a:gd name="adj1" fmla="val 50000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Соединитель: уступ 24">
            <a:extLst>
              <a:ext uri="{FF2B5EF4-FFF2-40B4-BE49-F238E27FC236}">
                <a16:creationId xmlns:a16="http://schemas.microsoft.com/office/drawing/2014/main" id="{944FBD2F-B24B-64DF-8A80-167AABC72889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4494848" y="1801460"/>
            <a:ext cx="496852" cy="1369191"/>
          </a:xfrm>
          <a:prstGeom prst="bentConnector4">
            <a:avLst>
              <a:gd name="adj1" fmla="val -46010"/>
              <a:gd name="adj2" fmla="val 82367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Соединитель: уступ 26">
            <a:extLst>
              <a:ext uri="{FF2B5EF4-FFF2-40B4-BE49-F238E27FC236}">
                <a16:creationId xmlns:a16="http://schemas.microsoft.com/office/drawing/2014/main" id="{DF185C53-06ED-14FB-A0C6-B302F1B99AB8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7477964" y="2220755"/>
            <a:ext cx="946843" cy="960934"/>
          </a:xfrm>
          <a:prstGeom prst="bentConnector2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1D1CD41-634C-C554-87B6-9F637D84D644}"/>
              </a:ext>
            </a:extLst>
          </p:cNvPr>
          <p:cNvSpPr txBox="1"/>
          <p:nvPr/>
        </p:nvSpPr>
        <p:spPr>
          <a:xfrm>
            <a:off x="8431851" y="1489135"/>
            <a:ext cx="35008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Шаткое финансовое положение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, хочется больше времени проводить с друзьями,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настольные игры сближают людей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1A1B1AB-40FE-77E2-DCAE-E46B0E7BA8ED}"/>
              </a:ext>
            </a:extLst>
          </p:cNvPr>
          <p:cNvSpPr txBox="1"/>
          <p:nvPr/>
        </p:nvSpPr>
        <p:spPr>
          <a:xfrm>
            <a:off x="610613" y="4082527"/>
            <a:ext cx="35100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Состоявшиеся серьезные люди, которые желают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провести время с пользой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. Новый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формат встреч с коллегами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, или же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семейные вечера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1BCF990-438F-A152-3C86-9D3CEE9799C2}"/>
              </a:ext>
            </a:extLst>
          </p:cNvPr>
          <p:cNvSpPr txBox="1"/>
          <p:nvPr/>
        </p:nvSpPr>
        <p:spPr>
          <a:xfrm>
            <a:off x="557841" y="1857318"/>
            <a:ext cx="35008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Желают узнать что-то новое и выйти на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доп. доход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помимо пенсии,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сближение членов семьи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, проведение приятных вечеров с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детьми и внуками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A1C7B14-E060-F6D2-7F48-008B9B0B0A59}"/>
              </a:ext>
            </a:extLst>
          </p:cNvPr>
          <p:cNvSpPr txBox="1"/>
          <p:nvPr/>
        </p:nvSpPr>
        <p:spPr>
          <a:xfrm>
            <a:off x="1540213" y="366364"/>
            <a:ext cx="87639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kern="1200" spc="0" baseline="0">
                <a:solidFill>
                  <a:srgbClr val="F2C230"/>
                </a:solidFill>
                <a:latin typeface="Montserrat ExtraBold" pitchFamily="2" charset="-52"/>
                <a:ea typeface="+mn-ea"/>
                <a:cs typeface="+mn-cs"/>
              </a:defRPr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Целевая аудитория</a:t>
            </a:r>
          </a:p>
        </p:txBody>
      </p:sp>
      <p:cxnSp>
        <p:nvCxnSpPr>
          <p:cNvPr id="7" name="Соединитель: уступ 6">
            <a:extLst>
              <a:ext uri="{FF2B5EF4-FFF2-40B4-BE49-F238E27FC236}">
                <a16:creationId xmlns:a16="http://schemas.microsoft.com/office/drawing/2014/main" id="{6606901D-B838-56F6-52FD-C923D155A029}"/>
              </a:ext>
            </a:extLst>
          </p:cNvPr>
          <p:cNvCxnSpPr>
            <a:stCxn id="16" idx="2"/>
          </p:cNvCxnSpPr>
          <p:nvPr/>
        </p:nvCxnSpPr>
        <p:spPr>
          <a:xfrm rot="16200000" flipH="1">
            <a:off x="6648245" y="3623514"/>
            <a:ext cx="1246600" cy="2320611"/>
          </a:xfrm>
          <a:prstGeom prst="bentConnector2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4C1D5CD-92CD-F9CF-EFAF-780B29C5CBF7}"/>
              </a:ext>
            </a:extLst>
          </p:cNvPr>
          <p:cNvSpPr txBox="1"/>
          <p:nvPr/>
        </p:nvSpPr>
        <p:spPr>
          <a:xfrm>
            <a:off x="8431851" y="4301234"/>
            <a:ext cx="35008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Наши потенциальные клиенты, люди которые любят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2542F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развиваться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 и проводить время с пользой, развивается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2542F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в кругу друзей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2542F"/>
              </a:solidFill>
              <a:effectLst/>
              <a:uLnTx/>
              <a:uFillTx/>
              <a:latin typeface="Bahnschrift SemiBold" panose="020B0502040204020203" pitchFamily="34" charset="0"/>
              <a:ea typeface="+mn-ea"/>
              <a:cs typeface="+mn-cs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6701B25-BA08-9F0D-A1F0-F12B6FEB03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392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332BE1F-A22F-6F04-09CF-80653CB0C4E8}"/>
              </a:ext>
            </a:extLst>
          </p:cNvPr>
          <p:cNvSpPr txBox="1"/>
          <p:nvPr/>
        </p:nvSpPr>
        <p:spPr>
          <a:xfrm>
            <a:off x="7218483" y="1992603"/>
            <a:ext cx="4763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ahnschrift SemiLight" panose="020B0502040204020203" pitchFamily="34" charset="0"/>
              </a:rPr>
              <a:t>Динамичная игра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CE0644-7FF1-A835-7560-F8526CC8271E}"/>
              </a:ext>
            </a:extLst>
          </p:cNvPr>
          <p:cNvSpPr txBox="1"/>
          <p:nvPr/>
        </p:nvSpPr>
        <p:spPr>
          <a:xfrm>
            <a:off x="7297858" y="3218324"/>
            <a:ext cx="4763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ahnschrift SemiLight" panose="020B0502040204020203" pitchFamily="34" charset="0"/>
              </a:rPr>
              <a:t>Развитие во всех сферах одновременно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20B9DE-5905-B5FF-628C-875DB1A1EB9E}"/>
              </a:ext>
            </a:extLst>
          </p:cNvPr>
          <p:cNvSpPr txBox="1"/>
          <p:nvPr/>
        </p:nvSpPr>
        <p:spPr>
          <a:xfrm>
            <a:off x="7218483" y="4411002"/>
            <a:ext cx="47638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ahnschrift SemiLight" panose="020B0502040204020203" pitchFamily="34" charset="0"/>
              </a:rPr>
              <a:t>Игра имеет тесную связь с реальной жизнью, навыки можно применять на практике</a:t>
            </a:r>
          </a:p>
        </p:txBody>
      </p:sp>
      <p:pic>
        <p:nvPicPr>
          <p:cNvPr id="17" name="Рисунок 16" descr="Лампочка и шестеренка">
            <a:extLst>
              <a:ext uri="{FF2B5EF4-FFF2-40B4-BE49-F238E27FC236}">
                <a16:creationId xmlns:a16="http://schemas.microsoft.com/office/drawing/2014/main" id="{AED81632-6DF1-F229-D783-2849F386ED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43371" y="1941750"/>
            <a:ext cx="513515" cy="513515"/>
          </a:xfrm>
          <a:prstGeom prst="rect">
            <a:avLst/>
          </a:prstGeom>
        </p:spPr>
      </p:pic>
      <p:pic>
        <p:nvPicPr>
          <p:cNvPr id="18" name="Рисунок 17" descr="Голова с шестеренками">
            <a:extLst>
              <a:ext uri="{FF2B5EF4-FFF2-40B4-BE49-F238E27FC236}">
                <a16:creationId xmlns:a16="http://schemas.microsoft.com/office/drawing/2014/main" id="{C677A517-E75A-9659-7D75-B9F63E5533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704968" y="3172242"/>
            <a:ext cx="513515" cy="513515"/>
          </a:xfrm>
          <a:prstGeom prst="rect">
            <a:avLst/>
          </a:prstGeom>
        </p:spPr>
      </p:pic>
      <p:pic>
        <p:nvPicPr>
          <p:cNvPr id="19" name="Рисунок 18" descr="Загородная сцена">
            <a:extLst>
              <a:ext uri="{FF2B5EF4-FFF2-40B4-BE49-F238E27FC236}">
                <a16:creationId xmlns:a16="http://schemas.microsoft.com/office/drawing/2014/main" id="{AC80BEE8-E54E-90A3-B493-C8B09B033F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743372" y="4405969"/>
            <a:ext cx="513515" cy="51351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5ABB642-520E-3CD9-DBA6-1197C86C25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941750"/>
            <a:ext cx="6260036" cy="36427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3FF0D9-E953-5D32-38C4-945FCA741756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>
                <a:solidFill>
                  <a:srgbClr val="FFC000"/>
                </a:solidFill>
              </a:rPr>
              <a:t>07</a:t>
            </a:r>
          </a:p>
        </p:txBody>
      </p:sp>
      <p:sp>
        <p:nvSpPr>
          <p:cNvPr id="4" name="Номер слайда 11">
            <a:extLst>
              <a:ext uri="{FF2B5EF4-FFF2-40B4-BE49-F238E27FC236}">
                <a16:creationId xmlns:a16="http://schemas.microsoft.com/office/drawing/2014/main" id="{7C573FD3-9960-D3A9-0898-C6668F49B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9A0949-4987-0D98-4613-E9AEEE675D88}"/>
              </a:ext>
            </a:extLst>
          </p:cNvPr>
          <p:cNvSpPr txBox="1"/>
          <p:nvPr/>
        </p:nvSpPr>
        <p:spPr>
          <a:xfrm>
            <a:off x="6096000" y="226742"/>
            <a:ext cx="538065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0" i="0" u="none" strike="noStrike" kern="1200" spc="0" baseline="0">
                <a:solidFill>
                  <a:srgbClr val="F2C230"/>
                </a:solidFill>
                <a:latin typeface="Montserrat ExtraBold" pitchFamily="2" charset="-52"/>
                <a:ea typeface="+mn-ea"/>
                <a:cs typeface="+mn-cs"/>
              </a:defRPr>
            </a:pPr>
            <a:r>
              <a:rPr lang="ru-RU" sz="3200" dirty="0">
                <a:solidFill>
                  <a:srgbClr val="F2C230"/>
                </a:solidFill>
                <a:latin typeface="Montserrat ExtraBold" pitchFamily="2" charset="-52"/>
              </a:rPr>
              <a:t>Уникальное торговое предложение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16E2FE9-ABF3-9786-0B49-B1763489F5D1}"/>
              </a:ext>
            </a:extLst>
          </p:cNvPr>
          <p:cNvCxnSpPr>
            <a:cxnSpLocks/>
          </p:cNvCxnSpPr>
          <p:nvPr/>
        </p:nvCxnSpPr>
        <p:spPr>
          <a:xfrm>
            <a:off x="6276362" y="1672967"/>
            <a:ext cx="0" cy="3765755"/>
          </a:xfrm>
          <a:prstGeom prst="line">
            <a:avLst/>
          </a:prstGeom>
          <a:ln w="12700">
            <a:solidFill>
              <a:srgbClr val="F1C7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9C992D9C-BA86-130C-76ED-1CED7298F1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7979408"/>
              </p:ext>
            </p:extLst>
          </p:nvPr>
        </p:nvGraphicFramePr>
        <p:xfrm>
          <a:off x="209651" y="226742"/>
          <a:ext cx="5849836" cy="2950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2D225047-3B5B-486C-AD1C-937BD63061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0425297"/>
              </p:ext>
            </p:extLst>
          </p:nvPr>
        </p:nvGraphicFramePr>
        <p:xfrm>
          <a:off x="209651" y="3507911"/>
          <a:ext cx="5849837" cy="3123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35F75FF-B00E-36C9-6E9E-96DE1AF684E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36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Овал 19">
            <a:extLst>
              <a:ext uri="{FF2B5EF4-FFF2-40B4-BE49-F238E27FC236}">
                <a16:creationId xmlns:a16="http://schemas.microsoft.com/office/drawing/2014/main" id="{EB552A88-6F94-CFA3-85BF-236F01AFC74C}"/>
              </a:ext>
            </a:extLst>
          </p:cNvPr>
          <p:cNvSpPr/>
          <p:nvPr/>
        </p:nvSpPr>
        <p:spPr>
          <a:xfrm>
            <a:off x="2760691" y="252516"/>
            <a:ext cx="6670617" cy="6352968"/>
          </a:xfrm>
          <a:prstGeom prst="ellipse">
            <a:avLst/>
          </a:prstGeom>
          <a:solidFill>
            <a:srgbClr val="4E1774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D3BCB7-75C7-8D56-625D-4D075AB37C5E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FFC000"/>
                </a:solidFill>
                <a:latin typeface="Calibri" panose="020F0502020204030204"/>
              </a:rPr>
              <a:t>08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C1F514-357A-DC49-66DC-10E00E347A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  <p:sp>
        <p:nvSpPr>
          <p:cNvPr id="13" name="Овал 12">
            <a:extLst>
              <a:ext uri="{FF2B5EF4-FFF2-40B4-BE49-F238E27FC236}">
                <a16:creationId xmlns:a16="http://schemas.microsoft.com/office/drawing/2014/main" id="{1BF9283E-D848-8831-2EB5-AE6DAF3448E8}"/>
              </a:ext>
            </a:extLst>
          </p:cNvPr>
          <p:cNvSpPr/>
          <p:nvPr/>
        </p:nvSpPr>
        <p:spPr>
          <a:xfrm>
            <a:off x="3188057" y="902357"/>
            <a:ext cx="5673012" cy="5402868"/>
          </a:xfrm>
          <a:prstGeom prst="ellipse">
            <a:avLst/>
          </a:prstGeom>
          <a:solidFill>
            <a:srgbClr val="03BF9E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EFDF3B8D-295C-65B8-9564-992F8C349AF0}"/>
              </a:ext>
            </a:extLst>
          </p:cNvPr>
          <p:cNvSpPr/>
          <p:nvPr/>
        </p:nvSpPr>
        <p:spPr>
          <a:xfrm>
            <a:off x="4063500" y="2142042"/>
            <a:ext cx="4016907" cy="3825625"/>
          </a:xfrm>
          <a:prstGeom prst="ellipse">
            <a:avLst/>
          </a:prstGeom>
          <a:solidFill>
            <a:srgbClr val="F194C0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D1614DA1-9CD2-258F-D5EF-B70C4CA07183}"/>
              </a:ext>
            </a:extLst>
          </p:cNvPr>
          <p:cNvSpPr/>
          <p:nvPr/>
        </p:nvSpPr>
        <p:spPr>
          <a:xfrm>
            <a:off x="4715399" y="3036632"/>
            <a:ext cx="2761200" cy="2629714"/>
          </a:xfrm>
          <a:prstGeom prst="ellipse">
            <a:avLst/>
          </a:prstGeom>
          <a:solidFill>
            <a:srgbClr val="F2C23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2C23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2E178D-B871-6E6F-D914-C457EA8425B8}"/>
              </a:ext>
            </a:extLst>
          </p:cNvPr>
          <p:cNvSpPr txBox="1"/>
          <p:nvPr/>
        </p:nvSpPr>
        <p:spPr>
          <a:xfrm>
            <a:off x="5508062" y="1089061"/>
            <a:ext cx="1477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TAM</a:t>
            </a:r>
            <a:endParaRPr lang="ru-RU" sz="40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1E6B5D-84E6-A290-BE3F-6525D3B9DC53}"/>
              </a:ext>
            </a:extLst>
          </p:cNvPr>
          <p:cNvSpPr txBox="1"/>
          <p:nvPr/>
        </p:nvSpPr>
        <p:spPr>
          <a:xfrm>
            <a:off x="5508062" y="2142042"/>
            <a:ext cx="1477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SAM</a:t>
            </a:r>
            <a:endParaRPr lang="ru-RU" sz="40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3D1BB3-E2AF-91B9-E3C9-26E1E1860CD2}"/>
              </a:ext>
            </a:extLst>
          </p:cNvPr>
          <p:cNvSpPr txBox="1"/>
          <p:nvPr/>
        </p:nvSpPr>
        <p:spPr>
          <a:xfrm>
            <a:off x="5508062" y="3257457"/>
            <a:ext cx="1477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SOM</a:t>
            </a:r>
            <a:endParaRPr lang="ru-RU" sz="40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30C834-AE11-5020-8EDD-B714B123821F}"/>
              </a:ext>
            </a:extLst>
          </p:cNvPr>
          <p:cNvSpPr txBox="1"/>
          <p:nvPr/>
        </p:nvSpPr>
        <p:spPr>
          <a:xfrm>
            <a:off x="5508062" y="242420"/>
            <a:ext cx="1477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РАМ</a:t>
            </a:r>
          </a:p>
        </p:txBody>
      </p:sp>
    </p:spTree>
    <p:extLst>
      <p:ext uri="{BB962C8B-B14F-4D97-AF65-F5344CB8AC3E}">
        <p14:creationId xmlns:p14="http://schemas.microsoft.com/office/powerpoint/2010/main" val="19543937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>
            <a:extLst>
              <a:ext uri="{FF2B5EF4-FFF2-40B4-BE49-F238E27FC236}">
                <a16:creationId xmlns:a16="http://schemas.microsoft.com/office/drawing/2014/main" id="{23087EBC-A0EB-DF6D-DFBF-0FCB988441F6}"/>
              </a:ext>
            </a:extLst>
          </p:cNvPr>
          <p:cNvSpPr/>
          <p:nvPr/>
        </p:nvSpPr>
        <p:spPr>
          <a:xfrm>
            <a:off x="6896566" y="3149947"/>
            <a:ext cx="5673012" cy="5402868"/>
          </a:xfrm>
          <a:prstGeom prst="ellipse">
            <a:avLst/>
          </a:prstGeom>
          <a:solidFill>
            <a:srgbClr val="03BF9E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D3BCB7-75C7-8D56-625D-4D075AB37C5E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C1F514-357A-DC49-66DC-10E00E347A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26F546-55DE-19E7-D7E4-115E83BB00AD}"/>
              </a:ext>
            </a:extLst>
          </p:cNvPr>
          <p:cNvSpPr txBox="1"/>
          <p:nvPr/>
        </p:nvSpPr>
        <p:spPr>
          <a:xfrm>
            <a:off x="8656079" y="4038804"/>
            <a:ext cx="26219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TAM</a:t>
            </a:r>
            <a:endParaRPr lang="ru-RU" sz="40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C29DAA-C441-DAD1-6F7D-FC8651FEC827}"/>
              </a:ext>
            </a:extLst>
          </p:cNvPr>
          <p:cNvSpPr txBox="1"/>
          <p:nvPr/>
        </p:nvSpPr>
        <p:spPr>
          <a:xfrm>
            <a:off x="258043" y="186311"/>
            <a:ext cx="819549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Bahnschrift SemiBold" panose="020B0502040204020203" pitchFamily="34" charset="0"/>
              </a:rPr>
              <a:t>Население города Томска: </a:t>
            </a:r>
            <a:r>
              <a:rPr lang="ru-RU" sz="24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617 298 человек </a:t>
            </a:r>
            <a:r>
              <a:rPr lang="ru-RU" sz="2400" dirty="0" err="1">
                <a:solidFill>
                  <a:srgbClr val="03BF9E"/>
                </a:solidFill>
                <a:latin typeface="Bahnschrift Light" panose="020B0502040204020203" pitchFamily="34" charset="0"/>
              </a:rPr>
              <a:t>worldpopulationreview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Bahnschrift Light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Bahnschrift SemiBold" panose="020B0502040204020203" pitchFamily="34" charset="0"/>
              </a:rPr>
              <a:t>Покупка настольных игр на человека: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24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1,13</a:t>
            </a:r>
          </a:p>
          <a:p>
            <a:r>
              <a:rPr lang="ru-RU" sz="2400" dirty="0">
                <a:solidFill>
                  <a:srgbClr val="03BF9E"/>
                </a:solidFill>
                <a:latin typeface="Bahnschrift Light" panose="020B0502040204020203" pitchFamily="34" charset="0"/>
              </a:rPr>
              <a:t>    https://boardgamer.ru/skolko-nastolshhikov-</a:t>
            </a:r>
          </a:p>
          <a:p>
            <a:r>
              <a:rPr lang="ru-RU" sz="2400" dirty="0">
                <a:solidFill>
                  <a:srgbClr val="03BF9E"/>
                </a:solidFill>
                <a:latin typeface="Bahnschrift Light" panose="020B0502040204020203" pitchFamily="34" charset="0"/>
              </a:rPr>
              <a:t>    u-nas-v-strane?6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Bahnschrift SemiBold" panose="020B0502040204020203" pitchFamily="34" charset="0"/>
              </a:rPr>
              <a:t>Средняя цена на настольные игры в Томске: </a:t>
            </a:r>
            <a:r>
              <a:rPr lang="ru-RU" sz="24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1000 руб</a:t>
            </a:r>
            <a:r>
              <a:rPr lang="ru-RU" sz="2400" dirty="0">
                <a:solidFill>
                  <a:srgbClr val="FFC000"/>
                </a:solidFill>
                <a:latin typeface="Bahnschrift Light" panose="020B0502040204020203" pitchFamily="34" charset="0"/>
              </a:rPr>
              <a:t>. </a:t>
            </a:r>
            <a:r>
              <a:rPr lang="en-US" sz="2400" dirty="0">
                <a:solidFill>
                  <a:srgbClr val="03BF9E"/>
                </a:solidFill>
                <a:latin typeface="Bahnschrift Light" panose="020B0502040204020203" pitchFamily="34" charset="0"/>
              </a:rPr>
              <a:t>clck.ru/36CywZ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3BF9E"/>
              </a:solidFill>
              <a:latin typeface="Bahnschrift Light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3BF9E"/>
              </a:solidFill>
              <a:latin typeface="Bahnschrift Light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3BF9E"/>
              </a:solidFill>
              <a:latin typeface="Bahnschrift Light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) 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D00AA9CE-C31F-6CDC-5CDE-9CB953DB0282}"/>
              </a:ext>
            </a:extLst>
          </p:cNvPr>
          <p:cNvCxnSpPr>
            <a:cxnSpLocks/>
          </p:cNvCxnSpPr>
          <p:nvPr/>
        </p:nvCxnSpPr>
        <p:spPr>
          <a:xfrm>
            <a:off x="7245967" y="1704118"/>
            <a:ext cx="1917489" cy="6755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02DC566C-0E57-3ADD-3D52-55248058F92B}"/>
              </a:ext>
            </a:extLst>
          </p:cNvPr>
          <p:cNvCxnSpPr>
            <a:cxnSpLocks/>
          </p:cNvCxnSpPr>
          <p:nvPr/>
        </p:nvCxnSpPr>
        <p:spPr>
          <a:xfrm>
            <a:off x="2563720" y="2812177"/>
            <a:ext cx="1253184" cy="8958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3025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>
            <a:extLst>
              <a:ext uri="{FF2B5EF4-FFF2-40B4-BE49-F238E27FC236}">
                <a16:creationId xmlns:a16="http://schemas.microsoft.com/office/drawing/2014/main" id="{C93EDE2C-D93F-0BFA-3739-568079E11C16}"/>
              </a:ext>
            </a:extLst>
          </p:cNvPr>
          <p:cNvSpPr/>
          <p:nvPr/>
        </p:nvSpPr>
        <p:spPr>
          <a:xfrm>
            <a:off x="-1156138" y="-966952"/>
            <a:ext cx="6332773" cy="5878636"/>
          </a:xfrm>
          <a:prstGeom prst="ellipse">
            <a:avLst/>
          </a:prstGeom>
          <a:solidFill>
            <a:srgbClr val="03BF9E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D3BCB7-75C7-8D56-625D-4D075AB37C5E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C1F514-357A-DC49-66DC-10E00E347A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7DCC96A-9CCF-D95C-0D1F-66D9DA27BF95}"/>
              </a:ext>
            </a:extLst>
          </p:cNvPr>
          <p:cNvSpPr txBox="1"/>
          <p:nvPr/>
        </p:nvSpPr>
        <p:spPr>
          <a:xfrm>
            <a:off x="895739" y="1548531"/>
            <a:ext cx="26219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TAM</a:t>
            </a:r>
            <a:endParaRPr lang="ru-RU" sz="40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72E450-55B8-D062-AD0B-56452FA9A9C7}"/>
              </a:ext>
            </a:extLst>
          </p:cNvPr>
          <p:cNvSpPr txBox="1"/>
          <p:nvPr/>
        </p:nvSpPr>
        <p:spPr>
          <a:xfrm>
            <a:off x="61714" y="3988339"/>
            <a:ext cx="124355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ТАМ = </a:t>
            </a:r>
            <a:r>
              <a:rPr lang="ru-RU" sz="40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617298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чел. * </a:t>
            </a:r>
            <a:r>
              <a:rPr lang="ru-RU" sz="40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1,13</a:t>
            </a:r>
            <a:r>
              <a:rPr lang="ru-RU" sz="4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 *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0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1000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руб. = </a:t>
            </a:r>
            <a:r>
              <a:rPr lang="ru-RU" sz="40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697 546 740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руб.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Bold" panose="020B0502040204020203" pitchFamily="34" charset="0"/>
              </a:rPr>
              <a:t> </a:t>
            </a:r>
            <a:endParaRPr lang="ru-RU" sz="4000" dirty="0">
              <a:solidFill>
                <a:schemeClr val="tx1">
                  <a:lumMod val="75000"/>
                  <a:lumOff val="25000"/>
                </a:schemeClr>
              </a:solidFill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3660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>
            <a:extLst>
              <a:ext uri="{FF2B5EF4-FFF2-40B4-BE49-F238E27FC236}">
                <a16:creationId xmlns:a16="http://schemas.microsoft.com/office/drawing/2014/main" id="{B00198F6-F8E2-B707-9D29-AA9F9BA21D78}"/>
              </a:ext>
            </a:extLst>
          </p:cNvPr>
          <p:cNvSpPr/>
          <p:nvPr/>
        </p:nvSpPr>
        <p:spPr>
          <a:xfrm>
            <a:off x="8210062" y="1912533"/>
            <a:ext cx="4016907" cy="3825625"/>
          </a:xfrm>
          <a:prstGeom prst="ellipse">
            <a:avLst/>
          </a:prstGeom>
          <a:solidFill>
            <a:srgbClr val="F194C0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D3BCB7-75C7-8D56-625D-4D075AB37C5E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C1F514-357A-DC49-66DC-10E00E347A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5203D15-096F-B5F4-08E5-93E848620EB7}"/>
              </a:ext>
            </a:extLst>
          </p:cNvPr>
          <p:cNvSpPr txBox="1"/>
          <p:nvPr/>
        </p:nvSpPr>
        <p:spPr>
          <a:xfrm>
            <a:off x="9433402" y="3217002"/>
            <a:ext cx="19687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SAM</a:t>
            </a:r>
            <a:endParaRPr lang="ru-RU" sz="48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12EF70-19B2-EA2F-0561-27EE6D51B28E}"/>
              </a:ext>
            </a:extLst>
          </p:cNvPr>
          <p:cNvSpPr txBox="1"/>
          <p:nvPr/>
        </p:nvSpPr>
        <p:spPr>
          <a:xfrm>
            <a:off x="-48784" y="2155173"/>
            <a:ext cx="81954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Bahnschrift SemiBold" panose="020B0502040204020203" pitchFamily="34" charset="0"/>
              </a:rPr>
              <a:t>Население города Томска до с 14 до 29 лет: </a:t>
            </a:r>
            <a:r>
              <a:rPr lang="ru-RU" sz="24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137 237 человек</a:t>
            </a:r>
            <a:r>
              <a:rPr lang="ru-RU" sz="2400" dirty="0">
                <a:solidFill>
                  <a:srgbClr val="C00000"/>
                </a:solidFill>
                <a:latin typeface="Bahnschrift SemiBold" panose="020B0502040204020203" pitchFamily="34" charset="0"/>
              </a:rPr>
              <a:t> </a:t>
            </a:r>
            <a:r>
              <a:rPr lang="ru-RU" sz="2400" dirty="0">
                <a:solidFill>
                  <a:srgbClr val="F194C0"/>
                </a:solidFill>
                <a:latin typeface="Bahnschrift Light" panose="020B0502040204020203" pitchFamily="34" charset="0"/>
              </a:rPr>
              <a:t>(</a:t>
            </a:r>
            <a:r>
              <a:rPr lang="ru-RU" sz="2400" dirty="0">
                <a:solidFill>
                  <a:srgbClr val="F194C0"/>
                </a:solidFill>
                <a:latin typeface="Bahnschrift Light" panose="020B0502040204020203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https://bdex.ru/naselenie/tomskaya-oblast/tomsk</a:t>
            </a:r>
            <a:r>
              <a:rPr lang="ru-RU" sz="2400" dirty="0">
                <a:solidFill>
                  <a:srgbClr val="F194C0"/>
                </a:solidFill>
                <a:latin typeface="Bahnschrift Light" panose="020B0502040204020203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Bahnschrift SemiBold" panose="020B0502040204020203" pitchFamily="34" charset="0"/>
              </a:rPr>
              <a:t>Покупка настольных игр на человека: </a:t>
            </a:r>
            <a:r>
              <a:rPr lang="ru-RU" sz="24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1,13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2400" dirty="0">
                <a:solidFill>
                  <a:srgbClr val="F194C0"/>
                </a:solidFill>
                <a:latin typeface="Bahnschrift Light" panose="020B0502040204020203" pitchFamily="34" charset="0"/>
              </a:rPr>
              <a:t>(</a:t>
            </a:r>
            <a:r>
              <a:rPr lang="ru-RU" sz="2400" dirty="0">
                <a:solidFill>
                  <a:srgbClr val="F194C0"/>
                </a:solidFill>
                <a:latin typeface="Bahnschrift Light" panose="020B0502040204020203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https://boardgamer.ru/skolko-nastolshhikov-u-nas-v-strane?6</a:t>
            </a:r>
            <a:r>
              <a:rPr lang="ru-RU" sz="2400" dirty="0">
                <a:solidFill>
                  <a:srgbClr val="F194C0"/>
                </a:solidFill>
                <a:latin typeface="Bahnschrift Light" panose="020B0502040204020203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Bahnschrift SemiBold" panose="020B0502040204020203" pitchFamily="34" charset="0"/>
              </a:rPr>
              <a:t>Средняя цена на настольные игры в Томске: </a:t>
            </a:r>
            <a:r>
              <a:rPr lang="ru-RU" sz="24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1000 руб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. </a:t>
            </a:r>
            <a:r>
              <a:rPr lang="ru-RU" sz="2400" dirty="0">
                <a:solidFill>
                  <a:srgbClr val="F194C0"/>
                </a:solidFill>
                <a:latin typeface="Bahnschrift Light" panose="020B0502040204020203" pitchFamily="34" charset="0"/>
              </a:rPr>
              <a:t>(взяли с результатов нашего опроса) 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E9CBB92-D0C7-D246-3B5F-0F9E01D43697}"/>
              </a:ext>
            </a:extLst>
          </p:cNvPr>
          <p:cNvCxnSpPr>
            <a:cxnSpLocks/>
            <a:stCxn id="6" idx="0"/>
          </p:cNvCxnSpPr>
          <p:nvPr/>
        </p:nvCxnSpPr>
        <p:spPr>
          <a:xfrm flipH="1" flipV="1">
            <a:off x="3077004" y="231578"/>
            <a:ext cx="971958" cy="19235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63822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>
            <a:extLst>
              <a:ext uri="{FF2B5EF4-FFF2-40B4-BE49-F238E27FC236}">
                <a16:creationId xmlns:a16="http://schemas.microsoft.com/office/drawing/2014/main" id="{78F1DA7B-9CB5-40FF-A29E-7C9103A912C3}"/>
              </a:ext>
            </a:extLst>
          </p:cNvPr>
          <p:cNvSpPr/>
          <p:nvPr/>
        </p:nvSpPr>
        <p:spPr>
          <a:xfrm>
            <a:off x="0" y="2092545"/>
            <a:ext cx="4016907" cy="3825625"/>
          </a:xfrm>
          <a:prstGeom prst="ellipse">
            <a:avLst/>
          </a:prstGeom>
          <a:solidFill>
            <a:srgbClr val="F194C0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D3BCB7-75C7-8D56-625D-4D075AB37C5E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C1F514-357A-DC49-66DC-10E00E347A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8CE4477-1703-18F7-F212-9EA40F29990E}"/>
              </a:ext>
            </a:extLst>
          </p:cNvPr>
          <p:cNvSpPr txBox="1"/>
          <p:nvPr/>
        </p:nvSpPr>
        <p:spPr>
          <a:xfrm>
            <a:off x="1256425" y="3429000"/>
            <a:ext cx="19687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SAM</a:t>
            </a:r>
            <a:endParaRPr lang="ru-RU" sz="48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6C9FBA-A383-2836-C6D5-AECAD658579F}"/>
              </a:ext>
            </a:extLst>
          </p:cNvPr>
          <p:cNvSpPr txBox="1"/>
          <p:nvPr/>
        </p:nvSpPr>
        <p:spPr>
          <a:xfrm>
            <a:off x="845485" y="1340143"/>
            <a:ext cx="12435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Bahnschrift SemiBold" panose="020B0502040204020203" pitchFamily="34" charset="0"/>
              </a:rPr>
              <a:t>SAM = </a:t>
            </a:r>
            <a:r>
              <a:rPr lang="ru-RU" sz="36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137237</a:t>
            </a: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3600" dirty="0">
                <a:solidFill>
                  <a:schemeClr val="bg1"/>
                </a:solidFill>
                <a:latin typeface="Bahnschrift SemiBold" panose="020B0502040204020203" pitchFamily="34" charset="0"/>
              </a:rPr>
              <a:t>чел. * </a:t>
            </a:r>
            <a:r>
              <a:rPr lang="ru-RU" sz="36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1,13</a:t>
            </a:r>
            <a:r>
              <a:rPr lang="ru-RU" sz="3600" dirty="0">
                <a:solidFill>
                  <a:schemeClr val="bg1"/>
                </a:solidFill>
                <a:latin typeface="Bahnschrift SemiBold" panose="020B0502040204020203" pitchFamily="34" charset="0"/>
              </a:rPr>
              <a:t> * </a:t>
            </a:r>
            <a:r>
              <a:rPr lang="ru-RU" sz="36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1000</a:t>
            </a: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3600" dirty="0">
                <a:solidFill>
                  <a:schemeClr val="bg1"/>
                </a:solidFill>
                <a:latin typeface="Bahnschrift SemiBold" panose="020B0502040204020203" pitchFamily="34" charset="0"/>
              </a:rPr>
              <a:t>руб. = </a:t>
            </a:r>
            <a:r>
              <a:rPr lang="ru-RU" sz="36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155 077 810 </a:t>
            </a:r>
            <a:r>
              <a:rPr lang="ru-RU" sz="3600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руб</a:t>
            </a:r>
            <a:endParaRPr lang="ru-RU" sz="36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9A80E3-9992-3CE9-FACE-142818AA9186}"/>
              </a:ext>
            </a:extLst>
          </p:cNvPr>
          <p:cNvSpPr txBox="1"/>
          <p:nvPr/>
        </p:nvSpPr>
        <p:spPr>
          <a:xfrm>
            <a:off x="5677671" y="5265998"/>
            <a:ext cx="12435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Bahnschrift SemiBold" panose="020B0502040204020203" pitchFamily="34" charset="0"/>
              </a:rPr>
              <a:t>SAM составил 22,23% от TAM</a:t>
            </a:r>
            <a:endParaRPr lang="ru-RU" sz="36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4592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BBCC961E-37CD-5140-B81F-90E6E7D9362E}"/>
              </a:ext>
            </a:extLst>
          </p:cNvPr>
          <p:cNvSpPr/>
          <p:nvPr/>
        </p:nvSpPr>
        <p:spPr>
          <a:xfrm>
            <a:off x="4715400" y="-715561"/>
            <a:ext cx="2761200" cy="2629714"/>
          </a:xfrm>
          <a:prstGeom prst="ellipse">
            <a:avLst/>
          </a:prstGeom>
          <a:solidFill>
            <a:srgbClr val="F2C23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2C23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D3BCB7-75C7-8D56-625D-4D075AB37C5E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C1F514-357A-DC49-66DC-10E00E347A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CC4EAE-3CE7-FF13-BA12-AA3B86EBC88C}"/>
              </a:ext>
            </a:extLst>
          </p:cNvPr>
          <p:cNvSpPr txBox="1"/>
          <p:nvPr/>
        </p:nvSpPr>
        <p:spPr>
          <a:xfrm>
            <a:off x="5445759" y="460541"/>
            <a:ext cx="1477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SOM</a:t>
            </a:r>
            <a:endParaRPr lang="ru-RU" sz="40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53C251-0CAA-9CF1-6D1A-74E6B5105D0A}"/>
              </a:ext>
            </a:extLst>
          </p:cNvPr>
          <p:cNvSpPr txBox="1"/>
          <p:nvPr/>
        </p:nvSpPr>
        <p:spPr>
          <a:xfrm>
            <a:off x="0" y="3194673"/>
            <a:ext cx="81954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Bahnschrift SemiBold" panose="020B0502040204020203" pitchFamily="34" charset="0"/>
              </a:rPr>
              <a:t>Показатель </a:t>
            </a:r>
            <a:r>
              <a:rPr lang="en-US" sz="2400" dirty="0">
                <a:solidFill>
                  <a:schemeClr val="bg1"/>
                </a:solidFill>
                <a:latin typeface="Bahnschrift SemiBold" panose="020B0502040204020203" pitchFamily="34" charset="0"/>
              </a:rPr>
              <a:t>SAM</a:t>
            </a:r>
            <a:r>
              <a:rPr lang="ru-RU" sz="2400" dirty="0">
                <a:solidFill>
                  <a:schemeClr val="bg1"/>
                </a:solidFill>
                <a:latin typeface="Bahnschrift SemiBold" panose="020B0502040204020203" pitchFamily="34" charset="0"/>
              </a:rPr>
              <a:t>: </a:t>
            </a:r>
            <a:r>
              <a:rPr lang="ru-RU" sz="24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155 077 810 </a:t>
            </a:r>
            <a:r>
              <a:rPr lang="ru-RU" sz="2400" dirty="0" err="1">
                <a:solidFill>
                  <a:srgbClr val="FFC000"/>
                </a:solidFill>
                <a:latin typeface="Bahnschrift SemiBold" panose="020B0502040204020203" pitchFamily="34" charset="0"/>
              </a:rPr>
              <a:t>руб</a:t>
            </a:r>
            <a:r>
              <a:rPr lang="ru-RU" sz="24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 </a:t>
            </a:r>
            <a:endParaRPr lang="en-US" sz="2400" dirty="0">
              <a:solidFill>
                <a:srgbClr val="FFC000"/>
              </a:solidFill>
              <a:latin typeface="Bahnschrift SemiBold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Bahnschrift SemiBold" panose="020B0502040204020203" pitchFamily="34" charset="0"/>
              </a:rPr>
              <a:t>Сколько людей хотят научиться инвестировать: </a:t>
            </a:r>
            <a:r>
              <a:rPr lang="ru-RU" sz="24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47%</a:t>
            </a:r>
            <a:r>
              <a:rPr lang="ru-RU" sz="2400" dirty="0">
                <a:solidFill>
                  <a:srgbClr val="C00000"/>
                </a:solidFill>
                <a:latin typeface="Bahnschrift SemiBold" panose="020B0502040204020203" pitchFamily="34" charset="0"/>
              </a:rPr>
              <a:t>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Bahnschrift Light" panose="020B0502040204020203" pitchFamily="34" charset="0"/>
              </a:rPr>
              <a:t>Исходя из анкеты</a:t>
            </a:r>
          </a:p>
        </p:txBody>
      </p:sp>
    </p:spTree>
    <p:extLst>
      <p:ext uri="{BB962C8B-B14F-4D97-AF65-F5344CB8AC3E}">
        <p14:creationId xmlns:p14="http://schemas.microsoft.com/office/powerpoint/2010/main" val="17099515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D3BCB7-75C7-8D56-625D-4D075AB37C5E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C1F514-357A-DC49-66DC-10E00E347A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1160EC79-492E-9366-1B67-2063BBCCC5F2}"/>
              </a:ext>
            </a:extLst>
          </p:cNvPr>
          <p:cNvSpPr/>
          <p:nvPr/>
        </p:nvSpPr>
        <p:spPr>
          <a:xfrm>
            <a:off x="4715400" y="-715561"/>
            <a:ext cx="2761200" cy="2629714"/>
          </a:xfrm>
          <a:prstGeom prst="ellipse">
            <a:avLst/>
          </a:prstGeom>
          <a:solidFill>
            <a:srgbClr val="F2C23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2C23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2F9EF2-7EF1-9EB8-14BF-0E1436C8697F}"/>
              </a:ext>
            </a:extLst>
          </p:cNvPr>
          <p:cNvSpPr txBox="1"/>
          <p:nvPr/>
        </p:nvSpPr>
        <p:spPr>
          <a:xfrm>
            <a:off x="5445759" y="460541"/>
            <a:ext cx="1477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SOM</a:t>
            </a:r>
            <a:endParaRPr lang="ru-RU" sz="40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79D366-B8C3-5DAB-5118-5D8A907C9C25}"/>
              </a:ext>
            </a:extLst>
          </p:cNvPr>
          <p:cNvSpPr txBox="1"/>
          <p:nvPr/>
        </p:nvSpPr>
        <p:spPr>
          <a:xfrm>
            <a:off x="1258810" y="2782669"/>
            <a:ext cx="12435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Bahnschrift SemiBold" panose="020B0502040204020203" pitchFamily="34" charset="0"/>
              </a:rPr>
              <a:t>S</a:t>
            </a:r>
            <a:r>
              <a:rPr lang="en-US" sz="3600" dirty="0">
                <a:solidFill>
                  <a:schemeClr val="bg1"/>
                </a:solidFill>
                <a:latin typeface="Bahnschrift SemiBold" panose="020B0502040204020203" pitchFamily="34" charset="0"/>
              </a:rPr>
              <a:t>O</a:t>
            </a:r>
            <a:r>
              <a:rPr lang="ru-RU" sz="3600" dirty="0">
                <a:solidFill>
                  <a:schemeClr val="bg1"/>
                </a:solidFill>
                <a:latin typeface="Bahnschrift SemiBold" panose="020B0502040204020203" pitchFamily="34" charset="0"/>
              </a:rPr>
              <a:t>M = </a:t>
            </a:r>
            <a:r>
              <a:rPr lang="ru-RU" sz="36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155 077 810 </a:t>
            </a:r>
            <a:r>
              <a:rPr lang="ru-RU" sz="3600" dirty="0" err="1">
                <a:solidFill>
                  <a:srgbClr val="FFC000"/>
                </a:solidFill>
                <a:latin typeface="Bahnschrift SemiBold" panose="020B0502040204020203" pitchFamily="34" charset="0"/>
              </a:rPr>
              <a:t>руб</a:t>
            </a:r>
            <a:r>
              <a:rPr lang="ru-RU" sz="36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 </a:t>
            </a: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3600" dirty="0">
                <a:solidFill>
                  <a:schemeClr val="bg1"/>
                </a:solidFill>
                <a:latin typeface="Bahnschrift SemiBold" panose="020B0502040204020203" pitchFamily="34" charset="0"/>
              </a:rPr>
              <a:t>*</a:t>
            </a: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36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47% </a:t>
            </a:r>
            <a:r>
              <a:rPr lang="ru-RU" sz="3600" dirty="0">
                <a:solidFill>
                  <a:schemeClr val="bg1"/>
                </a:solidFill>
                <a:latin typeface="Bahnschrift SemiBold" panose="020B0502040204020203" pitchFamily="34" charset="0"/>
              </a:rPr>
              <a:t>=</a:t>
            </a: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36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72 886 429,7</a:t>
            </a:r>
            <a:r>
              <a:rPr lang="ru-RU" sz="3600" dirty="0">
                <a:solidFill>
                  <a:schemeClr val="bg1"/>
                </a:solidFill>
                <a:latin typeface="Bahnschrift SemiBold" panose="020B0502040204020203" pitchFamily="34" charset="0"/>
              </a:rPr>
              <a:t>руб</a:t>
            </a:r>
            <a:endParaRPr lang="ru-RU" sz="36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476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D3BCB7-75C7-8D56-625D-4D075AB37C5E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C1F514-357A-DC49-66DC-10E00E347A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56B3BDAA-0CDB-F4F2-5001-77BAA766324C}"/>
              </a:ext>
            </a:extLst>
          </p:cNvPr>
          <p:cNvSpPr/>
          <p:nvPr/>
        </p:nvSpPr>
        <p:spPr>
          <a:xfrm>
            <a:off x="2771201" y="252516"/>
            <a:ext cx="6670617" cy="6352968"/>
          </a:xfrm>
          <a:prstGeom prst="ellipse">
            <a:avLst/>
          </a:prstGeom>
          <a:solidFill>
            <a:srgbClr val="4E1774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A059D1-5D98-CEDD-D743-92580473421A}"/>
              </a:ext>
            </a:extLst>
          </p:cNvPr>
          <p:cNvSpPr txBox="1"/>
          <p:nvPr/>
        </p:nvSpPr>
        <p:spPr>
          <a:xfrm>
            <a:off x="5508062" y="242420"/>
            <a:ext cx="1477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РАМ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D4E687-D6A4-E8E1-F193-23131674CB4C}"/>
              </a:ext>
            </a:extLst>
          </p:cNvPr>
          <p:cNvSpPr txBox="1"/>
          <p:nvPr/>
        </p:nvSpPr>
        <p:spPr>
          <a:xfrm>
            <a:off x="-48785" y="2155173"/>
            <a:ext cx="107378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Bahnschrift SemiBold" panose="020B0502040204020203" pitchFamily="34" charset="0"/>
              </a:rPr>
              <a:t>Население города Томска до с 14 до 29 лет к 2024г: </a:t>
            </a:r>
            <a:r>
              <a:rPr lang="ru-RU" sz="24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136 441,03 человек</a:t>
            </a:r>
            <a:r>
              <a:rPr lang="ru-RU" sz="2400" dirty="0">
                <a:solidFill>
                  <a:srgbClr val="C00000"/>
                </a:solidFill>
                <a:latin typeface="Bahnschrift SemiBold" panose="020B0502040204020203" pitchFamily="34" charset="0"/>
              </a:rPr>
              <a:t> </a:t>
            </a:r>
            <a:r>
              <a:rPr lang="ru-RU" sz="2400" dirty="0">
                <a:solidFill>
                  <a:srgbClr val="F194C0"/>
                </a:solidFill>
                <a:latin typeface="Bahnschrift Light" panose="020B0502040204020203" pitchFamily="34" charset="0"/>
              </a:rPr>
              <a:t>(</a:t>
            </a:r>
            <a:r>
              <a:rPr lang="ru-RU" sz="2400" dirty="0">
                <a:solidFill>
                  <a:srgbClr val="F194C0"/>
                </a:solidFill>
                <a:latin typeface="Bahnschrift Light" panose="020B0502040204020203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https://bdex.ru/naselenie/tomskaya-oblast/tomsk</a:t>
            </a:r>
            <a:r>
              <a:rPr lang="ru-RU" sz="2400" dirty="0">
                <a:solidFill>
                  <a:srgbClr val="F194C0"/>
                </a:solidFill>
                <a:latin typeface="Bahnschrift Light" panose="020B0502040204020203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Bahnschrift SemiBold" panose="020B0502040204020203" pitchFamily="34" charset="0"/>
              </a:rPr>
              <a:t>Покупка настольных игр на человека: </a:t>
            </a:r>
            <a:r>
              <a:rPr lang="ru-RU" sz="24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1,13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2400" dirty="0">
                <a:solidFill>
                  <a:srgbClr val="F194C0"/>
                </a:solidFill>
                <a:latin typeface="Bahnschrift Light" panose="020B0502040204020203" pitchFamily="34" charset="0"/>
              </a:rPr>
              <a:t>(</a:t>
            </a:r>
            <a:r>
              <a:rPr lang="ru-RU" sz="2400" dirty="0">
                <a:solidFill>
                  <a:srgbClr val="F194C0"/>
                </a:solidFill>
                <a:latin typeface="Bahnschrift Light" panose="020B0502040204020203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https://boardgamer.ru/skolko-nastolshhikov-u-nas-v-strane?6</a:t>
            </a:r>
            <a:r>
              <a:rPr lang="ru-RU" sz="2400" dirty="0">
                <a:solidFill>
                  <a:srgbClr val="F194C0"/>
                </a:solidFill>
                <a:latin typeface="Bahnschrift Light" panose="020B0502040204020203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Bahnschrift SemiBold" panose="020B0502040204020203" pitchFamily="34" charset="0"/>
              </a:rPr>
              <a:t>Средняя цена на настольные игры в Томске: </a:t>
            </a:r>
            <a:r>
              <a:rPr lang="ru-RU" sz="24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1000 руб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. </a:t>
            </a:r>
            <a:r>
              <a:rPr lang="ru-RU" sz="2400" dirty="0">
                <a:solidFill>
                  <a:srgbClr val="F194C0"/>
                </a:solidFill>
                <a:latin typeface="Bahnschrift Light" panose="020B0502040204020203" pitchFamily="34" charset="0"/>
              </a:rPr>
              <a:t>(взяли с результатов нашего опроса) </a:t>
            </a:r>
          </a:p>
        </p:txBody>
      </p:sp>
    </p:spTree>
    <p:extLst>
      <p:ext uri="{BB962C8B-B14F-4D97-AF65-F5344CB8AC3E}">
        <p14:creationId xmlns:p14="http://schemas.microsoft.com/office/powerpoint/2010/main" val="10627226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D3BCB7-75C7-8D56-625D-4D075AB37C5E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C1F514-357A-DC49-66DC-10E00E347A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912E66DF-B0CD-FF51-CBFA-3EC4A2768A1D}"/>
              </a:ext>
            </a:extLst>
          </p:cNvPr>
          <p:cNvSpPr/>
          <p:nvPr/>
        </p:nvSpPr>
        <p:spPr>
          <a:xfrm>
            <a:off x="2771201" y="252516"/>
            <a:ext cx="6670617" cy="6352968"/>
          </a:xfrm>
          <a:prstGeom prst="ellipse">
            <a:avLst/>
          </a:prstGeom>
          <a:solidFill>
            <a:srgbClr val="4E1774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69FD61-D351-D7E3-A6F6-B8BD97246AED}"/>
              </a:ext>
            </a:extLst>
          </p:cNvPr>
          <p:cNvSpPr txBox="1"/>
          <p:nvPr/>
        </p:nvSpPr>
        <p:spPr>
          <a:xfrm>
            <a:off x="5508062" y="242420"/>
            <a:ext cx="1477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РАМ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3C8578-9E68-0C38-52C2-0F545CF29130}"/>
              </a:ext>
            </a:extLst>
          </p:cNvPr>
          <p:cNvSpPr txBox="1"/>
          <p:nvPr/>
        </p:nvSpPr>
        <p:spPr>
          <a:xfrm>
            <a:off x="146603" y="2233523"/>
            <a:ext cx="12435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Bahnschrift SemiBold" panose="020B0502040204020203" pitchFamily="34" charset="0"/>
              </a:rPr>
              <a:t>РАМ = </a:t>
            </a:r>
            <a:r>
              <a:rPr lang="ru-RU" sz="36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136 441,03</a:t>
            </a: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3600" dirty="0">
                <a:solidFill>
                  <a:schemeClr val="bg1"/>
                </a:solidFill>
                <a:latin typeface="Bahnschrift SemiBold" panose="020B0502040204020203" pitchFamily="34" charset="0"/>
              </a:rPr>
              <a:t>чел. * </a:t>
            </a:r>
            <a:r>
              <a:rPr lang="ru-RU" sz="36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1,13</a:t>
            </a:r>
            <a:r>
              <a:rPr lang="ru-RU" sz="3600" dirty="0">
                <a:solidFill>
                  <a:schemeClr val="bg1"/>
                </a:solidFill>
                <a:latin typeface="Bahnschrift SemiBold" panose="020B0502040204020203" pitchFamily="34" charset="0"/>
              </a:rPr>
              <a:t> * </a:t>
            </a:r>
            <a:r>
              <a:rPr lang="ru-RU" sz="36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1000</a:t>
            </a: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3600" dirty="0">
                <a:solidFill>
                  <a:schemeClr val="bg1"/>
                </a:solidFill>
                <a:latin typeface="Bahnschrift SemiBold" panose="020B0502040204020203" pitchFamily="34" charset="0"/>
              </a:rPr>
              <a:t>руб. = </a:t>
            </a:r>
            <a:r>
              <a:rPr lang="ru-RU" sz="36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154 178 363,9 </a:t>
            </a:r>
            <a:r>
              <a:rPr lang="ru-RU" sz="3600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руб</a:t>
            </a:r>
            <a:endParaRPr lang="ru-RU" sz="36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6810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8C91EB-AE69-DFB6-F6C6-427B205FE828}"/>
              </a:ext>
            </a:extLst>
          </p:cNvPr>
          <p:cNvSpPr txBox="1"/>
          <p:nvPr/>
        </p:nvSpPr>
        <p:spPr>
          <a:xfrm>
            <a:off x="4064931" y="517240"/>
            <a:ext cx="5010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-52"/>
                <a:ea typeface="+mn-ea"/>
                <a:cs typeface="+mn-cs"/>
              </a:rPr>
              <a:t>Бизнес модель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3E4E4E-4469-CB66-B0F0-CCD3D5ED2678}"/>
              </a:ext>
            </a:extLst>
          </p:cNvPr>
          <p:cNvSpPr txBox="1"/>
          <p:nvPr/>
        </p:nvSpPr>
        <p:spPr>
          <a:xfrm>
            <a:off x="873199" y="3552110"/>
            <a:ext cx="4084663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kern="1200" spc="0" baseline="0">
                <a:solidFill>
                  <a:srgbClr val="F2C230"/>
                </a:solidFill>
                <a:latin typeface="Montserrat ExtraBold" pitchFamily="2" charset="-52"/>
                <a:ea typeface="+mn-ea"/>
                <a:cs typeface="+mn-cs"/>
              </a:defRPr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Коммерческое взаимодействие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2C230"/>
              </a:solidFill>
              <a:effectLst/>
              <a:uLnTx/>
              <a:uFillTx/>
              <a:latin typeface="Bahnschrift SemiBold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kern="1200" spc="0" baseline="0">
                <a:solidFill>
                  <a:srgbClr val="F2C230"/>
                </a:solidFill>
                <a:latin typeface="Montserrat ExtraBold" pitchFamily="2" charset="-52"/>
                <a:ea typeface="+mn-ea"/>
                <a:cs typeface="+mn-cs"/>
              </a:defRPr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B2C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Light" panose="020B0502040204020203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7F786C-A184-F9FA-B2CA-F00E895A2015}"/>
              </a:ext>
            </a:extLst>
          </p:cNvPr>
          <p:cNvSpPr txBox="1"/>
          <p:nvPr/>
        </p:nvSpPr>
        <p:spPr>
          <a:xfrm>
            <a:off x="4324402" y="3429000"/>
            <a:ext cx="2713064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kern="1200" spc="0" baseline="0">
                <a:solidFill>
                  <a:srgbClr val="F2C230"/>
                </a:solidFill>
                <a:latin typeface="Montserrat ExtraBold" pitchFamily="2" charset="-52"/>
                <a:ea typeface="+mn-ea"/>
                <a:cs typeface="+mn-cs"/>
              </a:defRPr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Каналы сбыта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2C230"/>
              </a:solidFill>
              <a:effectLst/>
              <a:uLnTx/>
              <a:uFillTx/>
              <a:latin typeface="Bahnschrift SemiBold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kern="1200" spc="0" baseline="0">
                <a:solidFill>
                  <a:srgbClr val="F2C230"/>
                </a:solidFill>
                <a:latin typeface="Montserrat ExtraBold" pitchFamily="2" charset="-52"/>
                <a:ea typeface="+mn-ea"/>
                <a:cs typeface="+mn-cs"/>
              </a:defRPr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Магазины настольных игр, ВК,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авито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, юла, маркетплейсы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ACC30F-80AC-5D78-234A-EAEA2370B6D3}"/>
              </a:ext>
            </a:extLst>
          </p:cNvPr>
          <p:cNvSpPr txBox="1"/>
          <p:nvPr/>
        </p:nvSpPr>
        <p:spPr>
          <a:xfrm>
            <a:off x="7413534" y="3293772"/>
            <a:ext cx="457438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kern="1200" spc="0" baseline="0">
                <a:solidFill>
                  <a:srgbClr val="F2C230"/>
                </a:solidFill>
                <a:latin typeface="Montserrat ExtraBold" pitchFamily="2" charset="-52"/>
                <a:ea typeface="+mn-ea"/>
                <a:cs typeface="+mn-cs"/>
              </a:defRPr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upsell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F2C230"/>
              </a:solidFill>
              <a:effectLst/>
              <a:uLnTx/>
              <a:uFillTx/>
              <a:latin typeface="Bahnschrift SemiLight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kern="1200" spc="0" baseline="0">
                <a:solidFill>
                  <a:srgbClr val="F2C230"/>
                </a:solidFill>
                <a:latin typeface="Montserrat ExtraBold" pitchFamily="2" charset="-52"/>
                <a:ea typeface="+mn-ea"/>
                <a:cs typeface="+mn-cs"/>
              </a:defRPr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Версия игры с фигурками мемами. Игры разного уровня сложности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kern="1200" spc="0" baseline="0">
                <a:solidFill>
                  <a:srgbClr val="F2C230"/>
                </a:solidFill>
                <a:latin typeface="Montserrat ExtraBold" pitchFamily="2" charset="-52"/>
                <a:ea typeface="+mn-ea"/>
                <a:cs typeface="+mn-cs"/>
              </a:defRPr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cross-sell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F2C230"/>
              </a:solidFill>
              <a:effectLst/>
              <a:uLnTx/>
              <a:uFillTx/>
              <a:latin typeface="Bahnschrift SemiLight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kern="1200" spc="0" baseline="0">
                <a:solidFill>
                  <a:srgbClr val="F2C230"/>
                </a:solidFill>
                <a:latin typeface="Montserrat ExtraBold" pitchFamily="2" charset="-52"/>
                <a:ea typeface="+mn-ea"/>
                <a:cs typeface="+mn-cs"/>
              </a:defRPr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Дополнительный набор карточек профессий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kern="1200" spc="0" baseline="0">
                <a:solidFill>
                  <a:srgbClr val="F2C230"/>
                </a:solidFill>
                <a:latin typeface="Montserrat ExtraBold" pitchFamily="2" charset="-52"/>
                <a:ea typeface="+mn-ea"/>
                <a:cs typeface="+mn-cs"/>
              </a:defRPr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bundle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F2C230"/>
              </a:solidFill>
              <a:effectLst/>
              <a:uLnTx/>
              <a:uFillTx/>
              <a:latin typeface="Bahnschrift SemiLight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kern="1200" spc="0" baseline="0">
                <a:solidFill>
                  <a:srgbClr val="F2C230"/>
                </a:solidFill>
                <a:latin typeface="Montserrat ExtraBold" pitchFamily="2" charset="-52"/>
                <a:ea typeface="+mn-ea"/>
                <a:cs typeface="+mn-cs"/>
              </a:defRPr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Настольная игра «БАЗА» + доп. карты</a:t>
            </a:r>
          </a:p>
        </p:txBody>
      </p:sp>
      <p:pic>
        <p:nvPicPr>
          <p:cNvPr id="7" name="Рисунок 6" descr="Социальная сеть">
            <a:extLst>
              <a:ext uri="{FF2B5EF4-FFF2-40B4-BE49-F238E27FC236}">
                <a16:creationId xmlns:a16="http://schemas.microsoft.com/office/drawing/2014/main" id="{3F7F586A-0B77-045B-A3C6-409ED52037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08344" y="2105945"/>
            <a:ext cx="1293847" cy="1293847"/>
          </a:xfrm>
          <a:prstGeom prst="rect">
            <a:avLst/>
          </a:prstGeom>
        </p:spPr>
      </p:pic>
      <p:pic>
        <p:nvPicPr>
          <p:cNvPr id="8" name="Рисунок 7" descr="Хранилище">
            <a:extLst>
              <a:ext uri="{FF2B5EF4-FFF2-40B4-BE49-F238E27FC236}">
                <a16:creationId xmlns:a16="http://schemas.microsoft.com/office/drawing/2014/main" id="{EEF46CB1-801D-51D4-CFE8-7E752056E3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695181" y="2100325"/>
            <a:ext cx="1293847" cy="1293847"/>
          </a:xfrm>
          <a:prstGeom prst="rect">
            <a:avLst/>
          </a:prstGeom>
        </p:spPr>
      </p:pic>
      <p:pic>
        <p:nvPicPr>
          <p:cNvPr id="9" name="Рисунок 8" descr="Рукопожатие">
            <a:extLst>
              <a:ext uri="{FF2B5EF4-FFF2-40B4-BE49-F238E27FC236}">
                <a16:creationId xmlns:a16="http://schemas.microsoft.com/office/drawing/2014/main" id="{0F8BF7BF-C9A7-454B-767F-FF407800DC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590581" y="2079412"/>
            <a:ext cx="1293847" cy="129384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36F2660-B267-ADCB-1740-51E2F27E37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7468056-FA9E-DFD1-D950-9C98870578CA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28457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3FF0D9-E953-5D32-38C4-945FCA741756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344781-1890-2F93-43EB-D0C9A47BEB12}"/>
              </a:ext>
            </a:extLst>
          </p:cNvPr>
          <p:cNvSpPr txBox="1"/>
          <p:nvPr/>
        </p:nvSpPr>
        <p:spPr>
          <a:xfrm>
            <a:off x="310055" y="287226"/>
            <a:ext cx="11571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itchFamily="2" charset="-52"/>
                <a:ea typeface="+mn-ea"/>
                <a:cs typeface="+mn-cs"/>
              </a:rPr>
              <a:t>Экономика проекта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5DF622-DD96-D757-DD92-E97915FF07FD}"/>
              </a:ext>
            </a:extLst>
          </p:cNvPr>
          <p:cNvSpPr txBox="1"/>
          <p:nvPr/>
        </p:nvSpPr>
        <p:spPr>
          <a:xfrm>
            <a:off x="449320" y="1431898"/>
            <a:ext cx="953963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Себестоимость товара: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1.969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2 кубика 6 р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распечатанное поле, карты, книжка, сердца и квадраты 1700 р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фигурки 15 р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фишки 178 р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itchFamily="2" charset="-52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Цена товара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2542F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2.550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F2C230"/>
              </a:solidFill>
              <a:effectLst/>
              <a:uLnTx/>
              <a:uFillTx/>
              <a:latin typeface="Montserrat SemiBold" pitchFamily="2" charset="-52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Точка безубыточности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18 экземпляров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F2C230"/>
              </a:solidFill>
              <a:effectLst/>
              <a:uLnTx/>
              <a:uFillTx/>
              <a:latin typeface="Bahnschrift SemiBold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Срок окупаемости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7 месяцев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BD09AA-7E2D-D935-F680-48FAF335C7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612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3FF0D9-E953-5D32-38C4-945FCA741756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>
                <a:solidFill>
                  <a:srgbClr val="FFC000"/>
                </a:solidFill>
              </a:rPr>
              <a:t>19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3379053-602E-B50A-39E0-23C5B2863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210" y="226877"/>
            <a:ext cx="2555618" cy="340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E61405A-D507-129C-1FDB-68445809D6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4" r="7222"/>
          <a:stretch/>
        </p:blipFill>
        <p:spPr bwMode="auto">
          <a:xfrm>
            <a:off x="746043" y="226877"/>
            <a:ext cx="2500630" cy="3451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499F0C16-774B-3DF1-DB83-CE1D272FD1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3" t="10843"/>
          <a:stretch/>
        </p:blipFill>
        <p:spPr bwMode="auto">
          <a:xfrm>
            <a:off x="5971364" y="226876"/>
            <a:ext cx="2555617" cy="340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90CEEB6-70BE-0C1C-1ABF-7F2E804E379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" r="32910"/>
          <a:stretch/>
        </p:blipFill>
        <p:spPr>
          <a:xfrm>
            <a:off x="8611517" y="226876"/>
            <a:ext cx="2555617" cy="3385611"/>
          </a:xfrm>
          <a:prstGeom prst="rect">
            <a:avLst/>
          </a:prstGeom>
        </p:spPr>
      </p:pic>
      <p:pic>
        <p:nvPicPr>
          <p:cNvPr id="11" name="Рисунок 10" descr="Лампочка">
            <a:extLst>
              <a:ext uri="{FF2B5EF4-FFF2-40B4-BE49-F238E27FC236}">
                <a16:creationId xmlns:a16="http://schemas.microsoft.com/office/drawing/2014/main" id="{80112A52-4165-1CD0-FE9A-17EE24FA7E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0080" y="4048760"/>
            <a:ext cx="619760" cy="619760"/>
          </a:xfrm>
          <a:prstGeom prst="rect">
            <a:avLst/>
          </a:prstGeom>
        </p:spPr>
      </p:pic>
      <p:pic>
        <p:nvPicPr>
          <p:cNvPr id="13" name="Рисунок 12" descr="Контракт">
            <a:extLst>
              <a:ext uri="{FF2B5EF4-FFF2-40B4-BE49-F238E27FC236}">
                <a16:creationId xmlns:a16="http://schemas.microsoft.com/office/drawing/2014/main" id="{19491B62-E814-4CBC-A4C3-66CB25A7F75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46673" y="4048760"/>
            <a:ext cx="619760" cy="619760"/>
          </a:xfrm>
          <a:prstGeom prst="rect">
            <a:avLst/>
          </a:prstGeom>
        </p:spPr>
      </p:pic>
      <p:pic>
        <p:nvPicPr>
          <p:cNvPr id="15" name="Рисунок 14" descr="Кассовый аппарат">
            <a:extLst>
              <a:ext uri="{FF2B5EF4-FFF2-40B4-BE49-F238E27FC236}">
                <a16:creationId xmlns:a16="http://schemas.microsoft.com/office/drawing/2014/main" id="{ED11473A-60FA-161F-84AE-F0950804C3D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5971364" y="4048760"/>
            <a:ext cx="619760" cy="619760"/>
          </a:xfrm>
          <a:prstGeom prst="rect">
            <a:avLst/>
          </a:prstGeom>
        </p:spPr>
      </p:pic>
      <p:pic>
        <p:nvPicPr>
          <p:cNvPr id="16" name="Рисунок 15" descr="Маркетинг">
            <a:extLst>
              <a:ext uri="{FF2B5EF4-FFF2-40B4-BE49-F238E27FC236}">
                <a16:creationId xmlns:a16="http://schemas.microsoft.com/office/drawing/2014/main" id="{DB39E7DD-F494-8CF8-67D4-C12D2C3FF73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8696055" y="4048760"/>
            <a:ext cx="619760" cy="61976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8A05097-7763-76CF-2F53-ECA9A486AEAD}"/>
              </a:ext>
            </a:extLst>
          </p:cNvPr>
          <p:cNvSpPr txBox="1"/>
          <p:nvPr/>
        </p:nvSpPr>
        <p:spPr>
          <a:xfrm>
            <a:off x="640080" y="4745400"/>
            <a:ext cx="26911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разработка механики  </a:t>
            </a:r>
          </a:p>
          <a:p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     </a:t>
            </a:r>
            <a:r>
              <a:rPr lang="ru-RU" sz="1600" dirty="0">
                <a:solidFill>
                  <a:srgbClr val="F2C230"/>
                </a:solidFill>
                <a:latin typeface="Montserrat Light" pitchFamily="2" charset="-52"/>
              </a:rPr>
              <a:t>5 апреля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дизайн карт</a:t>
            </a:r>
          </a:p>
          <a:p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     </a:t>
            </a:r>
            <a:r>
              <a:rPr lang="ru-RU" sz="1600" dirty="0">
                <a:solidFill>
                  <a:srgbClr val="F2C230"/>
                </a:solidFill>
                <a:latin typeface="Montserrat Light" pitchFamily="2" charset="-52"/>
              </a:rPr>
              <a:t>28 апреля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5E19B7-A491-74F4-A0AB-6E286E27EA14}"/>
              </a:ext>
            </a:extLst>
          </p:cNvPr>
          <p:cNvSpPr txBox="1"/>
          <p:nvPr/>
        </p:nvSpPr>
        <p:spPr>
          <a:xfrm>
            <a:off x="1141742" y="4035474"/>
            <a:ext cx="229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2C230"/>
                </a:solidFill>
                <a:latin typeface="Montserrat Medium" pitchFamily="2" charset="-52"/>
              </a:rPr>
              <a:t>Идея тематики игры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86EE2AA-E981-4E8B-48A9-3DFA05142F1A}"/>
              </a:ext>
            </a:extLst>
          </p:cNvPr>
          <p:cNvSpPr txBox="1"/>
          <p:nvPr/>
        </p:nvSpPr>
        <p:spPr>
          <a:xfrm>
            <a:off x="3866433" y="4048760"/>
            <a:ext cx="229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2C230"/>
                </a:solidFill>
                <a:latin typeface="Montserrat Medium" pitchFamily="2" charset="-52"/>
              </a:rPr>
              <a:t>Проверка игры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82C1A8-D509-ADBD-40B5-CD5CA6167C4D}"/>
              </a:ext>
            </a:extLst>
          </p:cNvPr>
          <p:cNvSpPr txBox="1"/>
          <p:nvPr/>
        </p:nvSpPr>
        <p:spPr>
          <a:xfrm>
            <a:off x="3246672" y="4745400"/>
            <a:ext cx="264015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Интервью с ЦА</a:t>
            </a:r>
          </a:p>
          <a:p>
            <a:r>
              <a:rPr lang="ru-RU" sz="1600" dirty="0">
                <a:solidFill>
                  <a:srgbClr val="F2C230"/>
                </a:solidFill>
                <a:latin typeface="Montserrat Light" pitchFamily="2" charset="-52"/>
              </a:rPr>
              <a:t>      с 4 апреля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Расчёты баланса</a:t>
            </a:r>
          </a:p>
          <a:p>
            <a:r>
              <a:rPr lang="ru-RU" sz="1600" dirty="0">
                <a:solidFill>
                  <a:srgbClr val="F2C230"/>
                </a:solidFill>
                <a:latin typeface="Montserrat Light" pitchFamily="2" charset="-52"/>
              </a:rPr>
              <a:t>     1 мая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Тестирование игры</a:t>
            </a:r>
          </a:p>
          <a:p>
            <a:r>
              <a:rPr lang="ru-RU" sz="1600" dirty="0">
                <a:solidFill>
                  <a:srgbClr val="F2C230"/>
                </a:solidFill>
                <a:latin typeface="Montserrat Light" pitchFamily="2" charset="-52"/>
              </a:rPr>
              <a:t>     4-16 мая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Подсчёт издержек </a:t>
            </a:r>
          </a:p>
          <a:p>
            <a:r>
              <a:rPr lang="ru-RU" sz="1600" dirty="0">
                <a:solidFill>
                  <a:srgbClr val="F2C230"/>
                </a:solidFill>
                <a:latin typeface="Montserrat Light" pitchFamily="2" charset="-52"/>
              </a:rPr>
              <a:t>     10 мая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92836B0-FC46-9A96-405C-772CD03A50B5}"/>
              </a:ext>
            </a:extLst>
          </p:cNvPr>
          <p:cNvSpPr txBox="1"/>
          <p:nvPr/>
        </p:nvSpPr>
        <p:spPr>
          <a:xfrm>
            <a:off x="6591124" y="4075946"/>
            <a:ext cx="229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2C230"/>
                </a:solidFill>
                <a:latin typeface="Montserrat Medium" pitchFamily="2" charset="-52"/>
              </a:rPr>
              <a:t>Реализация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A11609-2C8A-C188-2200-48170F9057EE}"/>
              </a:ext>
            </a:extLst>
          </p:cNvPr>
          <p:cNvSpPr txBox="1"/>
          <p:nvPr/>
        </p:nvSpPr>
        <p:spPr>
          <a:xfrm>
            <a:off x="5937802" y="4741422"/>
            <a:ext cx="26401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Отправка игры на печать игры</a:t>
            </a:r>
          </a:p>
          <a:p>
            <a:r>
              <a:rPr lang="ru-RU" sz="1600" dirty="0">
                <a:solidFill>
                  <a:srgbClr val="F2C230"/>
                </a:solidFill>
                <a:latin typeface="Montserrat Light" pitchFamily="2" charset="-52"/>
              </a:rPr>
              <a:t>     15-17 мая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закупка комплектующих</a:t>
            </a:r>
          </a:p>
          <a:p>
            <a:r>
              <a:rPr lang="ru-RU" sz="1600" dirty="0">
                <a:solidFill>
                  <a:srgbClr val="F2C230"/>
                </a:solidFill>
                <a:latin typeface="Montserrat Light" pitchFamily="2" charset="-52"/>
              </a:rPr>
              <a:t>     11 – 17 мая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5D6E11-BCA0-72C2-6D16-0CD19E6209E0}"/>
              </a:ext>
            </a:extLst>
          </p:cNvPr>
          <p:cNvSpPr txBox="1"/>
          <p:nvPr/>
        </p:nvSpPr>
        <p:spPr>
          <a:xfrm>
            <a:off x="9315815" y="4075946"/>
            <a:ext cx="229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2C230"/>
                </a:solidFill>
                <a:latin typeface="Montserrat Medium" pitchFamily="2" charset="-52"/>
              </a:rPr>
              <a:t>Продажа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BD33B43-D1A3-DC31-5DE8-3ECE52F0873D}"/>
              </a:ext>
            </a:extLst>
          </p:cNvPr>
          <p:cNvSpPr txBox="1"/>
          <p:nvPr/>
        </p:nvSpPr>
        <p:spPr>
          <a:xfrm>
            <a:off x="8638576" y="4669977"/>
            <a:ext cx="26401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err="1">
                <a:solidFill>
                  <a:schemeClr val="bg1"/>
                </a:solidFill>
                <a:latin typeface="Montserrat Light" pitchFamily="2" charset="-52"/>
              </a:rPr>
              <a:t>Зарегестрировать</a:t>
            </a:r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 аккаунт </a:t>
            </a:r>
            <a:r>
              <a:rPr lang="ru-RU" sz="1600" dirty="0" err="1">
                <a:solidFill>
                  <a:schemeClr val="bg1"/>
                </a:solidFill>
                <a:latin typeface="Montserrat Light" pitchFamily="2" charset="-52"/>
              </a:rPr>
              <a:t>авито</a:t>
            </a:r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 и </a:t>
            </a:r>
            <a:r>
              <a:rPr lang="ru-RU" sz="1600" dirty="0" err="1">
                <a:solidFill>
                  <a:schemeClr val="bg1"/>
                </a:solidFill>
                <a:latin typeface="Montserrat Light" pitchFamily="2" charset="-52"/>
              </a:rPr>
              <a:t>вк</a:t>
            </a:r>
            <a:endParaRPr lang="ru-RU" sz="1600" dirty="0">
              <a:solidFill>
                <a:schemeClr val="bg1"/>
              </a:solidFill>
              <a:latin typeface="Montserrat Light" pitchFamily="2" charset="-52"/>
            </a:endParaRPr>
          </a:p>
          <a:p>
            <a:r>
              <a:rPr lang="ru-RU" sz="1600" dirty="0">
                <a:solidFill>
                  <a:srgbClr val="F2C230"/>
                </a:solidFill>
                <a:latin typeface="Montserrat Light" pitchFamily="2" charset="-52"/>
              </a:rPr>
              <a:t>     10 мая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Подготовить продукт к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 Light" pitchFamily="2" charset="-52"/>
              </a:rPr>
              <a:t>продаже</a:t>
            </a:r>
          </a:p>
          <a:p>
            <a:r>
              <a:rPr lang="ru-RU" sz="1600" dirty="0">
                <a:solidFill>
                  <a:srgbClr val="F2C230"/>
                </a:solidFill>
                <a:latin typeface="Montserrat Light" pitchFamily="2" charset="-52"/>
              </a:rPr>
              <a:t>     30 октября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1664012-F038-7482-0E5B-D3FA6537AEA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6748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: фигура 31">
            <a:extLst>
              <a:ext uri="{FF2B5EF4-FFF2-40B4-BE49-F238E27FC236}">
                <a16:creationId xmlns:a16="http://schemas.microsoft.com/office/drawing/2014/main" id="{AB97EFC8-7735-9AC0-2814-23B2B9511EB5}"/>
              </a:ext>
            </a:extLst>
          </p:cNvPr>
          <p:cNvSpPr/>
          <p:nvPr/>
        </p:nvSpPr>
        <p:spPr>
          <a:xfrm>
            <a:off x="1813272" y="1187336"/>
            <a:ext cx="1714105" cy="4088030"/>
          </a:xfrm>
          <a:custGeom>
            <a:avLst/>
            <a:gdLst>
              <a:gd name="connsiteX0" fmla="*/ 73470 w 1791469"/>
              <a:gd name="connsiteY0" fmla="*/ 74883 h 4157980"/>
              <a:gd name="connsiteX1" fmla="*/ 73470 w 1791469"/>
              <a:gd name="connsiteY1" fmla="*/ 4092963 h 4157980"/>
              <a:gd name="connsiteX2" fmla="*/ 1718000 w 1791469"/>
              <a:gd name="connsiteY2" fmla="*/ 4092963 h 4157980"/>
              <a:gd name="connsiteX3" fmla="*/ 1718000 w 1791469"/>
              <a:gd name="connsiteY3" fmla="*/ 74883 h 4157980"/>
              <a:gd name="connsiteX4" fmla="*/ 0 w 1791469"/>
              <a:gd name="connsiteY4" fmla="*/ 0 h 4157980"/>
              <a:gd name="connsiteX5" fmla="*/ 1791469 w 1791469"/>
              <a:gd name="connsiteY5" fmla="*/ 0 h 4157980"/>
              <a:gd name="connsiteX6" fmla="*/ 1791469 w 1791469"/>
              <a:gd name="connsiteY6" fmla="*/ 4157980 h 4157980"/>
              <a:gd name="connsiteX7" fmla="*/ 0 w 1791469"/>
              <a:gd name="connsiteY7" fmla="*/ 4157980 h 415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91469" h="4157980">
                <a:moveTo>
                  <a:pt x="73470" y="74883"/>
                </a:moveTo>
                <a:lnTo>
                  <a:pt x="73470" y="4092963"/>
                </a:lnTo>
                <a:lnTo>
                  <a:pt x="1718000" y="4092963"/>
                </a:lnTo>
                <a:lnTo>
                  <a:pt x="1718000" y="74883"/>
                </a:lnTo>
                <a:close/>
                <a:moveTo>
                  <a:pt x="0" y="0"/>
                </a:moveTo>
                <a:lnTo>
                  <a:pt x="1791469" y="0"/>
                </a:lnTo>
                <a:lnTo>
                  <a:pt x="1791469" y="4157980"/>
                </a:lnTo>
                <a:lnTo>
                  <a:pt x="0" y="4157980"/>
                </a:lnTo>
                <a:close/>
              </a:path>
            </a:pathLst>
          </a:custGeom>
          <a:gradFill>
            <a:gsLst>
              <a:gs pos="17000">
                <a:srgbClr val="4E1774"/>
              </a:gs>
              <a:gs pos="81000">
                <a:srgbClr val="F2542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Полилиния: фигура 28">
            <a:extLst>
              <a:ext uri="{FF2B5EF4-FFF2-40B4-BE49-F238E27FC236}">
                <a16:creationId xmlns:a16="http://schemas.microsoft.com/office/drawing/2014/main" id="{A9A7D359-542A-EF29-C930-0E3FA0CFB791}"/>
              </a:ext>
            </a:extLst>
          </p:cNvPr>
          <p:cNvSpPr/>
          <p:nvPr/>
        </p:nvSpPr>
        <p:spPr>
          <a:xfrm>
            <a:off x="8368324" y="1187336"/>
            <a:ext cx="1706770" cy="4088030"/>
          </a:xfrm>
          <a:custGeom>
            <a:avLst/>
            <a:gdLst>
              <a:gd name="connsiteX0" fmla="*/ 73471 w 1791469"/>
              <a:gd name="connsiteY0" fmla="*/ 64210 h 4157980"/>
              <a:gd name="connsiteX1" fmla="*/ 73471 w 1791469"/>
              <a:gd name="connsiteY1" fmla="*/ 4082290 h 4157980"/>
              <a:gd name="connsiteX2" fmla="*/ 1718001 w 1791469"/>
              <a:gd name="connsiteY2" fmla="*/ 4082290 h 4157980"/>
              <a:gd name="connsiteX3" fmla="*/ 1718001 w 1791469"/>
              <a:gd name="connsiteY3" fmla="*/ 64210 h 4157980"/>
              <a:gd name="connsiteX4" fmla="*/ 0 w 1791469"/>
              <a:gd name="connsiteY4" fmla="*/ 0 h 4157980"/>
              <a:gd name="connsiteX5" fmla="*/ 1791469 w 1791469"/>
              <a:gd name="connsiteY5" fmla="*/ 0 h 4157980"/>
              <a:gd name="connsiteX6" fmla="*/ 1791469 w 1791469"/>
              <a:gd name="connsiteY6" fmla="*/ 4157980 h 4157980"/>
              <a:gd name="connsiteX7" fmla="*/ 0 w 1791469"/>
              <a:gd name="connsiteY7" fmla="*/ 4157980 h 415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91469" h="4157980">
                <a:moveTo>
                  <a:pt x="73471" y="64210"/>
                </a:moveTo>
                <a:lnTo>
                  <a:pt x="73471" y="4082290"/>
                </a:lnTo>
                <a:lnTo>
                  <a:pt x="1718001" y="4082290"/>
                </a:lnTo>
                <a:lnTo>
                  <a:pt x="1718001" y="64210"/>
                </a:lnTo>
                <a:close/>
                <a:moveTo>
                  <a:pt x="0" y="0"/>
                </a:moveTo>
                <a:lnTo>
                  <a:pt x="1791469" y="0"/>
                </a:lnTo>
                <a:lnTo>
                  <a:pt x="1791469" y="4157980"/>
                </a:lnTo>
                <a:lnTo>
                  <a:pt x="0" y="4157980"/>
                </a:lnTo>
                <a:close/>
              </a:path>
            </a:pathLst>
          </a:custGeom>
          <a:gradFill>
            <a:gsLst>
              <a:gs pos="0">
                <a:srgbClr val="F194C0"/>
              </a:gs>
              <a:gs pos="86000">
                <a:srgbClr val="4E177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id="{B9DBFADC-7875-6539-8D08-A0EFD32E4835}"/>
              </a:ext>
            </a:extLst>
          </p:cNvPr>
          <p:cNvSpPr/>
          <p:nvPr/>
        </p:nvSpPr>
        <p:spPr>
          <a:xfrm>
            <a:off x="5100529" y="1531799"/>
            <a:ext cx="1706769" cy="4088029"/>
          </a:xfrm>
          <a:custGeom>
            <a:avLst/>
            <a:gdLst>
              <a:gd name="connsiteX0" fmla="*/ 69613 w 1791469"/>
              <a:gd name="connsiteY0" fmla="*/ 64210 h 4157980"/>
              <a:gd name="connsiteX1" fmla="*/ 69613 w 1791469"/>
              <a:gd name="connsiteY1" fmla="*/ 4082290 h 4157980"/>
              <a:gd name="connsiteX2" fmla="*/ 1714143 w 1791469"/>
              <a:gd name="connsiteY2" fmla="*/ 4082290 h 4157980"/>
              <a:gd name="connsiteX3" fmla="*/ 1714143 w 1791469"/>
              <a:gd name="connsiteY3" fmla="*/ 64210 h 4157980"/>
              <a:gd name="connsiteX4" fmla="*/ 0 w 1791469"/>
              <a:gd name="connsiteY4" fmla="*/ 0 h 4157980"/>
              <a:gd name="connsiteX5" fmla="*/ 1791469 w 1791469"/>
              <a:gd name="connsiteY5" fmla="*/ 0 h 4157980"/>
              <a:gd name="connsiteX6" fmla="*/ 1791469 w 1791469"/>
              <a:gd name="connsiteY6" fmla="*/ 4157980 h 4157980"/>
              <a:gd name="connsiteX7" fmla="*/ 0 w 1791469"/>
              <a:gd name="connsiteY7" fmla="*/ 4157980 h 415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91469" h="4157980">
                <a:moveTo>
                  <a:pt x="69613" y="64210"/>
                </a:moveTo>
                <a:lnTo>
                  <a:pt x="69613" y="4082290"/>
                </a:lnTo>
                <a:lnTo>
                  <a:pt x="1714143" y="4082290"/>
                </a:lnTo>
                <a:lnTo>
                  <a:pt x="1714143" y="64210"/>
                </a:lnTo>
                <a:close/>
                <a:moveTo>
                  <a:pt x="0" y="0"/>
                </a:moveTo>
                <a:lnTo>
                  <a:pt x="1791469" y="0"/>
                </a:lnTo>
                <a:lnTo>
                  <a:pt x="1791469" y="4157980"/>
                </a:lnTo>
                <a:lnTo>
                  <a:pt x="0" y="4157980"/>
                </a:lnTo>
                <a:close/>
              </a:path>
            </a:pathLst>
          </a:custGeom>
          <a:gradFill>
            <a:gsLst>
              <a:gs pos="0">
                <a:srgbClr val="F2C230"/>
              </a:gs>
              <a:gs pos="55000">
                <a:srgbClr val="F2542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38A544-898A-3662-D573-FB3165170898}"/>
              </a:ext>
            </a:extLst>
          </p:cNvPr>
          <p:cNvSpPr txBox="1"/>
          <p:nvPr/>
        </p:nvSpPr>
        <p:spPr>
          <a:xfrm>
            <a:off x="4896573" y="0"/>
            <a:ext cx="2626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Команда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D609F7D-19FD-90B0-B4F4-2FF72A1714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3" t="12167" r="14967" b="2899"/>
          <a:stretch/>
        </p:blipFill>
        <p:spPr>
          <a:xfrm>
            <a:off x="8295882" y="2019215"/>
            <a:ext cx="1839792" cy="318042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0EA71F4-D16C-D1FF-9A14-4C7BEDA0741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8000"/>
                    </a14:imgEffect>
                    <a14:imgEffect>
                      <a14:saturation sat="88000"/>
                    </a14:imgEffect>
                    <a14:imgEffect>
                      <a14:brightnessContrast bright="8000"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9834" r="19259" b="18167"/>
          <a:stretch/>
        </p:blipFill>
        <p:spPr>
          <a:xfrm>
            <a:off x="4210689" y="2344826"/>
            <a:ext cx="2690831" cy="319928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F3EA7CC-E66C-3189-466D-35D8006611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98303A6C-871D-2441-3370-620DC3DEB473}"/>
              </a:ext>
            </a:extLst>
          </p:cNvPr>
          <p:cNvSpPr txBox="1"/>
          <p:nvPr/>
        </p:nvSpPr>
        <p:spPr>
          <a:xfrm>
            <a:off x="5159667" y="1584448"/>
            <a:ext cx="2254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Алина Овчинникова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D91DC92-C4A7-09A3-FD06-EDCB79381214}"/>
              </a:ext>
            </a:extLst>
          </p:cNvPr>
          <p:cNvSpPr txBox="1"/>
          <p:nvPr/>
        </p:nvSpPr>
        <p:spPr>
          <a:xfrm>
            <a:off x="8404458" y="1247862"/>
            <a:ext cx="1582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194C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Ульяна Батурина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6C13399-481E-7C2F-A89E-24EB48E74C80}"/>
              </a:ext>
            </a:extLst>
          </p:cNvPr>
          <p:cNvSpPr txBox="1"/>
          <p:nvPr/>
        </p:nvSpPr>
        <p:spPr>
          <a:xfrm>
            <a:off x="1870414" y="1237931"/>
            <a:ext cx="1868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E1774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Максим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E1774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Семенюта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4E1774"/>
              </a:solidFill>
              <a:effectLst/>
              <a:uLnTx/>
              <a:uFillTx/>
              <a:latin typeface="Bahnschrift SemiBold" panose="020B0502040204020203" pitchFamily="34" charset="0"/>
              <a:ea typeface="+mn-ea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2848AA0-4C3C-1725-38A9-688BC51DE186}"/>
              </a:ext>
            </a:extLst>
          </p:cNvPr>
          <p:cNvSpPr txBox="1"/>
          <p:nvPr/>
        </p:nvSpPr>
        <p:spPr>
          <a:xfrm>
            <a:off x="8368324" y="5304677"/>
            <a:ext cx="19454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Проработка карт, разработка механики игры, анализ ЦА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+mn-ea"/>
              <a:cs typeface="+mn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6117755-85A0-B2CB-0153-7240A9887AD1}"/>
              </a:ext>
            </a:extLst>
          </p:cNvPr>
          <p:cNvSpPr txBox="1"/>
          <p:nvPr/>
        </p:nvSpPr>
        <p:spPr>
          <a:xfrm>
            <a:off x="5074418" y="5619828"/>
            <a:ext cx="17796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Расчёт баланса, тестирование игры, проработка игрового поля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6299F97-9651-71A1-CB25-067CFEE6F9D5}"/>
              </a:ext>
            </a:extLst>
          </p:cNvPr>
          <p:cNvSpPr txBox="1"/>
          <p:nvPr/>
        </p:nvSpPr>
        <p:spPr>
          <a:xfrm>
            <a:off x="1780512" y="5338205"/>
            <a:ext cx="17796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Light" panose="020B0502040204020203" pitchFamily="34" charset="0"/>
                <a:ea typeface="+mn-ea"/>
                <a:cs typeface="+mn-cs"/>
              </a:rPr>
              <a:t>Дизайн карт, постов, визиток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55601A-C475-4E38-08B4-202C6FE8214A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E32C361-CE28-65D4-10F0-E729464A6A9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6284"/>
                    </a14:imgEffect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019"/>
          <a:stretch/>
        </p:blipFill>
        <p:spPr>
          <a:xfrm>
            <a:off x="950722" y="1124497"/>
            <a:ext cx="3363231" cy="407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507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  <a14:imgEffect>
                      <a14:saturation sat="49000"/>
                    </a14:imgEffect>
                    <a14:imgEffect>
                      <a14:brightnessContrast bright="-5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3D2CF4CB-B321-4895-6775-B4E7B18D7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439" y="1318260"/>
            <a:ext cx="4221480" cy="4221480"/>
          </a:xfrm>
          <a:prstGeom prst="roundRect">
            <a:avLst>
              <a:gd name="adj" fmla="val 1065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C61BE483-815C-8156-9234-60E659D35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082" y="1318260"/>
            <a:ext cx="4221479" cy="4221479"/>
          </a:xfrm>
          <a:prstGeom prst="roundRect">
            <a:avLst>
              <a:gd name="adj" fmla="val 9704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D994A37-9541-6BDE-4027-CC291B9CD6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32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658" y="5912329"/>
            <a:ext cx="927322" cy="9341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B4ED417-53E6-A813-C246-D389F25782ED}"/>
              </a:ext>
            </a:extLst>
          </p:cNvPr>
          <p:cNvSpPr txBox="1"/>
          <p:nvPr/>
        </p:nvSpPr>
        <p:spPr>
          <a:xfrm>
            <a:off x="1404643" y="558800"/>
            <a:ext cx="3695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Группа в ВК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4AC3E-8987-B1E1-B967-4510CE179F7F}"/>
              </a:ext>
            </a:extLst>
          </p:cNvPr>
          <p:cNvSpPr txBox="1"/>
          <p:nvPr/>
        </p:nvSpPr>
        <p:spPr>
          <a:xfrm>
            <a:off x="6998983" y="538480"/>
            <a:ext cx="3695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Руководитель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FF45D4-0474-ED65-FE46-F8088B2684B7}"/>
              </a:ext>
            </a:extLst>
          </p:cNvPr>
          <p:cNvSpPr txBox="1"/>
          <p:nvPr/>
        </p:nvSpPr>
        <p:spPr>
          <a:xfrm>
            <a:off x="11583732" y="2478338"/>
            <a:ext cx="461665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3991302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3265</TotalTime>
  <Words>668</Words>
  <Application>Microsoft Office PowerPoint</Application>
  <PresentationFormat>Широкоэкранный</PresentationFormat>
  <Paragraphs>139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4" baseType="lpstr">
      <vt:lpstr>Arial</vt:lpstr>
      <vt:lpstr>Bahnschrift Light</vt:lpstr>
      <vt:lpstr>Bahnschrift SemiBold</vt:lpstr>
      <vt:lpstr>Bahnschrift SemiLight</vt:lpstr>
      <vt:lpstr>Calibri</vt:lpstr>
      <vt:lpstr>Calibri Light</vt:lpstr>
      <vt:lpstr>Montserrat ExtraBold</vt:lpstr>
      <vt:lpstr>Montserrat Light</vt:lpstr>
      <vt:lpstr>Montserrat Medium</vt:lpstr>
      <vt:lpstr>Montserrat SemiBold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Титов</dc:creator>
  <cp:lastModifiedBy>Михаил Титов</cp:lastModifiedBy>
  <cp:revision>25</cp:revision>
  <dcterms:created xsi:type="dcterms:W3CDTF">2023-05-14T16:00:44Z</dcterms:created>
  <dcterms:modified xsi:type="dcterms:W3CDTF">2023-10-24T18:05:12Z</dcterms:modified>
</cp:coreProperties>
</file>