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4" d="100"/>
          <a:sy n="164" d="100"/>
        </p:scale>
        <p:origin x="-413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436C9-30E9-4B23-8EF5-F7AD295DB46F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BA1EA-43F6-44D1-B496-9D91A5937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865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F217B-5BD3-496D-85C8-69B37CF7D400}" type="datetime1">
              <a:rPr lang="en-US" smtClean="0"/>
              <a:t>11/30/2025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3B22D-F000-4685-9277-A3470EAD6C75}" type="datetime1">
              <a:rPr lang="en-US" smtClean="0"/>
              <a:t>11/30/2025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9953B-FA4B-49F4-A408-E97AB04AF68B}" type="datetime1">
              <a:rPr lang="en-US" smtClean="0"/>
              <a:t>11/30/2025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CCDF4-68E0-413A-A451-681E3CE91BFE}" type="datetime1">
              <a:rPr lang="en-US" smtClean="0"/>
              <a:t>11/30/2025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8F00F-F7A2-4E2C-B4D3-3304E45BE865}" type="datetime1">
              <a:rPr lang="en-US" smtClean="0"/>
              <a:t>11/30/2025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0517" y="-74993"/>
            <a:ext cx="7897495" cy="1254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4924" y="1931797"/>
            <a:ext cx="8307705" cy="2839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9FDA4-EE10-41E2-907E-5CA43CC67638}" type="datetime1">
              <a:rPr lang="en-US" smtClean="0"/>
              <a:t>11/30/2025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.doronin2018@yandex.ru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0439" y="1527429"/>
            <a:ext cx="7706361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dirty="0"/>
              <a:t>Акселерационная программа «</a:t>
            </a:r>
            <a:r>
              <a:rPr sz="2400" dirty="0" err="1" smtClean="0"/>
              <a:t>Вызовы</a:t>
            </a:r>
            <a:r>
              <a:rPr lang="ru-RU" sz="2400" dirty="0" smtClean="0"/>
              <a:t> </a:t>
            </a:r>
            <a:r>
              <a:rPr sz="2400" dirty="0" err="1" smtClean="0"/>
              <a:t>будущего</a:t>
            </a:r>
            <a:r>
              <a:rPr sz="2400" dirty="0"/>
              <a:t>»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5100" y="257175"/>
            <a:ext cx="2057400" cy="9048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3180" y="224913"/>
            <a:ext cx="1352209" cy="10315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2925" y="333375"/>
            <a:ext cx="1943100" cy="7429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09904" y="2358135"/>
            <a:ext cx="7186295" cy="12317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2600">
              <a:lnSpc>
                <a:spcPts val="2865"/>
              </a:lnSpc>
              <a:spcBef>
                <a:spcPts val="105"/>
              </a:spcBef>
            </a:pPr>
            <a:r>
              <a:rPr sz="2400" i="1" spc="-25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sz="2400" spc="-20" dirty="0" smtClean="0">
                <a:latin typeface="Times New Roman" pitchFamily="18" charset="0"/>
                <a:cs typeface="Times New Roman" pitchFamily="18" charset="0"/>
              </a:rPr>
              <a:t>AI-</a:t>
            </a:r>
            <a:r>
              <a:rPr sz="2400" spc="-10" dirty="0" err="1" smtClean="0">
                <a:latin typeface="Times New Roman" pitchFamily="18" charset="0"/>
                <a:cs typeface="Times New Roman" pitchFamily="18" charset="0"/>
              </a:rPr>
              <a:t>анализатор</a:t>
            </a:r>
            <a:r>
              <a:rPr sz="2400" spc="-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 err="1" smtClean="0">
                <a:latin typeface="Times New Roman" pitchFamily="18" charset="0"/>
                <a:cs typeface="Times New Roman" pitchFamily="18" charset="0"/>
              </a:rPr>
              <a:t>договоров</a:t>
            </a:r>
            <a:r>
              <a:rPr lang="ru-RU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sz="2400" spc="-10" dirty="0" err="1" smtClean="0">
                <a:latin typeface="Times New Roman" pitchFamily="18" charset="0"/>
                <a:cs typeface="Times New Roman" pitchFamily="18" charset="0"/>
              </a:rPr>
              <a:t>Подписывай</a:t>
            </a:r>
            <a:r>
              <a:rPr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 err="1">
                <a:latin typeface="Times New Roman" pitchFamily="18" charset="0"/>
                <a:cs typeface="Times New Roman" pitchFamily="18" charset="0"/>
              </a:rPr>
              <a:t>умом</a:t>
            </a:r>
            <a:r>
              <a:rPr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sz="2400" spc="-5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2000" dirty="0">
                <a:latin typeface="Times New Roman" pitchFamily="18" charset="0"/>
                <a:cs typeface="Times New Roman" pitchFamily="18" charset="0"/>
              </a:rPr>
              <a:t>Лидер стартап-проекта: Доронина Вероника</a:t>
            </a: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2000" dirty="0">
                <a:latin typeface="Times New Roman" pitchFamily="18" charset="0"/>
                <a:cs typeface="Times New Roman" pitchFamily="18" charset="0"/>
              </a:rPr>
              <a:t>Наставник стартап-проекта: Родионов Алексей Игоревич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898265" y="4620259"/>
            <a:ext cx="1511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Рязань, 2025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4723" rIns="0" bIns="0" rtlCol="0">
            <a:spAutoFit/>
          </a:bodyPr>
          <a:lstStyle/>
          <a:p>
            <a:pPr marL="490220">
              <a:lnSpc>
                <a:spcPct val="100000"/>
              </a:lnSpc>
              <a:spcBef>
                <a:spcPts val="135"/>
              </a:spcBef>
            </a:pPr>
            <a:r>
              <a:rPr spc="-10" dirty="0">
                <a:solidFill>
                  <a:srgbClr val="000000"/>
                </a:solidFill>
                <a:latin typeface="Calibri"/>
                <a:cs typeface="Calibri"/>
              </a:rPr>
              <a:t>ПРОБЛЕМЫ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7352" y="1260855"/>
            <a:ext cx="2531745" cy="1466363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455930" marR="114935" indent="-296545">
              <a:lnSpc>
                <a:spcPts val="1580"/>
              </a:lnSpc>
              <a:spcBef>
                <a:spcPts val="415"/>
              </a:spcBef>
              <a:tabLst>
                <a:tab pos="502920" algn="l"/>
              </a:tabLst>
            </a:pPr>
            <a:r>
              <a:rPr sz="1550" b="1" spc="-25" dirty="0">
                <a:latin typeface="Calibri"/>
                <a:cs typeface="Calibri"/>
              </a:rPr>
              <a:t>1.</a:t>
            </a:r>
            <a:r>
              <a:rPr sz="1550" b="1" dirty="0">
                <a:latin typeface="Calibri"/>
                <a:cs typeface="Calibri"/>
              </a:rPr>
              <a:t>		Высокая</a:t>
            </a:r>
            <a:r>
              <a:rPr sz="1550" b="1" spc="160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стоимость</a:t>
            </a:r>
            <a:r>
              <a:rPr sz="1550" b="1" spc="175" dirty="0">
                <a:latin typeface="Calibri"/>
                <a:cs typeface="Calibri"/>
              </a:rPr>
              <a:t> </a:t>
            </a:r>
            <a:r>
              <a:rPr sz="1550" b="1" spc="-50" dirty="0">
                <a:latin typeface="Calibri"/>
                <a:cs typeface="Calibri"/>
              </a:rPr>
              <a:t>и </a:t>
            </a:r>
            <a:r>
              <a:rPr sz="1550" b="1" dirty="0">
                <a:latin typeface="Calibri"/>
                <a:cs typeface="Calibri"/>
              </a:rPr>
              <a:t>длительность</a:t>
            </a:r>
            <a:r>
              <a:rPr sz="1550" b="1" spc="210" dirty="0">
                <a:latin typeface="Calibri"/>
                <a:cs typeface="Calibri"/>
              </a:rPr>
              <a:t> </a:t>
            </a:r>
            <a:r>
              <a:rPr sz="1550" b="1" spc="-10" dirty="0">
                <a:latin typeface="Calibri"/>
                <a:cs typeface="Calibri"/>
              </a:rPr>
              <a:t>ручного</a:t>
            </a:r>
            <a:endParaRPr sz="1550" dirty="0">
              <a:latin typeface="Calibri"/>
              <a:cs typeface="Calibri"/>
            </a:endParaRPr>
          </a:p>
          <a:p>
            <a:pPr marL="1076325">
              <a:lnSpc>
                <a:spcPts val="1495"/>
              </a:lnSpc>
            </a:pPr>
            <a:r>
              <a:rPr sz="1550" b="1" spc="-10" dirty="0">
                <a:latin typeface="Calibri"/>
                <a:cs typeface="Calibri"/>
              </a:rPr>
              <a:t>анализа</a:t>
            </a:r>
            <a:endParaRPr sz="1550" dirty="0">
              <a:latin typeface="Calibri"/>
              <a:cs typeface="Calibri"/>
            </a:endParaRPr>
          </a:p>
          <a:p>
            <a:pPr marL="167005" marR="71120" indent="85725" algn="ctr">
              <a:lnSpc>
                <a:spcPts val="1350"/>
              </a:lnSpc>
              <a:spcBef>
                <a:spcPts val="710"/>
              </a:spcBef>
            </a:pPr>
            <a:r>
              <a:rPr sz="1400" dirty="0">
                <a:latin typeface="Calibri"/>
                <a:cs typeface="Calibri"/>
              </a:rPr>
              <a:t>Ручной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юридический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анализ </a:t>
            </a:r>
            <a:r>
              <a:rPr sz="1400" dirty="0">
                <a:latin typeface="Calibri"/>
                <a:cs typeface="Calibri"/>
              </a:rPr>
              <a:t>требует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значительных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затрат</a:t>
            </a:r>
            <a:endParaRPr sz="1400" dirty="0">
              <a:latin typeface="Calibri"/>
              <a:cs typeface="Calibri"/>
            </a:endParaRPr>
          </a:p>
          <a:p>
            <a:pPr marL="120014" marR="5080" indent="-107950" algn="ctr">
              <a:lnSpc>
                <a:spcPts val="1350"/>
              </a:lnSpc>
              <a:spcBef>
                <a:spcPts val="10"/>
              </a:spcBef>
            </a:pPr>
            <a:r>
              <a:rPr sz="1400" dirty="0">
                <a:latin typeface="Calibri"/>
                <a:cs typeface="Calibri"/>
              </a:rPr>
              <a:t>времени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денег,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что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делает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этот </a:t>
            </a:r>
            <a:r>
              <a:rPr sz="1400" dirty="0">
                <a:latin typeface="Calibri"/>
                <a:cs typeface="Calibri"/>
              </a:rPr>
              <a:t>процесс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дорогим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замедляет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6067" y="2625788"/>
            <a:ext cx="2776855" cy="777777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01625" marR="297815" indent="-1905" algn="ctr">
              <a:lnSpc>
                <a:spcPts val="1350"/>
              </a:lnSpc>
              <a:spcBef>
                <a:spcPts val="445"/>
              </a:spcBef>
            </a:pPr>
            <a:r>
              <a:rPr sz="1400" dirty="0">
                <a:latin typeface="Calibri"/>
                <a:cs typeface="Calibri"/>
              </a:rPr>
              <a:t>принятие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решений.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Часто </a:t>
            </a:r>
            <a:r>
              <a:rPr sz="1400" dirty="0">
                <a:latin typeface="Calibri"/>
                <a:cs typeface="Calibri"/>
              </a:rPr>
              <a:t>предприятия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сталкиваются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с</a:t>
            </a:r>
            <a:endParaRPr sz="1400" dirty="0">
              <a:latin typeface="Calibri"/>
              <a:cs typeface="Calibri"/>
            </a:endParaRPr>
          </a:p>
          <a:p>
            <a:pPr marL="12700" marR="5080" algn="ctr">
              <a:lnSpc>
                <a:spcPct val="80200"/>
              </a:lnSpc>
              <a:spcBef>
                <a:spcPts val="20"/>
              </a:spcBef>
            </a:pPr>
            <a:r>
              <a:rPr sz="1400" spc="-10" dirty="0">
                <a:latin typeface="Calibri"/>
                <a:cs typeface="Calibri"/>
              </a:rPr>
              <a:t>недостаточной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оперативностью</a:t>
            </a:r>
            <a:r>
              <a:rPr sz="1400" spc="-25" dirty="0">
                <a:latin typeface="Calibri"/>
                <a:cs typeface="Calibri"/>
              </a:rPr>
              <a:t> при </a:t>
            </a:r>
            <a:r>
              <a:rPr sz="1400" dirty="0" err="1">
                <a:latin typeface="Calibri"/>
                <a:cs typeface="Calibri"/>
              </a:rPr>
              <a:t>проверке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10" dirty="0" err="1" smtClean="0">
                <a:latin typeface="Calibri"/>
                <a:cs typeface="Calibri"/>
              </a:rPr>
              <a:t>документов</a:t>
            </a:r>
            <a:endParaRPr sz="15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3650" y="2762535"/>
            <a:ext cx="2800350" cy="23808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00" y="0"/>
            <a:ext cx="3429000" cy="264782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792601" y="2489136"/>
            <a:ext cx="174752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latin typeface="Calibri"/>
                <a:cs typeface="Calibri"/>
              </a:rPr>
              <a:t>2.</a:t>
            </a:r>
            <a:r>
              <a:rPr sz="1550" b="1" spc="9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Частые</a:t>
            </a:r>
            <a:r>
              <a:rPr sz="1550" b="1" spc="150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ошибки</a:t>
            </a:r>
            <a:r>
              <a:rPr sz="1550" b="1" spc="75" dirty="0">
                <a:latin typeface="Calibri"/>
                <a:cs typeface="Calibri"/>
              </a:rPr>
              <a:t> </a:t>
            </a:r>
            <a:r>
              <a:rPr sz="1550" b="1" spc="-50" dirty="0">
                <a:latin typeface="Calibri"/>
                <a:cs typeface="Calibri"/>
              </a:rPr>
              <a:t>в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9295" y="2737167"/>
            <a:ext cx="2835910" cy="17608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latin typeface="Calibri"/>
                <a:cs typeface="Calibri"/>
              </a:rPr>
              <a:t>формулировках</a:t>
            </a:r>
            <a:r>
              <a:rPr sz="1550" b="1" spc="185" dirty="0">
                <a:latin typeface="Calibri"/>
                <a:cs typeface="Calibri"/>
              </a:rPr>
              <a:t> </a:t>
            </a:r>
            <a:r>
              <a:rPr sz="1550" b="1" spc="-10" dirty="0">
                <a:latin typeface="Calibri"/>
                <a:cs typeface="Calibri"/>
              </a:rPr>
              <a:t>договоров</a:t>
            </a:r>
            <a:endParaRPr sz="1550" dirty="0">
              <a:latin typeface="Calibri"/>
              <a:cs typeface="Calibri"/>
            </a:endParaRPr>
          </a:p>
          <a:p>
            <a:pPr marL="12700" marR="5080" algn="ctr">
              <a:lnSpc>
                <a:spcPct val="99500"/>
              </a:lnSpc>
              <a:spcBef>
                <a:spcPts val="25"/>
              </a:spcBef>
            </a:pPr>
            <a:r>
              <a:rPr sz="1400" spc="-10" dirty="0">
                <a:latin typeface="Calibri"/>
                <a:cs typeface="Calibri"/>
              </a:rPr>
              <a:t>Юридические </a:t>
            </a:r>
            <a:r>
              <a:rPr sz="1400" dirty="0">
                <a:latin typeface="Calibri"/>
                <a:cs typeface="Calibri"/>
              </a:rPr>
              <a:t>ошибки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возникают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из- </a:t>
            </a:r>
            <a:r>
              <a:rPr sz="1400" dirty="0">
                <a:latin typeface="Calibri"/>
                <a:cs typeface="Calibri"/>
              </a:rPr>
              <a:t>за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неоптимальных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или </a:t>
            </a:r>
            <a:r>
              <a:rPr sz="1400" spc="-10" dirty="0">
                <a:latin typeface="Calibri"/>
                <a:cs typeface="Calibri"/>
              </a:rPr>
              <a:t>двусмысленных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формулировок, пропущенных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сроков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неверно </a:t>
            </a:r>
            <a:r>
              <a:rPr sz="1400" dirty="0">
                <a:latin typeface="Calibri"/>
                <a:cs typeface="Calibri"/>
              </a:rPr>
              <a:t>прописанных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штрафных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санкций.</a:t>
            </a:r>
            <a:endParaRPr sz="1400" dirty="0">
              <a:latin typeface="Calibri"/>
              <a:cs typeface="Calibri"/>
            </a:endParaRPr>
          </a:p>
          <a:p>
            <a:pPr marL="27940" marR="20955" indent="-3810" algn="ctr">
              <a:lnSpc>
                <a:spcPts val="1650"/>
              </a:lnSpc>
              <a:spcBef>
                <a:spcPts val="130"/>
              </a:spcBef>
            </a:pPr>
            <a:r>
              <a:rPr sz="1400" dirty="0">
                <a:latin typeface="Calibri"/>
                <a:cs typeface="Calibri"/>
              </a:rPr>
              <a:t>Это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ведёт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финансовым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потерям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и </a:t>
            </a:r>
            <a:r>
              <a:rPr sz="1400" dirty="0">
                <a:latin typeface="Calibri"/>
                <a:cs typeface="Calibri"/>
              </a:rPr>
              <a:t>судебным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спорам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между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сторонами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</a:t>
            </a:fld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5950" y="0"/>
              <a:ext cx="7258050" cy="5143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543550" cy="51435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97559" y="1567878"/>
            <a:ext cx="2392045" cy="1369606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125730">
              <a:lnSpc>
                <a:spcPts val="1730"/>
              </a:lnSpc>
              <a:spcBef>
                <a:spcPts val="290"/>
              </a:spcBef>
            </a:pPr>
            <a:r>
              <a:rPr sz="1550" dirty="0" err="1" smtClean="0">
                <a:latin typeface="Calibri"/>
                <a:cs typeface="Calibri"/>
              </a:rPr>
              <a:t>Невыявленные</a:t>
            </a:r>
            <a:r>
              <a:rPr sz="1550" spc="114" dirty="0" smtClean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недочёты </a:t>
            </a:r>
            <a:r>
              <a:rPr sz="1550" dirty="0">
                <a:latin typeface="Calibri"/>
                <a:cs typeface="Calibri"/>
              </a:rPr>
              <a:t>договора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могут</a:t>
            </a:r>
            <a:r>
              <a:rPr sz="1550" spc="1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привести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spc="-50" dirty="0">
                <a:latin typeface="Calibri"/>
                <a:cs typeface="Calibri"/>
              </a:rPr>
              <a:t>к</a:t>
            </a:r>
            <a:endParaRPr sz="1550" dirty="0">
              <a:latin typeface="Calibri"/>
              <a:cs typeface="Calibri"/>
            </a:endParaRPr>
          </a:p>
          <a:p>
            <a:pPr marL="227329">
              <a:lnSpc>
                <a:spcPts val="1660"/>
              </a:lnSpc>
            </a:pPr>
            <a:r>
              <a:rPr sz="1550" dirty="0">
                <a:latin typeface="Calibri"/>
                <a:cs typeface="Calibri"/>
              </a:rPr>
              <a:t>серьёзным</a:t>
            </a:r>
            <a:r>
              <a:rPr sz="1550" spc="204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правовым</a:t>
            </a:r>
            <a:endParaRPr sz="1550" dirty="0">
              <a:latin typeface="Calibri"/>
              <a:cs typeface="Calibri"/>
            </a:endParaRPr>
          </a:p>
          <a:p>
            <a:pPr marL="19050" marR="60325" indent="-2540" algn="ctr">
              <a:lnSpc>
                <a:spcPct val="92900"/>
              </a:lnSpc>
              <a:spcBef>
                <a:spcPts val="105"/>
              </a:spcBef>
            </a:pPr>
            <a:r>
              <a:rPr sz="1550" dirty="0">
                <a:latin typeface="Calibri"/>
                <a:cs typeface="Calibri"/>
              </a:rPr>
              <a:t>последствиям,</a:t>
            </a:r>
            <a:r>
              <a:rPr sz="1550" spc="22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включая </a:t>
            </a:r>
            <a:r>
              <a:rPr sz="1550" dirty="0">
                <a:latin typeface="Calibri"/>
                <a:cs typeface="Calibri"/>
              </a:rPr>
              <a:t>нарушение</a:t>
            </a:r>
            <a:r>
              <a:rPr sz="1550" spc="25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обязательств</a:t>
            </a:r>
            <a:r>
              <a:rPr sz="1550" spc="185" dirty="0">
                <a:latin typeface="Calibri"/>
                <a:cs typeface="Calibri"/>
              </a:rPr>
              <a:t> </a:t>
            </a:r>
            <a:r>
              <a:rPr sz="1550" spc="-50" dirty="0">
                <a:latin typeface="Calibri"/>
                <a:cs typeface="Calibri"/>
              </a:rPr>
              <a:t>и </a:t>
            </a:r>
            <a:r>
              <a:rPr sz="1550" dirty="0" err="1">
                <a:latin typeface="Calibri"/>
                <a:cs typeface="Calibri"/>
              </a:rPr>
              <a:t>репутационные</a:t>
            </a:r>
            <a:r>
              <a:rPr sz="1550" spc="285" dirty="0">
                <a:latin typeface="Calibri"/>
                <a:cs typeface="Calibri"/>
              </a:rPr>
              <a:t> </a:t>
            </a:r>
            <a:r>
              <a:rPr sz="1550" spc="-10" dirty="0" err="1" smtClean="0">
                <a:latin typeface="Calibri"/>
                <a:cs typeface="Calibri"/>
              </a:rPr>
              <a:t>потери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10565" y="531177"/>
            <a:ext cx="2896870" cy="57721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</a:pP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3.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Риски</a:t>
            </a:r>
            <a:r>
              <a:rPr sz="18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недооценки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потенциальных</a:t>
            </a:r>
            <a:r>
              <a:rPr sz="18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последствий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7427" y="57721"/>
            <a:ext cx="235966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0" dirty="0">
                <a:solidFill>
                  <a:srgbClr val="000000"/>
                </a:solidFill>
                <a:latin typeface="Calibri"/>
                <a:cs typeface="Calibri"/>
              </a:rPr>
              <a:t>РЕШЕНИЕ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2560" y="738441"/>
            <a:ext cx="5328920" cy="3251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561465">
              <a:lnSpc>
                <a:spcPct val="125200"/>
              </a:lnSpc>
              <a:spcBef>
                <a:spcPts val="95"/>
              </a:spcBef>
            </a:pPr>
            <a:r>
              <a:rPr sz="1400" b="1" spc="-10" dirty="0">
                <a:latin typeface="Calibri"/>
                <a:cs typeface="Calibri"/>
              </a:rPr>
              <a:t>AI-</a:t>
            </a:r>
            <a:r>
              <a:rPr sz="1400" b="1" dirty="0">
                <a:latin typeface="Calibri"/>
                <a:cs typeface="Calibri"/>
              </a:rPr>
              <a:t>анализатор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договоров</a:t>
            </a:r>
            <a:r>
              <a:rPr sz="1400" b="1" spc="-10" dirty="0">
                <a:latin typeface="Calibri"/>
                <a:cs typeface="Calibri"/>
              </a:rPr>
              <a:t> «Подписывай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умом» </a:t>
            </a:r>
            <a:r>
              <a:rPr sz="1400" b="1" dirty="0">
                <a:latin typeface="Calibri"/>
                <a:cs typeface="Calibri"/>
              </a:rPr>
              <a:t>Ключевая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идея: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ts val="1500"/>
              </a:lnSpc>
              <a:spcBef>
                <a:spcPts val="95"/>
              </a:spcBef>
            </a:pPr>
            <a:r>
              <a:rPr sz="1400" dirty="0">
                <a:latin typeface="Calibri"/>
                <a:cs typeface="Calibri"/>
              </a:rPr>
              <a:t>Мы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создаем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интеллектуального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ассистента,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который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делает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сложный </a:t>
            </a:r>
            <a:r>
              <a:rPr sz="1400" dirty="0">
                <a:latin typeface="Calibri"/>
                <a:cs typeface="Calibri"/>
              </a:rPr>
              <a:t>юридический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анализ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договоров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быстрым,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доступным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понятным</a:t>
            </a:r>
            <a:r>
              <a:rPr sz="1400" spc="5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для</a:t>
            </a:r>
            <a:r>
              <a:rPr sz="1400" spc="-10" dirty="0">
                <a:latin typeface="Calibri"/>
                <a:cs typeface="Calibri"/>
              </a:rPr>
              <a:t> каждого.</a:t>
            </a:r>
            <a:endParaRPr sz="1400" dirty="0">
              <a:latin typeface="Calibri"/>
              <a:cs typeface="Calibri"/>
            </a:endParaRPr>
          </a:p>
          <a:p>
            <a:pPr marL="153670" indent="-140970">
              <a:lnSpc>
                <a:spcPct val="100000"/>
              </a:lnSpc>
              <a:spcBef>
                <a:spcPts val="409"/>
              </a:spcBef>
              <a:buSzPct val="92857"/>
              <a:buAutoNum type="arabicPeriod"/>
              <a:tabLst>
                <a:tab pos="153670" algn="l"/>
              </a:tabLst>
            </a:pPr>
            <a:r>
              <a:rPr sz="1400" b="1" spc="-20" dirty="0">
                <a:latin typeface="Calibri"/>
                <a:cs typeface="Calibri"/>
              </a:rPr>
              <a:t>Уникальность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6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инновационность:</a:t>
            </a:r>
            <a:endParaRPr sz="1400" dirty="0">
              <a:latin typeface="Calibri"/>
              <a:cs typeface="Calibri"/>
            </a:endParaRPr>
          </a:p>
          <a:p>
            <a:pPr marL="298450" lvl="1" indent="-228600">
              <a:lnSpc>
                <a:spcPct val="100000"/>
              </a:lnSpc>
              <a:spcBef>
                <a:spcPts val="425"/>
              </a:spcBef>
              <a:buFont typeface="Arial MT"/>
              <a:buChar char="•"/>
              <a:tabLst>
                <a:tab pos="298450" algn="l"/>
              </a:tabLst>
            </a:pPr>
            <a:r>
              <a:rPr sz="1400" b="1" spc="-10" dirty="0">
                <a:latin typeface="Calibri"/>
                <a:cs typeface="Calibri"/>
              </a:rPr>
              <a:t>Контекстуальный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"умный"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анализ</a:t>
            </a:r>
            <a:endParaRPr sz="1400" dirty="0">
              <a:latin typeface="Calibri"/>
              <a:cs typeface="Calibri"/>
            </a:endParaRPr>
          </a:p>
          <a:p>
            <a:pPr marL="756285" marR="429259" lvl="2" indent="-229235">
              <a:lnSpc>
                <a:spcPts val="1580"/>
              </a:lnSpc>
              <a:spcBef>
                <a:spcPts val="560"/>
              </a:spcBef>
              <a:buFont typeface="Arial MT"/>
              <a:buChar char="•"/>
              <a:tabLst>
                <a:tab pos="756285" algn="l"/>
              </a:tabLst>
            </a:pPr>
            <a:r>
              <a:rPr sz="1400" dirty="0">
                <a:latin typeface="Calibri"/>
                <a:cs typeface="Calibri"/>
              </a:rPr>
              <a:t>Система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анализирует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договор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абстрактно,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точки </a:t>
            </a:r>
            <a:r>
              <a:rPr sz="1400" dirty="0">
                <a:latin typeface="Calibri"/>
                <a:cs typeface="Calibri"/>
              </a:rPr>
              <a:t>зрения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конкретной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роли</a:t>
            </a:r>
            <a:endParaRPr sz="1400" dirty="0">
              <a:latin typeface="Calibri"/>
              <a:cs typeface="Calibri"/>
            </a:endParaRPr>
          </a:p>
          <a:p>
            <a:pPr marL="756285">
              <a:lnSpc>
                <a:spcPts val="1375"/>
              </a:lnSpc>
            </a:pPr>
            <a:r>
              <a:rPr sz="1400" b="1" spc="-10" dirty="0">
                <a:latin typeface="Calibri"/>
                <a:cs typeface="Calibri"/>
              </a:rPr>
              <a:t>пользователя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</a:t>
            </a:r>
            <a:r>
              <a:rPr sz="1400" spc="-10" dirty="0" err="1" smtClean="0">
                <a:latin typeface="Calibri"/>
                <a:cs typeface="Calibri"/>
              </a:rPr>
              <a:t>арендодатель</a:t>
            </a:r>
            <a:r>
              <a:rPr sz="1400" spc="-10" dirty="0" smtClean="0">
                <a:latin typeface="Calibri"/>
                <a:cs typeface="Calibri"/>
              </a:rPr>
              <a:t>/</a:t>
            </a:r>
            <a:r>
              <a:rPr sz="1400" spc="-10" dirty="0" err="1" smtClean="0">
                <a:latin typeface="Calibri"/>
                <a:cs typeface="Calibri"/>
              </a:rPr>
              <a:t>арендатор</a:t>
            </a:r>
            <a:r>
              <a:rPr sz="1400" spc="-10" dirty="0" smtClean="0">
                <a:latin typeface="Calibri"/>
                <a:cs typeface="Calibri"/>
              </a:rPr>
              <a:t>,</a:t>
            </a:r>
            <a:r>
              <a:rPr lang="ru-RU" sz="1400" dirty="0">
                <a:latin typeface="Calibri"/>
                <a:cs typeface="Calibri"/>
              </a:rPr>
              <a:t> </a:t>
            </a:r>
            <a:r>
              <a:rPr sz="1400" spc="-10" dirty="0" err="1" smtClean="0">
                <a:latin typeface="Calibri"/>
                <a:cs typeface="Calibri"/>
              </a:rPr>
              <a:t>поставщик</a:t>
            </a:r>
            <a:r>
              <a:rPr sz="1400" spc="-10" dirty="0" smtClean="0">
                <a:latin typeface="Calibri"/>
                <a:cs typeface="Calibri"/>
              </a:rPr>
              <a:t>/</a:t>
            </a:r>
            <a:r>
              <a:rPr sz="1400" spc="-10" dirty="0" err="1" smtClean="0">
                <a:latin typeface="Calibri"/>
                <a:cs typeface="Calibri"/>
              </a:rPr>
              <a:t>покупатель</a:t>
            </a:r>
            <a:r>
              <a:rPr sz="1400" spc="-10" dirty="0">
                <a:latin typeface="Calibri"/>
                <a:cs typeface="Calibri"/>
              </a:rPr>
              <a:t>).</a:t>
            </a:r>
            <a:endParaRPr sz="1400" dirty="0">
              <a:latin typeface="Calibri"/>
              <a:cs typeface="Calibri"/>
            </a:endParaRPr>
          </a:p>
          <a:p>
            <a:pPr marL="756285" marR="509905" lvl="2" indent="-229235">
              <a:lnSpc>
                <a:spcPts val="1500"/>
              </a:lnSpc>
              <a:spcBef>
                <a:spcPts val="625"/>
              </a:spcBef>
              <a:buFont typeface="Arial MT"/>
              <a:buChar char="•"/>
              <a:tabLst>
                <a:tab pos="756285" algn="l"/>
              </a:tabLst>
            </a:pPr>
            <a:r>
              <a:rPr sz="1400" dirty="0">
                <a:latin typeface="Calibri"/>
                <a:cs typeface="Calibri"/>
              </a:rPr>
              <a:t>Учитывает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отрасль,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размер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бизнеса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уровень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опыта, предоставляя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персонализированные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рекомендации.</a:t>
            </a:r>
            <a:endParaRPr sz="1400" dirty="0">
              <a:latin typeface="Calibri"/>
              <a:cs typeface="Calibri"/>
            </a:endParaRPr>
          </a:p>
          <a:p>
            <a:pPr marL="69850">
              <a:lnSpc>
                <a:spcPct val="100000"/>
              </a:lnSpc>
              <a:spcBef>
                <a:spcPts val="405"/>
              </a:spcBef>
            </a:pPr>
            <a:r>
              <a:rPr sz="1400" b="1" spc="-10" dirty="0">
                <a:latin typeface="Calibri"/>
                <a:cs typeface="Calibri"/>
              </a:rPr>
              <a:t>2.Интерактивный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режим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«Вопрос-Ответ»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7227" y="4013517"/>
            <a:ext cx="4397375" cy="109283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41300" marR="5080" indent="-229235">
              <a:lnSpc>
                <a:spcPts val="1580"/>
              </a:lnSpc>
              <a:spcBef>
                <a:spcPts val="260"/>
              </a:spcBef>
              <a:buFont typeface="Arial MT"/>
              <a:buChar char="•"/>
              <a:tabLst>
                <a:tab pos="241300" algn="l"/>
              </a:tabLst>
            </a:pPr>
            <a:r>
              <a:rPr sz="1400" spc="-10" dirty="0">
                <a:latin typeface="Calibri"/>
                <a:cs typeface="Calibri"/>
              </a:rPr>
              <a:t>Пользователь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задает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вопросы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договору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простом языке:</a:t>
            </a:r>
            <a:endParaRPr sz="1400" dirty="0">
              <a:latin typeface="Calibri"/>
              <a:cs typeface="Calibri"/>
            </a:endParaRPr>
          </a:p>
          <a:p>
            <a:pPr marL="241300">
              <a:lnSpc>
                <a:spcPts val="1375"/>
              </a:lnSpc>
            </a:pPr>
            <a:r>
              <a:rPr sz="1400" dirty="0">
                <a:latin typeface="Calibri"/>
                <a:cs typeface="Calibri"/>
              </a:rPr>
              <a:t>«Что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будет,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если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я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просрочу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платеж?»</a:t>
            </a:r>
            <a:endParaRPr sz="1400" dirty="0">
              <a:latin typeface="Calibri"/>
              <a:cs typeface="Calibri"/>
            </a:endParaRPr>
          </a:p>
          <a:p>
            <a:pPr marL="241300">
              <a:lnSpc>
                <a:spcPts val="1590"/>
              </a:lnSpc>
            </a:pPr>
            <a:r>
              <a:rPr sz="1400" dirty="0">
                <a:latin typeface="Calibri"/>
                <a:cs typeface="Calibri"/>
              </a:rPr>
              <a:t>«Могу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ли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я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расторгнуть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договор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досрочно?»</a:t>
            </a:r>
            <a:endParaRPr sz="1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25"/>
              </a:spcBef>
              <a:buFont typeface="Arial MT"/>
              <a:buChar char="•"/>
              <a:tabLst>
                <a:tab pos="241300" algn="l"/>
              </a:tabLst>
            </a:pPr>
            <a:r>
              <a:rPr sz="1400" dirty="0">
                <a:latin typeface="Calibri"/>
                <a:cs typeface="Calibri"/>
              </a:rPr>
              <a:t>AI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просто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находит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пункты, а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b="1" spc="-10" dirty="0" err="1">
                <a:latin typeface="Calibri"/>
                <a:cs typeface="Calibri"/>
              </a:rPr>
              <a:t>синтезирует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 err="1" smtClean="0">
                <a:latin typeface="Calibri"/>
                <a:cs typeface="Calibri"/>
              </a:rPr>
              <a:t>ответ</a:t>
            </a:r>
            <a:r>
              <a:rPr lang="ru-RU" sz="1400" spc="-10" dirty="0" smtClean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0978" y="28849"/>
            <a:ext cx="3743021" cy="5130800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575" y="557466"/>
            <a:ext cx="325247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3.</a:t>
            </a:r>
            <a:r>
              <a:rPr sz="1400" spc="-4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Генерация</a:t>
            </a:r>
            <a:r>
              <a:rPr sz="1400" spc="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улучшенных</a:t>
            </a:r>
            <a:r>
              <a:rPr sz="1400" spc="-2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формулировок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575" y="815403"/>
            <a:ext cx="4358005" cy="367145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56285">
              <a:lnSpc>
                <a:spcPct val="100000"/>
              </a:lnSpc>
              <a:spcBef>
                <a:spcPts val="125"/>
              </a:spcBef>
              <a:tabLst>
                <a:tab pos="1042035" algn="l"/>
              </a:tabLst>
            </a:pPr>
            <a:r>
              <a:rPr sz="1400" spc="-50" dirty="0">
                <a:solidFill>
                  <a:srgbClr val="0E1115"/>
                </a:solidFill>
                <a:latin typeface="Arial MT"/>
                <a:cs typeface="Arial MT"/>
              </a:rPr>
              <a:t>–</a:t>
            </a:r>
            <a:r>
              <a:rPr sz="1400" dirty="0">
                <a:solidFill>
                  <a:srgbClr val="0E1115"/>
                </a:solidFill>
                <a:latin typeface="Arial MT"/>
                <a:cs typeface="Arial MT"/>
              </a:rPr>
              <a:t>	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AI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не</a:t>
            </a:r>
            <a:r>
              <a:rPr sz="1400" spc="-5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только</a:t>
            </a:r>
            <a:r>
              <a:rPr sz="1400" spc="-2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находит</a:t>
            </a:r>
            <a:r>
              <a:rPr sz="1400" spc="-4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риски, </a:t>
            </a:r>
            <a:r>
              <a:rPr sz="1400" spc="-25" dirty="0">
                <a:solidFill>
                  <a:srgbClr val="0E1115"/>
                </a:solidFill>
                <a:latin typeface="Calibri"/>
                <a:cs typeface="Calibri"/>
              </a:rPr>
              <a:t>но</a:t>
            </a:r>
            <a:endParaRPr sz="1400" dirty="0">
              <a:latin typeface="Calibri"/>
              <a:cs typeface="Calibri"/>
            </a:endParaRPr>
          </a:p>
          <a:p>
            <a:pPr marL="1042035" marR="5080">
              <a:lnSpc>
                <a:spcPct val="99900"/>
              </a:lnSpc>
              <a:spcBef>
                <a:spcPts val="50"/>
              </a:spcBef>
            </a:pP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и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E1115"/>
                </a:solidFill>
                <a:latin typeface="Calibri"/>
                <a:cs typeface="Calibri"/>
              </a:rPr>
              <a:t>предлагает</a:t>
            </a:r>
            <a:r>
              <a:rPr sz="1400" b="1" spc="3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E1115"/>
                </a:solidFill>
                <a:latin typeface="Calibri"/>
                <a:cs typeface="Calibri"/>
              </a:rPr>
              <a:t>конкретные</a:t>
            </a:r>
            <a:r>
              <a:rPr sz="1400" b="1" spc="-6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E1115"/>
                </a:solidFill>
                <a:latin typeface="Calibri"/>
                <a:cs typeface="Calibri"/>
              </a:rPr>
              <a:t>альтернативные </a:t>
            </a:r>
            <a:r>
              <a:rPr sz="1400" b="1" dirty="0">
                <a:solidFill>
                  <a:srgbClr val="0E1115"/>
                </a:solidFill>
                <a:latin typeface="Calibri"/>
                <a:cs typeface="Calibri"/>
              </a:rPr>
              <a:t>формулировки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, более</a:t>
            </a:r>
            <a:r>
              <a:rPr sz="1400" spc="-5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выгодные</a:t>
            </a:r>
            <a:r>
              <a:rPr sz="1400" spc="-5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E1115"/>
                </a:solidFill>
                <a:latin typeface="Calibri"/>
                <a:cs typeface="Calibri"/>
              </a:rPr>
              <a:t>для 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пользователя,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основанные</a:t>
            </a:r>
            <a:r>
              <a:rPr sz="1400" spc="1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на</a:t>
            </a:r>
            <a:r>
              <a:rPr sz="1400" spc="-4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лучших практиках.</a:t>
            </a:r>
            <a:endParaRPr sz="1400" dirty="0">
              <a:latin typeface="Calibri"/>
              <a:cs typeface="Calibri"/>
            </a:endParaRPr>
          </a:p>
          <a:p>
            <a:pPr marL="187325" indent="-174625">
              <a:lnSpc>
                <a:spcPct val="100000"/>
              </a:lnSpc>
              <a:spcBef>
                <a:spcPts val="345"/>
              </a:spcBef>
              <a:buAutoNum type="arabicPeriod" startAt="4"/>
              <a:tabLst>
                <a:tab pos="187325" algn="l"/>
              </a:tabLst>
            </a:pPr>
            <a:r>
              <a:rPr sz="1400" b="1" dirty="0">
                <a:solidFill>
                  <a:srgbClr val="0E1115"/>
                </a:solidFill>
                <a:latin typeface="Calibri"/>
                <a:cs typeface="Calibri"/>
              </a:rPr>
              <a:t>Визуализация</a:t>
            </a:r>
            <a:r>
              <a:rPr sz="1400" b="1" spc="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E1115"/>
                </a:solidFill>
                <a:latin typeface="Calibri"/>
                <a:cs typeface="Calibri"/>
              </a:rPr>
              <a:t>обязательств</a:t>
            </a:r>
            <a:r>
              <a:rPr sz="1400" b="1" spc="-6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E1115"/>
                </a:solidFill>
                <a:latin typeface="Calibri"/>
                <a:cs typeface="Calibri"/>
              </a:rPr>
              <a:t>и временной</a:t>
            </a:r>
            <a:r>
              <a:rPr sz="1400" b="1" spc="-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E1115"/>
                </a:solidFill>
                <a:latin typeface="Calibri"/>
                <a:cs typeface="Calibri"/>
              </a:rPr>
              <a:t>шкалы</a:t>
            </a:r>
            <a:endParaRPr sz="1400" dirty="0">
              <a:latin typeface="Calibri"/>
              <a:cs typeface="Calibri"/>
            </a:endParaRPr>
          </a:p>
          <a:p>
            <a:pPr marL="1042035" lvl="1" indent="-285750">
              <a:lnSpc>
                <a:spcPts val="1664"/>
              </a:lnSpc>
              <a:spcBef>
                <a:spcPts val="350"/>
              </a:spcBef>
              <a:buFont typeface="Arial MT"/>
              <a:buChar char="–"/>
              <a:tabLst>
                <a:tab pos="1042035" algn="l"/>
              </a:tabLst>
            </a:pPr>
            <a:r>
              <a:rPr lang="en-US" sz="1400" dirty="0" smtClean="0">
                <a:solidFill>
                  <a:srgbClr val="0E1115"/>
                </a:solidFill>
                <a:latin typeface="Calibri"/>
                <a:cs typeface="Calibri"/>
              </a:rPr>
              <a:t>AI </a:t>
            </a:r>
            <a:r>
              <a:rPr lang="ru-RU" sz="1400" dirty="0">
                <a:solidFill>
                  <a:srgbClr val="0E1115"/>
                </a:solidFill>
                <a:latin typeface="Calibri"/>
                <a:cs typeface="Calibri"/>
              </a:rPr>
              <a:t>с</a:t>
            </a:r>
            <a:r>
              <a:rPr sz="1400" dirty="0" err="1" smtClean="0">
                <a:solidFill>
                  <a:srgbClr val="0E1115"/>
                </a:solidFill>
                <a:latin typeface="Calibri"/>
                <a:cs typeface="Calibri"/>
              </a:rPr>
              <a:t>оздает</a:t>
            </a:r>
            <a:r>
              <a:rPr sz="1400" spc="-60" dirty="0" smtClean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наглядный</a:t>
            </a:r>
            <a:r>
              <a:rPr sz="1400" spc="-5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календарь</a:t>
            </a:r>
            <a:r>
              <a:rPr sz="1400" spc="-3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0E1115"/>
                </a:solidFill>
                <a:latin typeface="Calibri"/>
                <a:cs typeface="Calibri"/>
              </a:rPr>
              <a:t>и</a:t>
            </a:r>
            <a:endParaRPr sz="1400" dirty="0">
              <a:latin typeface="Calibri"/>
              <a:cs typeface="Calibri"/>
            </a:endParaRPr>
          </a:p>
          <a:p>
            <a:pPr marL="1042035" marR="280670">
              <a:lnSpc>
                <a:spcPts val="1730"/>
              </a:lnSpc>
              <a:spcBef>
                <a:spcPts val="5"/>
              </a:spcBef>
            </a:pP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инфографику</a:t>
            </a:r>
            <a:r>
              <a:rPr sz="1400" spc="-5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по</a:t>
            </a:r>
            <a:r>
              <a:rPr sz="1400" spc="-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всем</a:t>
            </a:r>
            <a:r>
              <a:rPr sz="1400" spc="1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ключевым</a:t>
            </a:r>
            <a:r>
              <a:rPr sz="1400" spc="1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датам,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срокам</a:t>
            </a:r>
            <a:r>
              <a:rPr sz="1400" spc="-2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и</a:t>
            </a:r>
            <a:r>
              <a:rPr sz="1400" spc="-4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обязанностям</a:t>
            </a:r>
            <a:r>
              <a:rPr sz="1400" spc="-8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сторон,</a:t>
            </a:r>
            <a:r>
              <a:rPr sz="1400" spc="-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E1115"/>
                </a:solidFill>
                <a:latin typeface="Calibri"/>
                <a:cs typeface="Calibri"/>
              </a:rPr>
              <a:t>что</a:t>
            </a:r>
            <a:endParaRPr sz="1400" dirty="0">
              <a:latin typeface="Calibri"/>
              <a:cs typeface="Calibri"/>
            </a:endParaRPr>
          </a:p>
          <a:p>
            <a:pPr marL="1042035">
              <a:lnSpc>
                <a:spcPts val="1570"/>
              </a:lnSpc>
            </a:pP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упрощает</a:t>
            </a:r>
            <a:r>
              <a:rPr sz="1400" spc="1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управление</a:t>
            </a:r>
            <a:r>
              <a:rPr sz="1400" spc="-6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договором</a:t>
            </a:r>
            <a:r>
              <a:rPr sz="1400" spc="-2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E1115"/>
                </a:solidFill>
                <a:latin typeface="Calibri"/>
                <a:cs typeface="Calibri"/>
              </a:rPr>
              <a:t>после</a:t>
            </a:r>
            <a:endParaRPr sz="1400" dirty="0">
              <a:latin typeface="Calibri"/>
              <a:cs typeface="Calibri"/>
            </a:endParaRPr>
          </a:p>
          <a:p>
            <a:pPr marL="1042035">
              <a:lnSpc>
                <a:spcPts val="1670"/>
              </a:lnSpc>
            </a:pP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подписания.</a:t>
            </a:r>
            <a:endParaRPr sz="1400" dirty="0">
              <a:latin typeface="Calibri"/>
              <a:cs typeface="Calibri"/>
            </a:endParaRPr>
          </a:p>
          <a:p>
            <a:pPr marL="187325" indent="-174625">
              <a:lnSpc>
                <a:spcPct val="100000"/>
              </a:lnSpc>
              <a:spcBef>
                <a:spcPts val="345"/>
              </a:spcBef>
              <a:buAutoNum type="arabicPeriod" startAt="5"/>
              <a:tabLst>
                <a:tab pos="187325" algn="l"/>
              </a:tabLst>
            </a:pPr>
            <a:r>
              <a:rPr sz="1400" b="1" dirty="0">
                <a:solidFill>
                  <a:srgbClr val="0E1115"/>
                </a:solidFill>
                <a:latin typeface="Calibri"/>
                <a:cs typeface="Calibri"/>
              </a:rPr>
              <a:t>Прогнозирование</a:t>
            </a:r>
            <a:r>
              <a:rPr sz="1400" b="1" spc="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E1115"/>
                </a:solidFill>
                <a:latin typeface="Calibri"/>
                <a:cs typeface="Calibri"/>
              </a:rPr>
              <a:t>рисков</a:t>
            </a:r>
            <a:r>
              <a:rPr sz="1400" b="1" spc="-5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E1115"/>
                </a:solidFill>
                <a:latin typeface="Calibri"/>
                <a:cs typeface="Calibri"/>
              </a:rPr>
              <a:t>на</a:t>
            </a:r>
            <a:r>
              <a:rPr sz="1400" b="1" spc="2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E1115"/>
                </a:solidFill>
                <a:latin typeface="Calibri"/>
                <a:cs typeface="Calibri"/>
              </a:rPr>
              <a:t>основе</a:t>
            </a:r>
            <a:r>
              <a:rPr sz="1400" b="1" spc="-6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E1115"/>
                </a:solidFill>
                <a:latin typeface="Calibri"/>
                <a:cs typeface="Calibri"/>
              </a:rPr>
              <a:t>данных</a:t>
            </a:r>
            <a:endParaRPr sz="1400" dirty="0">
              <a:latin typeface="Calibri"/>
              <a:cs typeface="Calibri"/>
            </a:endParaRPr>
          </a:p>
          <a:p>
            <a:pPr marL="1042035" marR="76835" lvl="1" indent="-286385">
              <a:lnSpc>
                <a:spcPts val="1650"/>
              </a:lnSpc>
              <a:spcBef>
                <a:spcPts val="430"/>
              </a:spcBef>
              <a:buFont typeface="Arial MT"/>
              <a:buChar char="–"/>
              <a:tabLst>
                <a:tab pos="1042035" algn="l"/>
              </a:tabLst>
            </a:pP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Используя</a:t>
            </a:r>
            <a:r>
              <a:rPr sz="1400" spc="-5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машинное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обучение</a:t>
            </a:r>
            <a:r>
              <a:rPr sz="1400" spc="-8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на</a:t>
            </a:r>
            <a:r>
              <a:rPr sz="1400" spc="-5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E1115"/>
                </a:solidFill>
                <a:latin typeface="Calibri"/>
                <a:cs typeface="Calibri"/>
              </a:rPr>
              <a:t>данных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судебных</a:t>
            </a:r>
            <a:r>
              <a:rPr sz="1400" spc="-6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споров,</a:t>
            </a:r>
            <a:r>
              <a:rPr sz="1400" spc="-2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E1115"/>
                </a:solidFill>
                <a:latin typeface="Calibri"/>
                <a:cs typeface="Calibri"/>
              </a:rPr>
              <a:t>AI</a:t>
            </a:r>
            <a:endParaRPr sz="1400" dirty="0">
              <a:latin typeface="Calibri"/>
              <a:cs typeface="Calibri"/>
            </a:endParaRPr>
          </a:p>
          <a:p>
            <a:pPr marL="1042035" marR="191135">
              <a:lnSpc>
                <a:spcPts val="1650"/>
              </a:lnSpc>
              <a:spcBef>
                <a:spcPts val="80"/>
              </a:spcBef>
            </a:pP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оценивает</a:t>
            </a:r>
            <a:r>
              <a:rPr sz="1400" spc="-6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E1115"/>
                </a:solidFill>
                <a:latin typeface="Calibri"/>
                <a:cs typeface="Calibri"/>
              </a:rPr>
              <a:t>вероятность</a:t>
            </a:r>
            <a:r>
              <a:rPr sz="1400" b="1" spc="-8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E1115"/>
                </a:solidFill>
                <a:latin typeface="Calibri"/>
                <a:cs typeface="Calibri"/>
              </a:rPr>
              <a:t>оспаривания</a:t>
            </a:r>
            <a:r>
              <a:rPr sz="1400" b="1" spc="-3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E1115"/>
                </a:solidFill>
                <a:latin typeface="Calibri"/>
                <a:cs typeface="Calibri"/>
              </a:rPr>
              <a:t>тех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или</a:t>
            </a:r>
            <a:r>
              <a:rPr sz="1400" spc="-40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иных</a:t>
            </a:r>
            <a:r>
              <a:rPr sz="1400" spc="-3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пунктов</a:t>
            </a:r>
            <a:r>
              <a:rPr sz="1400" spc="-2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E1115"/>
                </a:solidFill>
                <a:latin typeface="Calibri"/>
                <a:cs typeface="Calibri"/>
              </a:rPr>
              <a:t>в</a:t>
            </a:r>
            <a:r>
              <a:rPr sz="1400" spc="-25" dirty="0">
                <a:solidFill>
                  <a:srgbClr val="0E1115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E1115"/>
                </a:solidFill>
                <a:latin typeface="Calibri"/>
                <a:cs typeface="Calibri"/>
              </a:rPr>
              <a:t>суде.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12556" y="4799329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72100" y="0"/>
            <a:ext cx="3771900" cy="5139055"/>
            <a:chOff x="5372100" y="0"/>
            <a:chExt cx="3771900" cy="51390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2100" y="3648138"/>
              <a:ext cx="3767201" cy="14905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2100" y="0"/>
              <a:ext cx="3771900" cy="38243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0" y="0"/>
              <a:ext cx="3733800" cy="3733800"/>
            </a:xfrm>
            <a:prstGeom prst="rect">
              <a:avLst/>
            </a:prstGeom>
          </p:spPr>
        </p:pic>
      </p:grpSp>
      <p:sp>
        <p:nvSpPr>
          <p:cNvPr id="9" name="Номер слайда 8"/>
          <p:cNvSpPr>
            <a:spLocks noGrp="1"/>
          </p:cNvSpPr>
          <p:nvPr>
            <p:ph type="sldNum" sz="quarter" idx="7"/>
          </p:nvPr>
        </p:nvSpPr>
        <p:spPr>
          <a:xfrm>
            <a:off x="6512306" y="4751069"/>
            <a:ext cx="2103120" cy="257175"/>
          </a:xfrm>
        </p:spPr>
        <p:txBody>
          <a:bodyPr/>
          <a:lstStyle/>
          <a:p>
            <a:fld id="{B6F15528-21DE-4FAA-801E-634DDDAF4B2B}" type="slidenum">
              <a:rPr lang="ru-RU" smtClean="0"/>
              <a:t>5</a:t>
            </a:fld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517" y="209550"/>
            <a:ext cx="6135370" cy="701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565" dirty="0"/>
              <a:t>АКТУАЛЬНОСТЬ</a:t>
            </a:r>
            <a:r>
              <a:rPr spc="-204" dirty="0"/>
              <a:t> </a:t>
            </a:r>
            <a:r>
              <a:rPr spc="-570" dirty="0"/>
              <a:t>ПРОЕКТА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575" y="981011"/>
            <a:ext cx="461962" cy="3762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575" y="1828736"/>
            <a:ext cx="461962" cy="37623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575" y="2466911"/>
            <a:ext cx="461962" cy="37623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9575" y="3114611"/>
            <a:ext cx="461962" cy="37623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575" y="3752850"/>
            <a:ext cx="461962" cy="37623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30517" y="1018857"/>
            <a:ext cx="6685915" cy="3230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71805" indent="-459105">
              <a:lnSpc>
                <a:spcPts val="1664"/>
              </a:lnSpc>
              <a:spcBef>
                <a:spcPts val="125"/>
              </a:spcBef>
              <a:buFont typeface="Calibri"/>
              <a:buAutoNum type="arabicPeriod"/>
              <a:tabLst>
                <a:tab pos="471805" algn="l"/>
              </a:tabLst>
            </a:pPr>
            <a:r>
              <a:rPr sz="1400" b="1" dirty="0">
                <a:latin typeface="Calibri"/>
                <a:cs typeface="Calibri"/>
              </a:rPr>
              <a:t>Цифровизация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юриспруденции</a:t>
            </a:r>
            <a:endParaRPr sz="1400" dirty="0">
              <a:latin typeface="Calibri"/>
              <a:cs typeface="Calibri"/>
            </a:endParaRPr>
          </a:p>
          <a:p>
            <a:pPr marL="68580">
              <a:lnSpc>
                <a:spcPts val="1650"/>
              </a:lnSpc>
            </a:pPr>
            <a:r>
              <a:rPr sz="1400" dirty="0">
                <a:latin typeface="Calibri"/>
                <a:cs typeface="Calibri"/>
              </a:rPr>
              <a:t>Растущий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объем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договоров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требует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оперативного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анализа.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Автоматизация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проверки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64"/>
              </a:lnSpc>
              <a:tabLst>
                <a:tab pos="982980" algn="l"/>
                <a:tab pos="2437765" algn="l"/>
                <a:tab pos="2665730" algn="l"/>
                <a:tab pos="3493135" algn="l"/>
                <a:tab pos="4361180" algn="l"/>
                <a:tab pos="5630545" algn="l"/>
              </a:tabLst>
            </a:pPr>
            <a:r>
              <a:rPr sz="1400" spc="-10" dirty="0">
                <a:latin typeface="Calibri"/>
                <a:cs typeface="Calibri"/>
              </a:rPr>
              <a:t>становится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необходимостью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50" dirty="0">
                <a:latin typeface="Calibri"/>
                <a:cs typeface="Calibri"/>
              </a:rPr>
              <a:t>в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условиях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массовой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цифровизации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юридической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64"/>
              </a:lnSpc>
              <a:spcBef>
                <a:spcPts val="50"/>
              </a:spcBef>
            </a:pPr>
            <a:r>
              <a:rPr sz="1400" spc="-10" dirty="0">
                <a:latin typeface="Calibri"/>
                <a:cs typeface="Calibri"/>
              </a:rPr>
              <a:t>деятельности.</a:t>
            </a:r>
            <a:endParaRPr sz="1400" dirty="0">
              <a:latin typeface="Calibri"/>
              <a:cs typeface="Calibri"/>
            </a:endParaRPr>
          </a:p>
          <a:p>
            <a:pPr marL="471805" indent="-459105">
              <a:lnSpc>
                <a:spcPts val="1650"/>
              </a:lnSpc>
              <a:buFont typeface="Calibri"/>
              <a:buAutoNum type="arabicPeriod" startAt="2"/>
              <a:tabLst>
                <a:tab pos="471805" algn="l"/>
              </a:tabLst>
            </a:pPr>
            <a:r>
              <a:rPr sz="1400" b="1" dirty="0">
                <a:latin typeface="Calibri"/>
                <a:cs typeface="Calibri"/>
              </a:rPr>
              <a:t>Экономия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ресурсов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при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проверке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документов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Сокращение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времени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подготовки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сделки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стандартизация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оценки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рисков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позволяют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70"/>
              </a:lnSpc>
              <a:spcBef>
                <a:spcPts val="50"/>
              </a:spcBef>
            </a:pPr>
            <a:r>
              <a:rPr sz="1400" dirty="0">
                <a:latin typeface="Calibri"/>
                <a:cs typeface="Calibri"/>
              </a:rPr>
              <a:t>избежать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значительных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временных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финансовых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затрат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ручную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экспертизу.</a:t>
            </a:r>
            <a:endParaRPr sz="1400" dirty="0">
              <a:latin typeface="Calibri"/>
              <a:cs typeface="Calibri"/>
            </a:endParaRPr>
          </a:p>
          <a:p>
            <a:pPr marL="471805" indent="-459105">
              <a:lnSpc>
                <a:spcPts val="1670"/>
              </a:lnSpc>
              <a:buFont typeface="Calibri"/>
              <a:buAutoNum type="arabicPeriod" startAt="3"/>
              <a:tabLst>
                <a:tab pos="471805" algn="l"/>
              </a:tabLst>
            </a:pPr>
            <a:r>
              <a:rPr sz="1400" b="1" dirty="0">
                <a:latin typeface="Calibri"/>
                <a:cs typeface="Calibri"/>
              </a:rPr>
              <a:t>Доступная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юридическая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поддержка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для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МСП</a:t>
            </a:r>
            <a:endParaRPr sz="1400" dirty="0">
              <a:latin typeface="Calibri"/>
              <a:cs typeface="Calibri"/>
            </a:endParaRPr>
          </a:p>
          <a:p>
            <a:pPr marL="12700" marR="8255" indent="87630">
              <a:lnSpc>
                <a:spcPts val="1650"/>
              </a:lnSpc>
              <a:spcBef>
                <a:spcPts val="125"/>
              </a:spcBef>
            </a:pPr>
            <a:r>
              <a:rPr sz="1400" dirty="0">
                <a:latin typeface="Calibri"/>
                <a:cs typeface="Calibri"/>
              </a:rPr>
              <a:t>Решение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делает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качественную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юридическую</a:t>
            </a:r>
            <a:r>
              <a:rPr sz="1400" spc="3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экспертизу</a:t>
            </a:r>
            <a:r>
              <a:rPr sz="1400" spc="3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доступной</a:t>
            </a:r>
            <a:r>
              <a:rPr sz="1400" spc="3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для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малого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и </a:t>
            </a:r>
            <a:r>
              <a:rPr sz="1400" dirty="0">
                <a:latin typeface="Calibri"/>
                <a:cs typeface="Calibri"/>
              </a:rPr>
              <a:t>среднего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бизнеса,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имеющего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постоянного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штата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юристов.</a:t>
            </a:r>
            <a:endParaRPr sz="1400" dirty="0">
              <a:latin typeface="Calibri"/>
              <a:cs typeface="Calibri"/>
            </a:endParaRPr>
          </a:p>
          <a:p>
            <a:pPr marL="471805" indent="-459105">
              <a:lnSpc>
                <a:spcPts val="1664"/>
              </a:lnSpc>
              <a:buFont typeface="Calibri"/>
              <a:buAutoNum type="arabicPeriod" startAt="4"/>
              <a:tabLst>
                <a:tab pos="471805" algn="l"/>
              </a:tabLst>
            </a:pPr>
            <a:r>
              <a:rPr sz="1400" b="1" dirty="0">
                <a:latin typeface="Calibri"/>
                <a:cs typeface="Calibri"/>
              </a:rPr>
              <a:t>Комплексное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выявление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договорных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рисков</a:t>
            </a:r>
            <a:endParaRPr sz="1400" dirty="0">
              <a:latin typeface="Calibri"/>
              <a:cs typeface="Calibri"/>
            </a:endParaRPr>
          </a:p>
          <a:p>
            <a:pPr marL="12700" marR="6350" indent="91440">
              <a:lnSpc>
                <a:spcPts val="1650"/>
              </a:lnSpc>
              <a:spcBef>
                <a:spcPts val="70"/>
              </a:spcBef>
            </a:pPr>
            <a:r>
              <a:rPr sz="1400" dirty="0">
                <a:latin typeface="Calibri"/>
                <a:cs typeface="Calibri"/>
              </a:rPr>
              <a:t>Система</a:t>
            </a:r>
            <a:r>
              <a:rPr sz="1400" spc="3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обнаруживает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типовые</a:t>
            </a:r>
            <a:r>
              <a:rPr sz="1400" spc="3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3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нетиповые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риски:</a:t>
            </a:r>
            <a:r>
              <a:rPr sz="1400" spc="3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невыгодные</a:t>
            </a:r>
            <a:r>
              <a:rPr sz="1400" spc="38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формулировки, </a:t>
            </a:r>
            <a:r>
              <a:rPr sz="1400" dirty="0">
                <a:latin typeface="Calibri"/>
                <a:cs typeface="Calibri"/>
              </a:rPr>
              <a:t>неуказание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сроков,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штрафные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санкции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ограничения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передаче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прав.</a:t>
            </a:r>
            <a:endParaRPr sz="1400" dirty="0">
              <a:latin typeface="Calibri"/>
              <a:cs typeface="Calibri"/>
            </a:endParaRPr>
          </a:p>
          <a:p>
            <a:pPr marL="471805" indent="-459105">
              <a:lnSpc>
                <a:spcPts val="1664"/>
              </a:lnSpc>
              <a:buFont typeface="Calibri"/>
              <a:buAutoNum type="arabicPeriod" startAt="5"/>
              <a:tabLst>
                <a:tab pos="471805" algn="l"/>
              </a:tabLst>
            </a:pPr>
            <a:r>
              <a:rPr sz="1400" b="1" dirty="0">
                <a:latin typeface="Calibri"/>
                <a:cs typeface="Calibri"/>
              </a:rPr>
              <a:t>Безопасность и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контроль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 </a:t>
            </a:r>
            <a:r>
              <a:rPr sz="1400" b="1" spc="-10" dirty="0">
                <a:latin typeface="Calibri"/>
                <a:cs typeface="Calibri"/>
              </a:rPr>
              <a:t>объяснимостью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выводов</a:t>
            </a:r>
            <a:endParaRPr sz="1400" dirty="0">
              <a:latin typeface="Calibri"/>
              <a:cs typeface="Calibri"/>
            </a:endParaRPr>
          </a:p>
          <a:p>
            <a:pPr marL="124460">
              <a:lnSpc>
                <a:spcPts val="1664"/>
              </a:lnSpc>
            </a:pPr>
            <a:r>
              <a:rPr sz="1400" dirty="0">
                <a:latin typeface="Calibri"/>
                <a:cs typeface="Calibri"/>
              </a:rPr>
              <a:t>Обязательные</a:t>
            </a:r>
            <a:r>
              <a:rPr sz="1400" spc="114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режимы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предварительной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проверки</a:t>
            </a:r>
            <a:r>
              <a:rPr sz="1400" spc="11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финального</a:t>
            </a:r>
            <a:r>
              <a:rPr sz="1400" spc="4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утверждения,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517" y="4215765"/>
            <a:ext cx="6689725" cy="46291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2800"/>
              </a:lnSpc>
              <a:spcBef>
                <a:spcPts val="80"/>
              </a:spcBef>
            </a:pPr>
            <a:r>
              <a:rPr sz="1400" dirty="0">
                <a:latin typeface="Calibri"/>
                <a:cs typeface="Calibri"/>
              </a:rPr>
              <a:t>логирование изменений и понятные объяснения классификации рисков обеспечивают надежность системы.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41384" y="364807"/>
            <a:ext cx="256540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b="1" spc="-450" dirty="0">
                <a:solidFill>
                  <a:srgbClr val="001F5F"/>
                </a:solidFill>
                <a:latin typeface="Arial"/>
                <a:cs typeface="Arial"/>
              </a:rPr>
              <a:t>7</a:t>
            </a:r>
            <a:endParaRPr sz="3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914" y="1332547"/>
            <a:ext cx="5315585" cy="2901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marR="90805" indent="-343535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*B2B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(Основной):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2000" dirty="0" err="1" smtClean="0">
                <a:solidFill>
                  <a:srgbClr val="001F5F"/>
                </a:solidFill>
                <a:latin typeface="Calibri"/>
                <a:cs typeface="Calibri"/>
              </a:rPr>
              <a:t>алый</a:t>
            </a:r>
            <a:r>
              <a:rPr sz="200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20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средний</a:t>
            </a:r>
            <a:r>
              <a:rPr sz="20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бизнес</a:t>
            </a:r>
            <a:r>
              <a:rPr sz="2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(без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штатного</a:t>
            </a:r>
            <a:r>
              <a:rPr sz="2000" spc="-1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юриста),</a:t>
            </a:r>
            <a:r>
              <a:rPr sz="20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юридические</a:t>
            </a:r>
            <a:r>
              <a:rPr sz="2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отделы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крупных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компаний</a:t>
            </a:r>
            <a:r>
              <a:rPr sz="2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0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первичного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анализа.</a:t>
            </a:r>
            <a:endParaRPr sz="2000" dirty="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540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*B2G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(Перспективный):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2000" dirty="0" err="1" smtClean="0">
                <a:solidFill>
                  <a:srgbClr val="001F5F"/>
                </a:solidFill>
                <a:latin typeface="Calibri"/>
                <a:cs typeface="Calibri"/>
              </a:rPr>
              <a:t>рганы</a:t>
            </a:r>
            <a:r>
              <a:rPr sz="2000" spc="-1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государственной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200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муниципальной</a:t>
            </a:r>
            <a:r>
              <a:rPr sz="2000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власти,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работающие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Calibri"/>
                <a:cs typeface="Calibri"/>
              </a:rPr>
              <a:t>с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большими</a:t>
            </a:r>
            <a:r>
              <a:rPr sz="20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объемами</a:t>
            </a:r>
            <a:r>
              <a:rPr sz="20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договоров.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*B2C</a:t>
            </a:r>
            <a:r>
              <a:rPr sz="20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(Дополнительный):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000" dirty="0">
                <a:solidFill>
                  <a:srgbClr val="001F5F"/>
                </a:solidFill>
                <a:latin typeface="Calibri"/>
                <a:cs typeface="Calibri"/>
              </a:rPr>
              <a:t>ч</a:t>
            </a:r>
            <a:r>
              <a:rPr sz="2000" dirty="0" err="1" smtClean="0">
                <a:solidFill>
                  <a:srgbClr val="001F5F"/>
                </a:solidFill>
                <a:latin typeface="Calibri"/>
                <a:cs typeface="Calibri"/>
              </a:rPr>
              <a:t>астные</a:t>
            </a:r>
            <a:r>
              <a:rPr sz="2000" spc="-3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лица,</a:t>
            </a:r>
            <a:endParaRPr sz="2000" dirty="0">
              <a:latin typeface="Calibri"/>
              <a:cs typeface="Calibri"/>
            </a:endParaRPr>
          </a:p>
          <a:p>
            <a:pPr marL="12700" marR="70612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заключающие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договоры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аренды,</a:t>
            </a:r>
            <a:r>
              <a:rPr sz="200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кредита, оказания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услуг.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7352" rIns="0" bIns="0" rtlCol="0">
            <a:spAutoFit/>
          </a:bodyPr>
          <a:lstStyle/>
          <a:p>
            <a:pPr marL="259079">
              <a:lnSpc>
                <a:spcPct val="100000"/>
              </a:lnSpc>
              <a:spcBef>
                <a:spcPts val="130"/>
              </a:spcBef>
            </a:pPr>
            <a:r>
              <a:rPr sz="2750" dirty="0">
                <a:latin typeface="Calibri"/>
                <a:cs typeface="Calibri"/>
              </a:rPr>
              <a:t>Целевые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рынки</a:t>
            </a:r>
            <a:r>
              <a:rPr sz="2750" spc="3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и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аудитория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5450" y="0"/>
            <a:ext cx="3529076" cy="5138737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627" y="-75819"/>
            <a:ext cx="3002280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spc="-390" dirty="0"/>
              <a:t>БИЗНЕС-</a:t>
            </a:r>
            <a:r>
              <a:rPr sz="3200" spc="-455" dirty="0"/>
              <a:t>МОДЕЛЬ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247650" y="400050"/>
            <a:ext cx="8639175" cy="4714875"/>
          </a:xfrm>
          <a:custGeom>
            <a:avLst/>
            <a:gdLst/>
            <a:ahLst/>
            <a:cxnLst/>
            <a:rect l="l" t="t" r="r" b="b"/>
            <a:pathLst>
              <a:path w="8639175" h="4714875">
                <a:moveTo>
                  <a:pt x="0" y="785876"/>
                </a:moveTo>
                <a:lnTo>
                  <a:pt x="1434" y="737996"/>
                </a:lnTo>
                <a:lnTo>
                  <a:pt x="5681" y="690876"/>
                </a:lnTo>
                <a:lnTo>
                  <a:pt x="12660" y="644598"/>
                </a:lnTo>
                <a:lnTo>
                  <a:pt x="22288" y="599243"/>
                </a:lnTo>
                <a:lnTo>
                  <a:pt x="34483" y="554895"/>
                </a:lnTo>
                <a:lnTo>
                  <a:pt x="49163" y="511634"/>
                </a:lnTo>
                <a:lnTo>
                  <a:pt x="66245" y="469544"/>
                </a:lnTo>
                <a:lnTo>
                  <a:pt x="85648" y="428706"/>
                </a:lnTo>
                <a:lnTo>
                  <a:pt x="107288" y="389203"/>
                </a:lnTo>
                <a:lnTo>
                  <a:pt x="131085" y="351116"/>
                </a:lnTo>
                <a:lnTo>
                  <a:pt x="156955" y="314528"/>
                </a:lnTo>
                <a:lnTo>
                  <a:pt x="184816" y="279521"/>
                </a:lnTo>
                <a:lnTo>
                  <a:pt x="214587" y="246178"/>
                </a:lnTo>
                <a:lnTo>
                  <a:pt x="246185" y="214579"/>
                </a:lnTo>
                <a:lnTo>
                  <a:pt x="279528" y="184808"/>
                </a:lnTo>
                <a:lnTo>
                  <a:pt x="314534" y="156947"/>
                </a:lnTo>
                <a:lnTo>
                  <a:pt x="351120" y="131077"/>
                </a:lnTo>
                <a:lnTo>
                  <a:pt x="389205" y="107282"/>
                </a:lnTo>
                <a:lnTo>
                  <a:pt x="428705" y="85642"/>
                </a:lnTo>
                <a:lnTo>
                  <a:pt x="469540" y="66240"/>
                </a:lnTo>
                <a:lnTo>
                  <a:pt x="511626" y="49159"/>
                </a:lnTo>
                <a:lnTo>
                  <a:pt x="554881" y="34480"/>
                </a:lnTo>
                <a:lnTo>
                  <a:pt x="599224" y="22286"/>
                </a:lnTo>
                <a:lnTo>
                  <a:pt x="644572" y="12659"/>
                </a:lnTo>
                <a:lnTo>
                  <a:pt x="690843" y="5681"/>
                </a:lnTo>
                <a:lnTo>
                  <a:pt x="737955" y="1434"/>
                </a:lnTo>
                <a:lnTo>
                  <a:pt x="785825" y="0"/>
                </a:lnTo>
                <a:lnTo>
                  <a:pt x="7853299" y="0"/>
                </a:lnTo>
                <a:lnTo>
                  <a:pt x="7901178" y="1434"/>
                </a:lnTo>
                <a:lnTo>
                  <a:pt x="7948298" y="5681"/>
                </a:lnTo>
                <a:lnTo>
                  <a:pt x="7994576" y="12659"/>
                </a:lnTo>
                <a:lnTo>
                  <a:pt x="8039931" y="22286"/>
                </a:lnTo>
                <a:lnTo>
                  <a:pt x="8084279" y="34480"/>
                </a:lnTo>
                <a:lnTo>
                  <a:pt x="8127540" y="49159"/>
                </a:lnTo>
                <a:lnTo>
                  <a:pt x="8169630" y="66240"/>
                </a:lnTo>
                <a:lnTo>
                  <a:pt x="8210468" y="85642"/>
                </a:lnTo>
                <a:lnTo>
                  <a:pt x="8249971" y="107282"/>
                </a:lnTo>
                <a:lnTo>
                  <a:pt x="8288058" y="131077"/>
                </a:lnTo>
                <a:lnTo>
                  <a:pt x="8324646" y="156947"/>
                </a:lnTo>
                <a:lnTo>
                  <a:pt x="8359653" y="184808"/>
                </a:lnTo>
                <a:lnTo>
                  <a:pt x="8392996" y="214579"/>
                </a:lnTo>
                <a:lnTo>
                  <a:pt x="8424595" y="246178"/>
                </a:lnTo>
                <a:lnTo>
                  <a:pt x="8454366" y="279521"/>
                </a:lnTo>
                <a:lnTo>
                  <a:pt x="8482227" y="314528"/>
                </a:lnTo>
                <a:lnTo>
                  <a:pt x="8508097" y="351116"/>
                </a:lnTo>
                <a:lnTo>
                  <a:pt x="8531892" y="389203"/>
                </a:lnTo>
                <a:lnTo>
                  <a:pt x="8553532" y="428706"/>
                </a:lnTo>
                <a:lnTo>
                  <a:pt x="8572934" y="469544"/>
                </a:lnTo>
                <a:lnTo>
                  <a:pt x="8590015" y="511634"/>
                </a:lnTo>
                <a:lnTo>
                  <a:pt x="8604694" y="554895"/>
                </a:lnTo>
                <a:lnTo>
                  <a:pt x="8616888" y="599243"/>
                </a:lnTo>
                <a:lnTo>
                  <a:pt x="8626515" y="644598"/>
                </a:lnTo>
                <a:lnTo>
                  <a:pt x="8633493" y="690876"/>
                </a:lnTo>
                <a:lnTo>
                  <a:pt x="8637740" y="737996"/>
                </a:lnTo>
                <a:lnTo>
                  <a:pt x="8639175" y="785876"/>
                </a:lnTo>
                <a:lnTo>
                  <a:pt x="8639175" y="3929037"/>
                </a:lnTo>
                <a:lnTo>
                  <a:pt x="8637740" y="3976908"/>
                </a:lnTo>
                <a:lnTo>
                  <a:pt x="8633493" y="4024021"/>
                </a:lnTo>
                <a:lnTo>
                  <a:pt x="8626515" y="4070293"/>
                </a:lnTo>
                <a:lnTo>
                  <a:pt x="8616888" y="4115642"/>
                </a:lnTo>
                <a:lnTo>
                  <a:pt x="8604694" y="4159986"/>
                </a:lnTo>
                <a:lnTo>
                  <a:pt x="8590015" y="4203242"/>
                </a:lnTo>
                <a:lnTo>
                  <a:pt x="8572934" y="4245329"/>
                </a:lnTo>
                <a:lnTo>
                  <a:pt x="8553532" y="4286164"/>
                </a:lnTo>
                <a:lnTo>
                  <a:pt x="8531892" y="4325666"/>
                </a:lnTo>
                <a:lnTo>
                  <a:pt x="8508097" y="4363751"/>
                </a:lnTo>
                <a:lnTo>
                  <a:pt x="8482227" y="4400337"/>
                </a:lnTo>
                <a:lnTo>
                  <a:pt x="8454366" y="4435343"/>
                </a:lnTo>
                <a:lnTo>
                  <a:pt x="8424595" y="4468687"/>
                </a:lnTo>
                <a:lnTo>
                  <a:pt x="8392996" y="4500285"/>
                </a:lnTo>
                <a:lnTo>
                  <a:pt x="8359653" y="4530056"/>
                </a:lnTo>
                <a:lnTo>
                  <a:pt x="8324646" y="4557918"/>
                </a:lnTo>
                <a:lnTo>
                  <a:pt x="8288058" y="4583789"/>
                </a:lnTo>
                <a:lnTo>
                  <a:pt x="8249971" y="4607585"/>
                </a:lnTo>
                <a:lnTo>
                  <a:pt x="8210468" y="4629226"/>
                </a:lnTo>
                <a:lnTo>
                  <a:pt x="8169630" y="4648629"/>
                </a:lnTo>
                <a:lnTo>
                  <a:pt x="8127540" y="4665711"/>
                </a:lnTo>
                <a:lnTo>
                  <a:pt x="8084279" y="4680391"/>
                </a:lnTo>
                <a:lnTo>
                  <a:pt x="8039931" y="4692586"/>
                </a:lnTo>
                <a:lnTo>
                  <a:pt x="7994576" y="4702214"/>
                </a:lnTo>
                <a:lnTo>
                  <a:pt x="7948298" y="4709193"/>
                </a:lnTo>
                <a:lnTo>
                  <a:pt x="7901178" y="4713440"/>
                </a:lnTo>
                <a:lnTo>
                  <a:pt x="7853299" y="4714875"/>
                </a:lnTo>
                <a:lnTo>
                  <a:pt x="785825" y="4714875"/>
                </a:lnTo>
                <a:lnTo>
                  <a:pt x="737955" y="4713440"/>
                </a:lnTo>
                <a:lnTo>
                  <a:pt x="690843" y="4709193"/>
                </a:lnTo>
                <a:lnTo>
                  <a:pt x="644572" y="4702214"/>
                </a:lnTo>
                <a:lnTo>
                  <a:pt x="599224" y="4692586"/>
                </a:lnTo>
                <a:lnTo>
                  <a:pt x="554881" y="4680391"/>
                </a:lnTo>
                <a:lnTo>
                  <a:pt x="511626" y="4665711"/>
                </a:lnTo>
                <a:lnTo>
                  <a:pt x="469540" y="4648629"/>
                </a:lnTo>
                <a:lnTo>
                  <a:pt x="428705" y="4629226"/>
                </a:lnTo>
                <a:lnTo>
                  <a:pt x="389205" y="4607585"/>
                </a:lnTo>
                <a:lnTo>
                  <a:pt x="351120" y="4583789"/>
                </a:lnTo>
                <a:lnTo>
                  <a:pt x="314534" y="4557918"/>
                </a:lnTo>
                <a:lnTo>
                  <a:pt x="279528" y="4530056"/>
                </a:lnTo>
                <a:lnTo>
                  <a:pt x="246185" y="4500285"/>
                </a:lnTo>
                <a:lnTo>
                  <a:pt x="214587" y="4468687"/>
                </a:lnTo>
                <a:lnTo>
                  <a:pt x="184816" y="4435343"/>
                </a:lnTo>
                <a:lnTo>
                  <a:pt x="156955" y="4400337"/>
                </a:lnTo>
                <a:lnTo>
                  <a:pt x="131085" y="4363751"/>
                </a:lnTo>
                <a:lnTo>
                  <a:pt x="107288" y="4325666"/>
                </a:lnTo>
                <a:lnTo>
                  <a:pt x="85648" y="4286164"/>
                </a:lnTo>
                <a:lnTo>
                  <a:pt x="66245" y="4245329"/>
                </a:lnTo>
                <a:lnTo>
                  <a:pt x="49163" y="4203242"/>
                </a:lnTo>
                <a:lnTo>
                  <a:pt x="34483" y="4159986"/>
                </a:lnTo>
                <a:lnTo>
                  <a:pt x="22288" y="4115642"/>
                </a:lnTo>
                <a:lnTo>
                  <a:pt x="12660" y="4070293"/>
                </a:lnTo>
                <a:lnTo>
                  <a:pt x="5681" y="4024021"/>
                </a:lnTo>
                <a:lnTo>
                  <a:pt x="1434" y="3976908"/>
                </a:lnTo>
                <a:lnTo>
                  <a:pt x="0" y="3929037"/>
                </a:lnTo>
                <a:lnTo>
                  <a:pt x="0" y="785876"/>
                </a:lnTo>
                <a:close/>
              </a:path>
            </a:pathLst>
          </a:custGeom>
          <a:ln w="5715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886525"/>
              </p:ext>
            </p:extLst>
          </p:nvPr>
        </p:nvGraphicFramePr>
        <p:xfrm>
          <a:off x="714235" y="416051"/>
          <a:ext cx="7707628" cy="4719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3820"/>
                <a:gridCol w="1612900"/>
                <a:gridCol w="1320165"/>
                <a:gridCol w="1704339"/>
                <a:gridCol w="1716404"/>
              </a:tblGrid>
              <a:tr h="1005205">
                <a:tc>
                  <a:txBody>
                    <a:bodyPr/>
                    <a:lstStyle/>
                    <a:p>
                      <a:pPr marL="92075" marR="361315">
                        <a:lnSpc>
                          <a:spcPct val="105100"/>
                        </a:lnSpc>
                        <a:spcBef>
                          <a:spcPts val="225"/>
                        </a:spcBef>
                      </a:pPr>
                      <a:r>
                        <a:rPr sz="1550" spc="-10" dirty="0">
                          <a:latin typeface="Calibri"/>
                          <a:cs typeface="Calibri"/>
                        </a:rPr>
                        <a:t>Ключевые партнеры</a:t>
                      </a:r>
                      <a:endParaRPr sz="1550" dirty="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 marR="725805">
                        <a:lnSpc>
                          <a:spcPct val="102899"/>
                        </a:lnSpc>
                        <a:spcBef>
                          <a:spcPts val="19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Ключевые процессы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Торговое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5250" marR="174625">
                        <a:lnSpc>
                          <a:spcPts val="1650"/>
                        </a:lnSpc>
                        <a:spcBef>
                          <a:spcPts val="12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предложение (Ценностное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предложени)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6520" marR="609600">
                        <a:lnSpc>
                          <a:spcPct val="101499"/>
                        </a:lnSpc>
                        <a:spcBef>
                          <a:spcPts val="21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Отношения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с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клиентам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629285">
                        <a:lnSpc>
                          <a:spcPct val="102899"/>
                        </a:lnSpc>
                        <a:spcBef>
                          <a:spcPts val="19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Сегментация клиентов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14750">
                <a:tc>
                  <a:txBody>
                    <a:bodyPr/>
                    <a:lstStyle/>
                    <a:p>
                      <a:pPr marL="92075" marR="354330">
                        <a:lnSpc>
                          <a:spcPct val="102899"/>
                        </a:lnSpc>
                        <a:spcBef>
                          <a:spcPts val="210"/>
                        </a:spcBef>
                      </a:pPr>
                      <a:r>
                        <a:rPr sz="1200" b="1" spc="-25" dirty="0">
                          <a:latin typeface="Calibri"/>
                          <a:cs typeface="Calibri"/>
                        </a:rPr>
                        <a:t>КТО 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ПОМОГАЕТ: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24154" indent="-132080">
                        <a:lnSpc>
                          <a:spcPts val="1655"/>
                        </a:lnSpc>
                        <a:buChar char="•"/>
                        <a:tabLst>
                          <a:tab pos="224154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Поставщики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ts val="1664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облачных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услуг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ts val="1655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(Yandex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Cloud).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ts val="1664"/>
                        </a:lnSpc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•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2075" marR="168910">
                        <a:lnSpc>
                          <a:spcPct val="99500"/>
                        </a:lnSpc>
                        <a:spcBef>
                          <a:spcPts val="6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Юридические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фирмы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вузы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(экспертиза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разметка данных).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2075" marR="293370" indent="132080" algn="just">
                        <a:lnSpc>
                          <a:spcPct val="100600"/>
                        </a:lnSpc>
                        <a:spcBef>
                          <a:spcPts val="40"/>
                        </a:spcBef>
                        <a:buChar char="•"/>
                        <a:tabLst>
                          <a:tab pos="224154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Партнеры- интеграторы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(1С,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ts val="165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Астрал.Док).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1435"/>
                        </a:lnSpc>
                        <a:spcBef>
                          <a:spcPts val="30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ЧТО</a:t>
                      </a:r>
                      <a:r>
                        <a:rPr sz="12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ДЕЛАЕМ: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07010" indent="-113664">
                        <a:lnSpc>
                          <a:spcPts val="1430"/>
                        </a:lnSpc>
                        <a:buChar char="•"/>
                        <a:tabLst>
                          <a:tab pos="207010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Производство: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435"/>
                        </a:lnSpc>
                      </a:pP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р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азработка</a:t>
                      </a:r>
                      <a:r>
                        <a:rPr sz="1200" spc="-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435"/>
                        </a:lnSpc>
                        <a:spcBef>
                          <a:spcPts val="6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обучение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AI-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моделей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43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(NLP).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 marR="190500" indent="113664" algn="just">
                        <a:lnSpc>
                          <a:spcPts val="1430"/>
                        </a:lnSpc>
                        <a:spcBef>
                          <a:spcPts val="50"/>
                        </a:spcBef>
                        <a:buChar char="•"/>
                        <a:tabLst>
                          <a:tab pos="207010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Продажа: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нлайн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-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маркетинг,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продажи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через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сайт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отдел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435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B2B-продаж.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 marR="306070" indent="113664">
                        <a:lnSpc>
                          <a:spcPts val="1430"/>
                        </a:lnSpc>
                        <a:spcBef>
                          <a:spcPts val="50"/>
                        </a:spcBef>
                        <a:buChar char="•"/>
                        <a:tabLst>
                          <a:tab pos="207010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Решение: </a:t>
                      </a: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а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втоматический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анализ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договора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генерация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отчета.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 marR="124460" indent="113664">
                        <a:lnSpc>
                          <a:spcPts val="1430"/>
                        </a:lnSpc>
                        <a:spcBef>
                          <a:spcPts val="65"/>
                        </a:spcBef>
                        <a:buChar char="•"/>
                        <a:tabLst>
                          <a:tab pos="207010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Поддержка: </a:t>
                      </a: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т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ехподдержка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дообучение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моделей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под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клиента.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КАК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ПОМОГАЕМ: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95250" marR="150495">
                        <a:lnSpc>
                          <a:spcPct val="100899"/>
                        </a:lnSpc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«Безопасность договоров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за</a:t>
                      </a:r>
                      <a:r>
                        <a:rPr sz="120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10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минут,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12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за 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дня»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5250" marR="576580">
                        <a:lnSpc>
                          <a:spcPts val="143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Решаем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проблему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5250" marR="334645">
                        <a:lnSpc>
                          <a:spcPct val="99200"/>
                        </a:lnSpc>
                        <a:spcBef>
                          <a:spcPts val="2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дорогой,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медленной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недоступной юридической проверки.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5250" marR="372745">
                        <a:lnSpc>
                          <a:spcPct val="100200"/>
                        </a:lnSpc>
                        <a:spcBef>
                          <a:spcPts val="6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Предлагаем скорость, экономию, понятность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снижение рисков.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1435"/>
                        </a:lnSpc>
                        <a:spcBef>
                          <a:spcPts val="305"/>
                        </a:spcBef>
                      </a:pPr>
                      <a:r>
                        <a:rPr sz="1200" b="1" spc="-25" dirty="0">
                          <a:latin typeface="Calibri"/>
                          <a:cs typeface="Calibri"/>
                        </a:rPr>
                        <a:t>КАК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6520">
                        <a:lnSpc>
                          <a:spcPts val="1430"/>
                        </a:lnSpc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ВЗАИМОДЕЙСТВУЕМ: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10185" indent="-113664">
                        <a:lnSpc>
                          <a:spcPts val="1435"/>
                        </a:lnSpc>
                        <a:buChar char="•"/>
                        <a:tabLst>
                          <a:tab pos="210185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Привлекаем: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6520" marR="333375">
                        <a:lnSpc>
                          <a:spcPts val="1430"/>
                        </a:lnSpc>
                        <a:spcBef>
                          <a:spcPts val="120"/>
                        </a:spcBef>
                      </a:pP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к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онтент-маркетинг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, партнерские программы,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6520">
                        <a:lnSpc>
                          <a:spcPts val="137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бесплатный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разовый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6520">
                        <a:lnSpc>
                          <a:spcPts val="143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анализ.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6520" marR="591820" indent="113664" algn="just">
                        <a:lnSpc>
                          <a:spcPct val="99200"/>
                        </a:lnSpc>
                        <a:spcBef>
                          <a:spcPts val="75"/>
                        </a:spcBef>
                        <a:buChar char="•"/>
                        <a:tabLst>
                          <a:tab pos="210185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Удерживаем: </a:t>
                      </a: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п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ерсональный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менеджер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для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корпоративных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6520" algn="just">
                        <a:lnSpc>
                          <a:spcPts val="14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клиентов,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регулярные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6520" algn="just">
                        <a:lnSpc>
                          <a:spcPts val="1435"/>
                        </a:lnSpc>
                        <a:spcBef>
                          <a:spcPts val="6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обновления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функций.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6520" marR="180975" indent="113664" algn="just">
                        <a:lnSpc>
                          <a:spcPts val="1430"/>
                        </a:lnSpc>
                        <a:spcBef>
                          <a:spcPts val="50"/>
                        </a:spcBef>
                        <a:buChar char="•"/>
                        <a:tabLst>
                          <a:tab pos="210185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Общаемся: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нлайн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-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чат,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вебинары,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email- рассылки.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10185" indent="-113664" algn="just">
                        <a:lnSpc>
                          <a:spcPts val="1375"/>
                        </a:lnSpc>
                        <a:buChar char="•"/>
                        <a:tabLst>
                          <a:tab pos="210185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Помогаем: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6520" marR="163195" algn="just">
                        <a:lnSpc>
                          <a:spcPts val="1430"/>
                        </a:lnSpc>
                        <a:spcBef>
                          <a:spcPts val="50"/>
                        </a:spcBef>
                      </a:pP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п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одробная</a:t>
                      </a:r>
                      <a:r>
                        <a:rPr sz="1200" spc="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база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знаний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видеоуроки.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1435"/>
                        </a:lnSpc>
                        <a:spcBef>
                          <a:spcPts val="30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КОМУ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ПОМОГАЕМ: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8425" marR="318135" indent="113664">
                        <a:lnSpc>
                          <a:spcPts val="1430"/>
                        </a:lnSpc>
                        <a:spcBef>
                          <a:spcPts val="50"/>
                        </a:spcBef>
                        <a:buChar char="•"/>
                        <a:tabLst>
                          <a:tab pos="212090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B2B: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200" spc="0" dirty="0" smtClean="0">
                          <a:latin typeface="Calibri"/>
                          <a:cs typeface="Calibri"/>
                        </a:rPr>
                        <a:t>м</a:t>
                      </a:r>
                      <a:r>
                        <a:rPr sz="1200" dirty="0" err="1" smtClean="0">
                          <a:latin typeface="Calibri"/>
                          <a:cs typeface="Calibri"/>
                        </a:rPr>
                        <a:t>алый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средний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бизнес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без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8425" marR="337820">
                        <a:lnSpc>
                          <a:spcPts val="1430"/>
                        </a:lnSpc>
                        <a:spcBef>
                          <a:spcPts val="7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юриста;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юр.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отделы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крупных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компаний.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12090" indent="-113664">
                        <a:lnSpc>
                          <a:spcPts val="1375"/>
                        </a:lnSpc>
                        <a:buChar char="•"/>
                        <a:tabLst>
                          <a:tab pos="212090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B2G: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м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униципальные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143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госорганы.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12090" indent="-113664">
                        <a:lnSpc>
                          <a:spcPts val="1435"/>
                        </a:lnSpc>
                        <a:buChar char="•"/>
                        <a:tabLst>
                          <a:tab pos="212090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B2C: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200" spc="0" dirty="0" smtClean="0">
                          <a:latin typeface="Calibri"/>
                          <a:cs typeface="Calibri"/>
                        </a:rPr>
                        <a:t>ч</a:t>
                      </a:r>
                      <a:r>
                        <a:rPr sz="1200" dirty="0" err="1" smtClean="0">
                          <a:latin typeface="Calibri"/>
                          <a:cs typeface="Calibri"/>
                        </a:rPr>
                        <a:t>астные</a:t>
                      </a:r>
                      <a:r>
                        <a:rPr sz="1200" spc="-7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лица.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8425" marR="116205">
                        <a:lnSpc>
                          <a:spcPct val="99200"/>
                        </a:lnSpc>
                        <a:spcBef>
                          <a:spcPts val="7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**Ценность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них:** Экономия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денег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времени,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уверенность, безопасность.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1430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**Готовы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платить:**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За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8425" marR="138430">
                        <a:lnSpc>
                          <a:spcPts val="1430"/>
                        </a:lnSpc>
                        <a:spcBef>
                          <a:spcPts val="12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подписку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или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разовый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анализ,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5-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раз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138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дешевле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услуг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юриста.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9144000" cy="5038725"/>
          </a:xfrm>
          <a:custGeom>
            <a:avLst/>
            <a:gdLst/>
            <a:ahLst/>
            <a:cxnLst/>
            <a:rect l="l" t="t" r="r" b="b"/>
            <a:pathLst>
              <a:path w="9144000" h="5038725">
                <a:moveTo>
                  <a:pt x="0" y="839851"/>
                </a:moveTo>
                <a:lnTo>
                  <a:pt x="1329" y="792196"/>
                </a:lnTo>
                <a:lnTo>
                  <a:pt x="5270" y="745238"/>
                </a:lnTo>
                <a:lnTo>
                  <a:pt x="11752" y="699048"/>
                </a:lnTo>
                <a:lnTo>
                  <a:pt x="20703" y="653697"/>
                </a:lnTo>
                <a:lnTo>
                  <a:pt x="32054" y="609256"/>
                </a:lnTo>
                <a:lnTo>
                  <a:pt x="45732" y="565795"/>
                </a:lnTo>
                <a:lnTo>
                  <a:pt x="61668" y="523386"/>
                </a:lnTo>
                <a:lnTo>
                  <a:pt x="79789" y="482100"/>
                </a:lnTo>
                <a:lnTo>
                  <a:pt x="100026" y="442007"/>
                </a:lnTo>
                <a:lnTo>
                  <a:pt x="122308" y="403178"/>
                </a:lnTo>
                <a:lnTo>
                  <a:pt x="146563" y="365685"/>
                </a:lnTo>
                <a:lnTo>
                  <a:pt x="172720" y="329598"/>
                </a:lnTo>
                <a:lnTo>
                  <a:pt x="200710" y="294988"/>
                </a:lnTo>
                <a:lnTo>
                  <a:pt x="230460" y="261927"/>
                </a:lnTo>
                <a:lnTo>
                  <a:pt x="261900" y="230484"/>
                </a:lnTo>
                <a:lnTo>
                  <a:pt x="294959" y="200731"/>
                </a:lnTo>
                <a:lnTo>
                  <a:pt x="329566" y="172739"/>
                </a:lnTo>
                <a:lnTo>
                  <a:pt x="365651" y="146579"/>
                </a:lnTo>
                <a:lnTo>
                  <a:pt x="403141" y="122322"/>
                </a:lnTo>
                <a:lnTo>
                  <a:pt x="441968" y="100038"/>
                </a:lnTo>
                <a:lnTo>
                  <a:pt x="482058" y="79799"/>
                </a:lnTo>
                <a:lnTo>
                  <a:pt x="523343" y="61675"/>
                </a:lnTo>
                <a:lnTo>
                  <a:pt x="565750" y="45738"/>
                </a:lnTo>
                <a:lnTo>
                  <a:pt x="609209" y="32058"/>
                </a:lnTo>
                <a:lnTo>
                  <a:pt x="653649" y="20706"/>
                </a:lnTo>
                <a:lnTo>
                  <a:pt x="698999" y="11753"/>
                </a:lnTo>
                <a:lnTo>
                  <a:pt x="745188" y="5271"/>
                </a:lnTo>
                <a:lnTo>
                  <a:pt x="792145" y="1329"/>
                </a:lnTo>
                <a:lnTo>
                  <a:pt x="839800" y="0"/>
                </a:lnTo>
                <a:lnTo>
                  <a:pt x="8304149" y="0"/>
                </a:lnTo>
                <a:lnTo>
                  <a:pt x="8351803" y="1329"/>
                </a:lnTo>
                <a:lnTo>
                  <a:pt x="8398761" y="5271"/>
                </a:lnTo>
                <a:lnTo>
                  <a:pt x="8444951" y="11753"/>
                </a:lnTo>
                <a:lnTo>
                  <a:pt x="8490302" y="20706"/>
                </a:lnTo>
                <a:lnTo>
                  <a:pt x="8534743" y="32058"/>
                </a:lnTo>
                <a:lnTo>
                  <a:pt x="8578204" y="45738"/>
                </a:lnTo>
                <a:lnTo>
                  <a:pt x="8620613" y="61675"/>
                </a:lnTo>
                <a:lnTo>
                  <a:pt x="8661899" y="79799"/>
                </a:lnTo>
                <a:lnTo>
                  <a:pt x="8701992" y="100038"/>
                </a:lnTo>
                <a:lnTo>
                  <a:pt x="8740821" y="122322"/>
                </a:lnTo>
                <a:lnTo>
                  <a:pt x="8778314" y="146579"/>
                </a:lnTo>
                <a:lnTo>
                  <a:pt x="8814401" y="172739"/>
                </a:lnTo>
                <a:lnTo>
                  <a:pt x="8849011" y="200731"/>
                </a:lnTo>
                <a:lnTo>
                  <a:pt x="8882072" y="230484"/>
                </a:lnTo>
                <a:lnTo>
                  <a:pt x="8913515" y="261927"/>
                </a:lnTo>
                <a:lnTo>
                  <a:pt x="8943268" y="294988"/>
                </a:lnTo>
                <a:lnTo>
                  <a:pt x="8971260" y="329598"/>
                </a:lnTo>
                <a:lnTo>
                  <a:pt x="8997420" y="365685"/>
                </a:lnTo>
                <a:lnTo>
                  <a:pt x="9021677" y="403178"/>
                </a:lnTo>
                <a:lnTo>
                  <a:pt x="9043961" y="442007"/>
                </a:lnTo>
                <a:lnTo>
                  <a:pt x="9064200" y="482100"/>
                </a:lnTo>
                <a:lnTo>
                  <a:pt x="9082324" y="523386"/>
                </a:lnTo>
                <a:lnTo>
                  <a:pt x="9098261" y="565795"/>
                </a:lnTo>
                <a:lnTo>
                  <a:pt x="9111941" y="609256"/>
                </a:lnTo>
                <a:lnTo>
                  <a:pt x="9123293" y="653697"/>
                </a:lnTo>
                <a:lnTo>
                  <a:pt x="9132246" y="699048"/>
                </a:lnTo>
                <a:lnTo>
                  <a:pt x="9138728" y="745238"/>
                </a:lnTo>
                <a:lnTo>
                  <a:pt x="9142670" y="792196"/>
                </a:lnTo>
                <a:lnTo>
                  <a:pt x="9144000" y="839851"/>
                </a:lnTo>
                <a:lnTo>
                  <a:pt x="9144000" y="4198924"/>
                </a:lnTo>
                <a:lnTo>
                  <a:pt x="9142670" y="4246579"/>
                </a:lnTo>
                <a:lnTo>
                  <a:pt x="9138728" y="4293536"/>
                </a:lnTo>
                <a:lnTo>
                  <a:pt x="9132246" y="4339725"/>
                </a:lnTo>
                <a:lnTo>
                  <a:pt x="9123293" y="4385075"/>
                </a:lnTo>
                <a:lnTo>
                  <a:pt x="9111941" y="4429515"/>
                </a:lnTo>
                <a:lnTo>
                  <a:pt x="9098261" y="4472974"/>
                </a:lnTo>
                <a:lnTo>
                  <a:pt x="9082324" y="4515381"/>
                </a:lnTo>
                <a:lnTo>
                  <a:pt x="9064200" y="4556666"/>
                </a:lnTo>
                <a:lnTo>
                  <a:pt x="9043961" y="4596756"/>
                </a:lnTo>
                <a:lnTo>
                  <a:pt x="9021677" y="4635583"/>
                </a:lnTo>
                <a:lnTo>
                  <a:pt x="8997420" y="4673073"/>
                </a:lnTo>
                <a:lnTo>
                  <a:pt x="8971260" y="4709158"/>
                </a:lnTo>
                <a:lnTo>
                  <a:pt x="8943268" y="4743765"/>
                </a:lnTo>
                <a:lnTo>
                  <a:pt x="8913515" y="4776824"/>
                </a:lnTo>
                <a:lnTo>
                  <a:pt x="8882072" y="4808264"/>
                </a:lnTo>
                <a:lnTo>
                  <a:pt x="8849011" y="4838014"/>
                </a:lnTo>
                <a:lnTo>
                  <a:pt x="8814401" y="4866004"/>
                </a:lnTo>
                <a:lnTo>
                  <a:pt x="8778314" y="4892161"/>
                </a:lnTo>
                <a:lnTo>
                  <a:pt x="8740821" y="4916416"/>
                </a:lnTo>
                <a:lnTo>
                  <a:pt x="8701992" y="4938698"/>
                </a:lnTo>
                <a:lnTo>
                  <a:pt x="8661899" y="4958935"/>
                </a:lnTo>
                <a:lnTo>
                  <a:pt x="8620613" y="4977056"/>
                </a:lnTo>
                <a:lnTo>
                  <a:pt x="8578204" y="4992992"/>
                </a:lnTo>
                <a:lnTo>
                  <a:pt x="8534743" y="5006670"/>
                </a:lnTo>
                <a:lnTo>
                  <a:pt x="8490302" y="5018021"/>
                </a:lnTo>
                <a:lnTo>
                  <a:pt x="8444951" y="5026972"/>
                </a:lnTo>
                <a:lnTo>
                  <a:pt x="8398761" y="5033454"/>
                </a:lnTo>
                <a:lnTo>
                  <a:pt x="8351803" y="5037395"/>
                </a:lnTo>
                <a:lnTo>
                  <a:pt x="8304149" y="5038725"/>
                </a:lnTo>
                <a:lnTo>
                  <a:pt x="839800" y="5038725"/>
                </a:lnTo>
                <a:lnTo>
                  <a:pt x="792145" y="5037395"/>
                </a:lnTo>
                <a:lnTo>
                  <a:pt x="745188" y="5033454"/>
                </a:lnTo>
                <a:lnTo>
                  <a:pt x="698999" y="5026972"/>
                </a:lnTo>
                <a:lnTo>
                  <a:pt x="653649" y="5018021"/>
                </a:lnTo>
                <a:lnTo>
                  <a:pt x="609209" y="5006670"/>
                </a:lnTo>
                <a:lnTo>
                  <a:pt x="565750" y="4992992"/>
                </a:lnTo>
                <a:lnTo>
                  <a:pt x="523343" y="4977056"/>
                </a:lnTo>
                <a:lnTo>
                  <a:pt x="482058" y="4958935"/>
                </a:lnTo>
                <a:lnTo>
                  <a:pt x="441968" y="4938698"/>
                </a:lnTo>
                <a:lnTo>
                  <a:pt x="403141" y="4916416"/>
                </a:lnTo>
                <a:lnTo>
                  <a:pt x="365651" y="4892161"/>
                </a:lnTo>
                <a:lnTo>
                  <a:pt x="329566" y="4866004"/>
                </a:lnTo>
                <a:lnTo>
                  <a:pt x="294959" y="4838014"/>
                </a:lnTo>
                <a:lnTo>
                  <a:pt x="261900" y="4808264"/>
                </a:lnTo>
                <a:lnTo>
                  <a:pt x="230460" y="4776824"/>
                </a:lnTo>
                <a:lnTo>
                  <a:pt x="200710" y="4743765"/>
                </a:lnTo>
                <a:lnTo>
                  <a:pt x="172720" y="4709158"/>
                </a:lnTo>
                <a:lnTo>
                  <a:pt x="146563" y="4673073"/>
                </a:lnTo>
                <a:lnTo>
                  <a:pt x="122308" y="4635583"/>
                </a:lnTo>
                <a:lnTo>
                  <a:pt x="100026" y="4596756"/>
                </a:lnTo>
                <a:lnTo>
                  <a:pt x="79789" y="4556666"/>
                </a:lnTo>
                <a:lnTo>
                  <a:pt x="61668" y="4515381"/>
                </a:lnTo>
                <a:lnTo>
                  <a:pt x="45732" y="4472974"/>
                </a:lnTo>
                <a:lnTo>
                  <a:pt x="32054" y="4429515"/>
                </a:lnTo>
                <a:lnTo>
                  <a:pt x="20703" y="4385075"/>
                </a:lnTo>
                <a:lnTo>
                  <a:pt x="11752" y="4339725"/>
                </a:lnTo>
                <a:lnTo>
                  <a:pt x="5270" y="4293536"/>
                </a:lnTo>
                <a:lnTo>
                  <a:pt x="1329" y="4246579"/>
                </a:lnTo>
                <a:lnTo>
                  <a:pt x="0" y="4198924"/>
                </a:lnTo>
                <a:lnTo>
                  <a:pt x="0" y="839851"/>
                </a:lnTo>
                <a:close/>
              </a:path>
            </a:pathLst>
          </a:custGeom>
          <a:ln w="5715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042279"/>
              </p:ext>
            </p:extLst>
          </p:nvPr>
        </p:nvGraphicFramePr>
        <p:xfrm>
          <a:off x="300100" y="175895"/>
          <a:ext cx="8531858" cy="4584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964"/>
                <a:gridCol w="1873885"/>
                <a:gridCol w="2117725"/>
                <a:gridCol w="2788284"/>
              </a:tblGrid>
              <a:tr h="639445">
                <a:tc>
                  <a:txBody>
                    <a:bodyPr/>
                    <a:lstStyle/>
                    <a:p>
                      <a:pPr marL="91440" marR="652780">
                        <a:lnSpc>
                          <a:spcPct val="100800"/>
                        </a:lnSpc>
                        <a:spcBef>
                          <a:spcPts val="20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Ключевые ресурсы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Каналы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сбыта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Структура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затрат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Источники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доходов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44620">
                <a:tc>
                  <a:txBody>
                    <a:bodyPr/>
                    <a:lstStyle/>
                    <a:p>
                      <a:pPr marL="91440" marR="634365">
                        <a:lnSpc>
                          <a:spcPts val="1430"/>
                        </a:lnSpc>
                        <a:spcBef>
                          <a:spcPts val="35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КТО</a:t>
                      </a:r>
                      <a:r>
                        <a:rPr sz="12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МЫ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ЧЕМ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ВЛАДЕЕМ: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05104" indent="-113664">
                        <a:lnSpc>
                          <a:spcPts val="1380"/>
                        </a:lnSpc>
                        <a:buChar char="•"/>
                        <a:tabLst>
                          <a:tab pos="205104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Интеллектуальные: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1440" marR="85725">
                        <a:lnSpc>
                          <a:spcPts val="1430"/>
                        </a:lnSpc>
                        <a:spcBef>
                          <a:spcPts val="120"/>
                        </a:spcBef>
                      </a:pP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у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никальные</a:t>
                      </a:r>
                      <a:r>
                        <a:rPr sz="12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обученные AI-модели,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база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юридических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шаблонов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рисков.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05104" indent="-113664">
                        <a:lnSpc>
                          <a:spcPts val="1375"/>
                        </a:lnSpc>
                        <a:buChar char="•"/>
                        <a:tabLst>
                          <a:tab pos="205104" algn="l"/>
                        </a:tabLst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Людские: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200" spc="0" dirty="0" smtClean="0">
                          <a:latin typeface="Calibri"/>
                          <a:cs typeface="Calibri"/>
                        </a:rPr>
                        <a:t>к</a:t>
                      </a:r>
                      <a:r>
                        <a:rPr sz="1200" dirty="0" err="1" smtClean="0">
                          <a:latin typeface="Calibri"/>
                          <a:cs typeface="Calibri"/>
                        </a:rPr>
                        <a:t>оманда</a:t>
                      </a:r>
                      <a:r>
                        <a:rPr sz="1200" spc="3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AI-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1440" marR="96520">
                        <a:lnSpc>
                          <a:spcPts val="1430"/>
                        </a:lnSpc>
                        <a:spcBef>
                          <a:spcPts val="11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разработчиков, юристов-консультантов, маркетологов.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05104" indent="-113664">
                        <a:lnSpc>
                          <a:spcPts val="1375"/>
                        </a:lnSpc>
                        <a:buChar char="•"/>
                        <a:tabLst>
                          <a:tab pos="205104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Финансовые: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ts val="1435"/>
                        </a:lnSpc>
                      </a:pPr>
                      <a:r>
                        <a:rPr lang="ru-RU" sz="1200" dirty="0" smtClean="0"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dirty="0" err="1" smtClean="0">
                          <a:latin typeface="Calibri"/>
                          <a:cs typeface="Calibri"/>
                        </a:rPr>
                        <a:t>нвестиции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прибыль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ts val="1435"/>
                        </a:lnSpc>
                        <a:spcBef>
                          <a:spcPts val="6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продаж.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1440" marR="294640" indent="113664">
                        <a:lnSpc>
                          <a:spcPts val="1430"/>
                        </a:lnSpc>
                        <a:spcBef>
                          <a:spcPts val="50"/>
                        </a:spcBef>
                        <a:buChar char="•"/>
                        <a:tabLst>
                          <a:tab pos="205104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Физические: </a:t>
                      </a: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с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ерверная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инфраструктура</a:t>
                      </a:r>
                      <a:r>
                        <a:rPr sz="12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(или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облачная).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 marR="268605">
                        <a:lnSpc>
                          <a:spcPts val="1430"/>
                        </a:lnSpc>
                        <a:spcBef>
                          <a:spcPts val="35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КАК</a:t>
                      </a:r>
                      <a:r>
                        <a:rPr sz="12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НАС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УЗНАЮТ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КАК</a:t>
                      </a:r>
                      <a:r>
                        <a:rPr sz="12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МЫ</a:t>
                      </a:r>
                      <a:r>
                        <a:rPr sz="12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ДОСТАВЛЯЕМ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ЦЕННОСТЬ: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 marR="247650" indent="113664">
                        <a:lnSpc>
                          <a:spcPts val="1430"/>
                        </a:lnSpc>
                        <a:spcBef>
                          <a:spcPts val="65"/>
                        </a:spcBef>
                        <a:buChar char="•"/>
                        <a:tabLst>
                          <a:tab pos="207010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Каналы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привлечения: </a:t>
                      </a: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с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айт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SEO,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контекстная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реклама,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социальные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сети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(B2C),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участие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в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37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тендерах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(B2G),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прямые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435"/>
                        </a:lnSpc>
                        <a:spcBef>
                          <a:spcPts val="6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продажи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(B2B).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07010" indent="-113664">
                        <a:lnSpc>
                          <a:spcPts val="1430"/>
                        </a:lnSpc>
                        <a:buChar char="•"/>
                        <a:tabLst>
                          <a:tab pos="207010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Доставка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ценности: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 marR="145415">
                        <a:lnSpc>
                          <a:spcPts val="1430"/>
                        </a:lnSpc>
                        <a:spcBef>
                          <a:spcPts val="50"/>
                        </a:spcBef>
                      </a:pP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еб-платформа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мобильное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приложение,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API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интеграции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в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435"/>
                        </a:lnSpc>
                        <a:spcBef>
                          <a:spcPts val="1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корпоративные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системы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4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(CRM,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ECM).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3345" marR="457834" indent="113664">
                        <a:lnSpc>
                          <a:spcPts val="1430"/>
                        </a:lnSpc>
                        <a:spcBef>
                          <a:spcPts val="45"/>
                        </a:spcBef>
                        <a:buChar char="•"/>
                        <a:tabLst>
                          <a:tab pos="207010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Обслуживание: </a:t>
                      </a:r>
                      <a:r>
                        <a:rPr lang="ru-RU" sz="1200" spc="-10" dirty="0" smtClean="0"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spc="-10" dirty="0" err="1" smtClean="0">
                          <a:latin typeface="Calibri"/>
                          <a:cs typeface="Calibri"/>
                        </a:rPr>
                        <a:t>нлайн-поддержка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личный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кабинет.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 marR="793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1.Заработная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плата</a:t>
                      </a:r>
                      <a:r>
                        <a:rPr sz="12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команды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(разработка,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юристы,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маркетинг)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самая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 err="1">
                          <a:latin typeface="Calibri"/>
                          <a:cs typeface="Calibri"/>
                        </a:rPr>
                        <a:t>крупная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 err="1" smtClean="0">
                          <a:latin typeface="Calibri"/>
                          <a:cs typeface="Calibri"/>
                        </a:rPr>
                        <a:t>статья</a:t>
                      </a:r>
                      <a:r>
                        <a:rPr sz="1200" dirty="0" smtClean="0">
                          <a:latin typeface="Calibri"/>
                          <a:cs typeface="Calibri"/>
                        </a:rPr>
                        <a:t>.</a:t>
                      </a:r>
                      <a:endParaRPr lang="ru-RU" sz="1200" spc="250" dirty="0" smtClean="0">
                        <a:latin typeface="Calibri"/>
                        <a:cs typeface="Calibri"/>
                      </a:endParaRPr>
                    </a:p>
                    <a:p>
                      <a:pPr marL="95250" marR="793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b="1" spc="-10" dirty="0" smtClean="0">
                          <a:latin typeface="Calibri"/>
                          <a:cs typeface="Calibri"/>
                        </a:rPr>
                        <a:t>2.Высокопроизводит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ельные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серверы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облачные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вычисления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обучения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работы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AI-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моделей.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10820" indent="-128905">
                        <a:lnSpc>
                          <a:spcPts val="1425"/>
                        </a:lnSpc>
                        <a:buSzPct val="91666"/>
                        <a:buFont typeface="Calibri"/>
                        <a:buAutoNum type="arabicPeriod" startAt="3"/>
                        <a:tabLst>
                          <a:tab pos="210820" algn="l"/>
                        </a:tabLst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Закупка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лицензирование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5250" marR="457834" algn="just">
                        <a:lnSpc>
                          <a:spcPts val="1430"/>
                        </a:lnSpc>
                        <a:spcBef>
                          <a:spcPts val="114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юридических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данных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судебной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практики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для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обучения.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48920" indent="-153670">
                        <a:lnSpc>
                          <a:spcPts val="1375"/>
                        </a:lnSpc>
                        <a:buAutoNum type="arabicPeriod" startAt="4"/>
                        <a:tabLst>
                          <a:tab pos="248920" algn="l"/>
                        </a:tabLst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Маркетинг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реклама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для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5250">
                        <a:lnSpc>
                          <a:spcPts val="143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привлечения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клиентов.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5250" marR="662305" indent="154305">
                        <a:lnSpc>
                          <a:spcPts val="1430"/>
                        </a:lnSpc>
                        <a:spcBef>
                          <a:spcPts val="120"/>
                        </a:spcBef>
                        <a:buFont typeface="Calibri"/>
                        <a:buAutoNum type="arabicPeriod" startAt="5"/>
                        <a:tabLst>
                          <a:tab pos="249554" algn="l"/>
                        </a:tabLst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Сопровождение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поддержка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IT-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инфраструктуры.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435"/>
                        </a:lnSpc>
                        <a:spcBef>
                          <a:spcPts val="300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ЧТО</a:t>
                      </a:r>
                      <a:r>
                        <a:rPr sz="12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ПОЛУЧАЕМ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(Модели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ts val="142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монетизации):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1.Подписка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SaaS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ts val="143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(Software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Service):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69240" marR="141605" indent="-172085">
                        <a:lnSpc>
                          <a:spcPts val="1430"/>
                        </a:lnSpc>
                        <a:spcBef>
                          <a:spcPts val="114"/>
                        </a:spcBef>
                        <a:buChar char="•"/>
                        <a:tabLst>
                          <a:tab pos="269240" algn="l"/>
                          <a:tab pos="304165" algn="l"/>
                        </a:tabLst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«Старт»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малого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бизнеса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фрилансеров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(X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договоров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месяц).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69240">
                        <a:lnSpc>
                          <a:spcPts val="1370"/>
                        </a:lnSpc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*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69240" marR="203835" indent="-172085">
                        <a:lnSpc>
                          <a:spcPts val="1430"/>
                        </a:lnSpc>
                        <a:spcBef>
                          <a:spcPts val="50"/>
                        </a:spcBef>
                        <a:buFont typeface="Arial MT"/>
                        <a:buChar char="•"/>
                        <a:tabLst>
                          <a:tab pos="269240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«Бизнес»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безлимитный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анализ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расширенные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функции.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69240" marR="349250" indent="-172085">
                        <a:lnSpc>
                          <a:spcPts val="1430"/>
                        </a:lnSpc>
                        <a:spcBef>
                          <a:spcPts val="75"/>
                        </a:spcBef>
                        <a:buChar char="•"/>
                        <a:tabLst>
                          <a:tab pos="269240" algn="l"/>
                          <a:tab pos="304165" algn="l"/>
                        </a:tabLst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«Корпорация»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API,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локальное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развертывание,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White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Label.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83845" indent="-151130">
                        <a:lnSpc>
                          <a:spcPts val="1375"/>
                        </a:lnSpc>
                        <a:buFont typeface="Calibri"/>
                        <a:buAutoNum type="arabicPeriod" startAt="2"/>
                        <a:tabLst>
                          <a:tab pos="283845" algn="l"/>
                        </a:tabLst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Пакет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«Проверка»: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Разовый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анализ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ts val="143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договора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2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частных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ts val="143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лиц.</a:t>
                      </a:r>
                      <a:r>
                        <a:rPr sz="1200" spc="2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Корпоративная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лицензия: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69240" marR="240029" lvl="1" indent="-172085">
                        <a:lnSpc>
                          <a:spcPts val="1430"/>
                        </a:lnSpc>
                        <a:spcBef>
                          <a:spcPts val="114"/>
                        </a:spcBef>
                        <a:buFont typeface="Arial MT"/>
                        <a:buChar char="•"/>
                        <a:tabLst>
                          <a:tab pos="269240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Разовый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платеж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за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установку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настройку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системы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ежегодная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плата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за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техническую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поддержку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обновления.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304165" lvl="1" indent="-207010">
                        <a:lnSpc>
                          <a:spcPts val="1375"/>
                        </a:lnSpc>
                        <a:buFont typeface="Arial MT"/>
                        <a:buChar char="•"/>
                        <a:tabLst>
                          <a:tab pos="304165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Комиссия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маркетплейса: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Плата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за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69240" marR="179705">
                        <a:lnSpc>
                          <a:spcPts val="1430"/>
                        </a:lnSpc>
                        <a:spcBef>
                          <a:spcPts val="12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подключение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юристов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платформе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2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оказания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услуг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верификации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консультаций.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9</a:t>
            </a:fld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517" y="32384"/>
            <a:ext cx="2355215" cy="701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585" dirty="0"/>
              <a:t>РЕСУРСЫ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0372" y="1003299"/>
            <a:ext cx="8197215" cy="300274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70534" marR="7620" indent="-457834">
              <a:lnSpc>
                <a:spcPts val="2860"/>
              </a:lnSpc>
              <a:spcBef>
                <a:spcPts val="215"/>
              </a:spcBef>
              <a:buClr>
                <a:srgbClr val="00AFEF"/>
              </a:buClr>
              <a:buFont typeface="Arial MT"/>
              <a:buChar char="•"/>
              <a:tabLst>
                <a:tab pos="470534" algn="l"/>
                <a:tab pos="4185285" algn="l"/>
                <a:tab pos="6267450" algn="l"/>
                <a:tab pos="6934834" algn="l"/>
              </a:tabLst>
            </a:pPr>
            <a:r>
              <a:rPr sz="2400" b="1" spc="-10" dirty="0" err="1">
                <a:latin typeface="Calibri"/>
                <a:cs typeface="Calibri"/>
              </a:rPr>
              <a:t>Материальные</a:t>
            </a:r>
            <a:r>
              <a:rPr sz="2400" spc="-10" dirty="0" smtClean="0">
                <a:latin typeface="Calibri"/>
                <a:cs typeface="Calibri"/>
              </a:rPr>
              <a:t>:</a:t>
            </a:r>
            <a:r>
              <a:rPr lang="ru-RU" sz="2400" spc="-10" dirty="0" smtClean="0">
                <a:latin typeface="Calibri"/>
                <a:cs typeface="Calibri"/>
              </a:rPr>
              <a:t> с</a:t>
            </a:r>
            <a:r>
              <a:rPr sz="2400" spc="-10" dirty="0" err="1" smtClean="0">
                <a:latin typeface="Calibri"/>
                <a:cs typeface="Calibri"/>
              </a:rPr>
              <a:t>ерверное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оборудование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для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тестового </a:t>
            </a:r>
            <a:r>
              <a:rPr sz="2400" dirty="0">
                <a:latin typeface="Calibri"/>
                <a:cs typeface="Calibri"/>
              </a:rPr>
              <a:t>стенда,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 err="1">
                <a:latin typeface="Calibri"/>
                <a:cs typeface="Calibri"/>
              </a:rPr>
              <a:t>лицензии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ПО</a:t>
            </a:r>
            <a:r>
              <a:rPr sz="2400" spc="-60" dirty="0" smtClean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(</a:t>
            </a:r>
            <a:r>
              <a:rPr lang="ru-RU" sz="2400" dirty="0" smtClean="0">
                <a:latin typeface="Calibri"/>
                <a:cs typeface="Calibri"/>
              </a:rPr>
              <a:t>т</a:t>
            </a:r>
            <a:r>
              <a:rPr sz="2400" dirty="0" err="1" smtClean="0">
                <a:latin typeface="Calibri"/>
                <a:cs typeface="Calibri"/>
              </a:rPr>
              <a:t>ребуются</a:t>
            </a:r>
            <a:r>
              <a:rPr sz="2400" spc="-75" dirty="0" smtClean="0">
                <a:latin typeface="Calibri"/>
                <a:cs typeface="Calibri"/>
              </a:rPr>
              <a:t> </a:t>
            </a:r>
            <a:r>
              <a:rPr sz="2400" spc="-10" dirty="0" err="1">
                <a:latin typeface="Calibri"/>
                <a:cs typeface="Calibri"/>
              </a:rPr>
              <a:t>инвестиции</a:t>
            </a:r>
            <a:r>
              <a:rPr sz="2400" spc="-10" dirty="0" smtClean="0">
                <a:latin typeface="Calibri"/>
                <a:cs typeface="Calibri"/>
              </a:rPr>
              <a:t>)</a:t>
            </a:r>
            <a:r>
              <a:rPr lang="ru-RU" sz="2400" spc="-10" dirty="0" smtClean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 marL="469900" indent="-457200">
              <a:lnSpc>
                <a:spcPts val="2820"/>
              </a:lnSpc>
              <a:buClr>
                <a:srgbClr val="00AFEF"/>
              </a:buClr>
              <a:buFont typeface="Arial MT"/>
              <a:buChar char="•"/>
              <a:tabLst>
                <a:tab pos="469900" algn="l"/>
                <a:tab pos="4232910" algn="l"/>
                <a:tab pos="6718934" algn="l"/>
                <a:tab pos="7084059" algn="l"/>
              </a:tabLst>
            </a:pPr>
            <a:r>
              <a:rPr sz="2400" b="1" spc="-10" dirty="0" err="1">
                <a:latin typeface="Calibri"/>
                <a:cs typeface="Calibri"/>
              </a:rPr>
              <a:t>Нематериальные</a:t>
            </a:r>
            <a:r>
              <a:rPr sz="2400" spc="-10" dirty="0" smtClean="0">
                <a:latin typeface="Calibri"/>
                <a:cs typeface="Calibri"/>
              </a:rPr>
              <a:t>:</a:t>
            </a:r>
            <a:r>
              <a:rPr lang="ru-RU" sz="2400" spc="-10" dirty="0" smtClean="0">
                <a:latin typeface="Calibri"/>
                <a:cs typeface="Calibri"/>
              </a:rPr>
              <a:t> к</a:t>
            </a:r>
            <a:r>
              <a:rPr sz="2400" spc="-10" dirty="0" err="1" smtClean="0">
                <a:latin typeface="Calibri"/>
                <a:cs typeface="Calibri"/>
              </a:rPr>
              <a:t>оманда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AI-разработчиков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и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юристов</a:t>
            </a:r>
            <a:endParaRPr sz="2400" dirty="0">
              <a:latin typeface="Calibri"/>
              <a:cs typeface="Calibri"/>
            </a:endParaRPr>
          </a:p>
          <a:p>
            <a:pPr marL="470534">
              <a:lnSpc>
                <a:spcPts val="2870"/>
              </a:lnSpc>
              <a:tabLst>
                <a:tab pos="1099820" algn="l"/>
                <a:tab pos="2489200" algn="l"/>
                <a:tab pos="3736340" algn="l"/>
                <a:tab pos="5330190" algn="l"/>
                <a:tab pos="6120765" algn="l"/>
                <a:tab pos="6915784" algn="l"/>
              </a:tabLst>
            </a:pPr>
            <a:r>
              <a:rPr sz="2400" spc="-25" dirty="0">
                <a:latin typeface="Calibri"/>
                <a:cs typeface="Calibri"/>
              </a:rPr>
              <a:t>для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обучения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модели,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 err="1" smtClean="0">
                <a:latin typeface="Calibri"/>
                <a:cs typeface="Calibri"/>
              </a:rPr>
              <a:t>маркетинг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 smtClean="0">
                <a:latin typeface="Calibri"/>
                <a:cs typeface="Calibri"/>
              </a:rPr>
              <a:t>(</a:t>
            </a:r>
            <a:r>
              <a:rPr lang="ru-RU" sz="2400" spc="-10" dirty="0">
                <a:latin typeface="Calibri"/>
                <a:cs typeface="Calibri"/>
              </a:rPr>
              <a:t>е</a:t>
            </a:r>
            <a:r>
              <a:rPr sz="2400" spc="-10" dirty="0" err="1" smtClean="0">
                <a:latin typeface="Calibri"/>
                <a:cs typeface="Calibri"/>
              </a:rPr>
              <a:t>сть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ядро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команды,</a:t>
            </a:r>
            <a:endParaRPr sz="2400" dirty="0">
              <a:latin typeface="Calibri"/>
              <a:cs typeface="Calibri"/>
            </a:endParaRPr>
          </a:p>
          <a:p>
            <a:pPr marL="470534">
              <a:lnSpc>
                <a:spcPts val="2870"/>
              </a:lnSpc>
              <a:spcBef>
                <a:spcPts val="50"/>
              </a:spcBef>
            </a:pPr>
            <a:r>
              <a:rPr sz="2400" dirty="0">
                <a:latin typeface="Calibri"/>
                <a:cs typeface="Calibri"/>
              </a:rPr>
              <a:t>требуются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 err="1">
                <a:latin typeface="Calibri"/>
                <a:cs typeface="Calibri"/>
              </a:rPr>
              <a:t>юристы-консультанты</a:t>
            </a:r>
            <a:r>
              <a:rPr sz="2400" spc="-10" dirty="0" smtClean="0">
                <a:latin typeface="Calibri"/>
                <a:cs typeface="Calibri"/>
              </a:rPr>
              <a:t>)</a:t>
            </a:r>
            <a:r>
              <a:rPr lang="ru-RU" sz="2400" spc="-10" dirty="0" smtClean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 marL="470534" marR="5080" indent="-457834">
              <a:lnSpc>
                <a:spcPts val="2850"/>
              </a:lnSpc>
              <a:spcBef>
                <a:spcPts val="110"/>
              </a:spcBef>
              <a:buClr>
                <a:srgbClr val="00AFEF"/>
              </a:buClr>
              <a:buFont typeface="Arial MT"/>
              <a:buChar char="•"/>
              <a:tabLst>
                <a:tab pos="470534" algn="l"/>
                <a:tab pos="2583815" algn="l"/>
                <a:tab pos="2875915" algn="l"/>
                <a:tab pos="4506595" algn="l"/>
                <a:tab pos="5237480" algn="l"/>
                <a:tab pos="5633085" algn="l"/>
                <a:tab pos="6572250" algn="l"/>
                <a:tab pos="6976109" algn="l"/>
                <a:tab pos="7713345" algn="l"/>
              </a:tabLst>
            </a:pPr>
            <a:r>
              <a:rPr sz="2400" b="1" spc="-10" dirty="0" err="1">
                <a:latin typeface="Calibri"/>
                <a:cs typeface="Calibri"/>
              </a:rPr>
              <a:t>Административные</a:t>
            </a:r>
            <a:r>
              <a:rPr sz="2400" spc="-10" dirty="0" smtClean="0">
                <a:latin typeface="Calibri"/>
                <a:cs typeface="Calibri"/>
              </a:rPr>
              <a:t>:</a:t>
            </a:r>
            <a:r>
              <a:rPr lang="ru-RU" sz="2400" spc="-10" dirty="0" smtClean="0">
                <a:latin typeface="Calibri"/>
                <a:cs typeface="Calibri"/>
              </a:rPr>
              <a:t> с</a:t>
            </a:r>
            <a:r>
              <a:rPr sz="2400" spc="-10" dirty="0" err="1" smtClean="0">
                <a:latin typeface="Calibri"/>
                <a:cs typeface="Calibri"/>
              </a:rPr>
              <a:t>огласование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с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регуляторами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для </a:t>
            </a:r>
            <a:r>
              <a:rPr sz="2400" spc="-10" dirty="0">
                <a:latin typeface="Calibri"/>
                <a:cs typeface="Calibri"/>
              </a:rPr>
              <a:t>использования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в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госсекторе,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 err="1" smtClean="0">
                <a:latin typeface="Calibri"/>
                <a:cs typeface="Calibri"/>
              </a:rPr>
              <a:t>сертификация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 smtClean="0">
                <a:latin typeface="Calibri"/>
                <a:cs typeface="Calibri"/>
              </a:rPr>
              <a:t>(</a:t>
            </a:r>
            <a:r>
              <a:rPr lang="ru-RU" sz="2400" spc="-25" dirty="0" smtClean="0">
                <a:latin typeface="Calibri"/>
                <a:cs typeface="Calibri"/>
              </a:rPr>
              <a:t>в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процессе</a:t>
            </a:r>
            <a:endParaRPr sz="2400" dirty="0">
              <a:latin typeface="Calibri"/>
              <a:cs typeface="Calibri"/>
            </a:endParaRPr>
          </a:p>
          <a:p>
            <a:pPr marL="470534">
              <a:lnSpc>
                <a:spcPts val="2845"/>
              </a:lnSpc>
            </a:pPr>
            <a:r>
              <a:rPr sz="2400" spc="-10" dirty="0" err="1">
                <a:latin typeface="Calibri"/>
                <a:cs typeface="Calibri"/>
              </a:rPr>
              <a:t>планирования</a:t>
            </a:r>
            <a:r>
              <a:rPr sz="2400" spc="-10" dirty="0" smtClean="0">
                <a:latin typeface="Calibri"/>
                <a:cs typeface="Calibri"/>
              </a:rPr>
              <a:t>)</a:t>
            </a:r>
            <a:r>
              <a:rPr lang="ru-RU" sz="2400" spc="-10" dirty="0" smtClean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667" y="719836"/>
            <a:ext cx="1981200" cy="78867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450"/>
              </a:spcBef>
            </a:pP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АНАЛОГИ</a:t>
            </a:r>
            <a:r>
              <a:rPr sz="26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50" dirty="0">
                <a:solidFill>
                  <a:srgbClr val="000000"/>
                </a:solidFill>
                <a:latin typeface="Calibri"/>
                <a:cs typeface="Calibri"/>
              </a:rPr>
              <a:t>И </a:t>
            </a: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КОНКУРЕНТЫ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4800" y="466725"/>
            <a:ext cx="419100" cy="57150"/>
          </a:xfrm>
          <a:custGeom>
            <a:avLst/>
            <a:gdLst/>
            <a:ahLst/>
            <a:cxnLst/>
            <a:rect l="l" t="t" r="r" b="b"/>
            <a:pathLst>
              <a:path w="419100" h="57150">
                <a:moveTo>
                  <a:pt x="419100" y="0"/>
                </a:moveTo>
                <a:lnTo>
                  <a:pt x="0" y="0"/>
                </a:lnTo>
                <a:lnTo>
                  <a:pt x="0" y="57150"/>
                </a:lnTo>
                <a:lnTo>
                  <a:pt x="419100" y="57150"/>
                </a:lnTo>
                <a:lnTo>
                  <a:pt x="41910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800" y="1714500"/>
            <a:ext cx="3295650" cy="9525"/>
          </a:xfrm>
          <a:custGeom>
            <a:avLst/>
            <a:gdLst/>
            <a:ahLst/>
            <a:cxnLst/>
            <a:rect l="l" t="t" r="r" b="b"/>
            <a:pathLst>
              <a:path w="3295650" h="9525">
                <a:moveTo>
                  <a:pt x="3295650" y="0"/>
                </a:moveTo>
                <a:lnTo>
                  <a:pt x="0" y="0"/>
                </a:lnTo>
                <a:lnTo>
                  <a:pt x="0" y="9525"/>
                </a:lnTo>
                <a:lnTo>
                  <a:pt x="3295650" y="9525"/>
                </a:lnTo>
                <a:lnTo>
                  <a:pt x="329565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2252" y="1652597"/>
            <a:ext cx="3349625" cy="275463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700" b="1" dirty="0">
                <a:latin typeface="Calibri"/>
                <a:cs typeface="Calibri"/>
              </a:rPr>
              <a:t>Ключевые</a:t>
            </a:r>
            <a:r>
              <a:rPr sz="1700" b="1" spc="-7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конкуренты</a:t>
            </a:r>
            <a:r>
              <a:rPr sz="1700" b="1" spc="-4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на</a:t>
            </a:r>
            <a:r>
              <a:rPr sz="1700" b="1" spc="-15" dirty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рынке:</a:t>
            </a:r>
            <a:endParaRPr sz="1700">
              <a:latin typeface="Calibri"/>
              <a:cs typeface="Calibri"/>
            </a:endParaRPr>
          </a:p>
          <a:p>
            <a:pPr marL="298450" indent="-228600">
              <a:lnSpc>
                <a:spcPts val="1925"/>
              </a:lnSpc>
              <a:spcBef>
                <a:spcPts val="434"/>
              </a:spcBef>
              <a:buFont typeface="Arial MT"/>
              <a:buChar char="•"/>
              <a:tabLst>
                <a:tab pos="298450" algn="l"/>
              </a:tabLst>
            </a:pPr>
            <a:r>
              <a:rPr sz="1700" dirty="0">
                <a:latin typeface="Calibri"/>
                <a:cs typeface="Calibri"/>
              </a:rPr>
              <a:t>Noroots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—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анализ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на</a:t>
            </a:r>
            <a:endParaRPr sz="1700">
              <a:latin typeface="Calibri"/>
              <a:cs typeface="Calibri"/>
            </a:endParaRPr>
          </a:p>
          <a:p>
            <a:pPr marL="298450" marR="419734">
              <a:lnSpc>
                <a:spcPts val="1880"/>
              </a:lnSpc>
              <a:spcBef>
                <a:spcPts val="80"/>
              </a:spcBef>
            </a:pPr>
            <a:r>
              <a:rPr sz="1700" spc="-10" dirty="0">
                <a:latin typeface="Calibri"/>
                <a:cs typeface="Calibri"/>
              </a:rPr>
              <a:t>соответствие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регламентам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50" dirty="0">
                <a:latin typeface="Calibri"/>
                <a:cs typeface="Calibri"/>
              </a:rPr>
              <a:t>и </a:t>
            </a:r>
            <a:r>
              <a:rPr sz="1700" dirty="0">
                <a:latin typeface="Calibri"/>
                <a:cs typeface="Calibri"/>
              </a:rPr>
              <a:t>выявление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рисков</a:t>
            </a:r>
            <a:endParaRPr sz="1700">
              <a:latin typeface="Calibri"/>
              <a:cs typeface="Calibri"/>
            </a:endParaRPr>
          </a:p>
          <a:p>
            <a:pPr marL="298450" indent="-228600">
              <a:lnSpc>
                <a:spcPts val="1960"/>
              </a:lnSpc>
              <a:spcBef>
                <a:spcPts val="325"/>
              </a:spcBef>
              <a:buFont typeface="Arial MT"/>
              <a:buChar char="•"/>
              <a:tabLst>
                <a:tab pos="298450" algn="l"/>
              </a:tabLst>
            </a:pPr>
            <a:r>
              <a:rPr sz="1700" spc="-10" dirty="0">
                <a:latin typeface="Calibri"/>
                <a:cs typeface="Calibri"/>
              </a:rPr>
              <a:t>PravoAI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—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ускорение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подготовки</a:t>
            </a:r>
            <a:endParaRPr sz="1700">
              <a:latin typeface="Calibri"/>
              <a:cs typeface="Calibri"/>
            </a:endParaRPr>
          </a:p>
          <a:p>
            <a:pPr marL="298450">
              <a:lnSpc>
                <a:spcPts val="1960"/>
              </a:lnSpc>
            </a:pPr>
            <a:r>
              <a:rPr sz="1700" spc="-10" dirty="0">
                <a:latin typeface="Calibri"/>
                <a:cs typeface="Calibri"/>
              </a:rPr>
              <a:t>договоров</a:t>
            </a:r>
            <a:endParaRPr sz="1700">
              <a:latin typeface="Calibri"/>
              <a:cs typeface="Calibri"/>
            </a:endParaRPr>
          </a:p>
          <a:p>
            <a:pPr marL="298450" marR="31115" indent="-229235">
              <a:lnSpc>
                <a:spcPts val="1880"/>
              </a:lnSpc>
              <a:spcBef>
                <a:spcPts val="560"/>
              </a:spcBef>
              <a:buFont typeface="Arial MT"/>
              <a:buChar char="•"/>
              <a:tabLst>
                <a:tab pos="298450" algn="l"/>
              </a:tabLst>
            </a:pPr>
            <a:r>
              <a:rPr sz="1700" dirty="0">
                <a:latin typeface="Calibri"/>
                <a:cs typeface="Calibri"/>
              </a:rPr>
              <a:t>Doczilla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—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генерация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и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проверка </a:t>
            </a:r>
            <a:r>
              <a:rPr sz="1700" dirty="0">
                <a:latin typeface="Calibri"/>
                <a:cs typeface="Calibri"/>
              </a:rPr>
              <a:t>типовых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договоров</a:t>
            </a:r>
            <a:endParaRPr sz="1700">
              <a:latin typeface="Calibri"/>
              <a:cs typeface="Calibri"/>
            </a:endParaRPr>
          </a:p>
          <a:p>
            <a:pPr marL="298450" indent="-228600">
              <a:lnSpc>
                <a:spcPts val="1960"/>
              </a:lnSpc>
              <a:spcBef>
                <a:spcPts val="330"/>
              </a:spcBef>
              <a:buFont typeface="Arial MT"/>
              <a:buChar char="•"/>
              <a:tabLst>
                <a:tab pos="298450" algn="l"/>
              </a:tabLst>
            </a:pPr>
            <a:r>
              <a:rPr sz="1700" dirty="0">
                <a:latin typeface="Calibri"/>
                <a:cs typeface="Calibri"/>
              </a:rPr>
              <a:t>Jay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Copilot</a:t>
            </a:r>
            <a:r>
              <a:rPr sz="1700" spc="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—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анализ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документов</a:t>
            </a:r>
            <a:endParaRPr sz="1700">
              <a:latin typeface="Calibri"/>
              <a:cs typeface="Calibri"/>
            </a:endParaRPr>
          </a:p>
          <a:p>
            <a:pPr marL="298450">
              <a:lnSpc>
                <a:spcPts val="1960"/>
              </a:lnSpc>
            </a:pPr>
            <a:r>
              <a:rPr sz="1700" dirty="0">
                <a:latin typeface="Calibri"/>
                <a:cs typeface="Calibri"/>
              </a:rPr>
              <a:t>и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поиск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судебной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практики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905250" y="0"/>
            <a:ext cx="5238750" cy="5143500"/>
            <a:chOff x="3905250" y="0"/>
            <a:chExt cx="5238750" cy="51435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5250" y="0"/>
              <a:ext cx="5238750" cy="5143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1560" y="0"/>
              <a:ext cx="5162439" cy="5143498"/>
            </a:xfrm>
            <a:prstGeom prst="rect">
              <a:avLst/>
            </a:prstGeom>
          </p:spPr>
        </p:pic>
      </p:grpSp>
      <p:sp>
        <p:nvSpPr>
          <p:cNvPr id="9" name="Номер слайда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839" y="72136"/>
            <a:ext cx="547497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0" spc="-20" dirty="0">
                <a:solidFill>
                  <a:srgbClr val="17375F"/>
                </a:solidFill>
                <a:latin typeface="Calibri"/>
                <a:cs typeface="Calibri"/>
              </a:rPr>
              <a:t>СРАВНИТЕЛЬНАЯ</a:t>
            </a:r>
            <a:r>
              <a:rPr sz="2400" b="0" spc="-80" dirty="0">
                <a:solidFill>
                  <a:srgbClr val="17375F"/>
                </a:solidFill>
                <a:latin typeface="Calibri"/>
                <a:cs typeface="Calibri"/>
              </a:rPr>
              <a:t> </a:t>
            </a:r>
            <a:r>
              <a:rPr sz="2400" b="0" spc="-10" dirty="0">
                <a:solidFill>
                  <a:srgbClr val="17375F"/>
                </a:solidFill>
                <a:latin typeface="Calibri"/>
                <a:cs typeface="Calibri"/>
              </a:rPr>
              <a:t>ТАБЛИЦА</a:t>
            </a:r>
            <a:r>
              <a:rPr sz="2400" b="0" spc="-55" dirty="0">
                <a:solidFill>
                  <a:srgbClr val="17375F"/>
                </a:solidFill>
                <a:latin typeface="Calibri"/>
                <a:cs typeface="Calibri"/>
              </a:rPr>
              <a:t> </a:t>
            </a:r>
            <a:r>
              <a:rPr sz="2400" b="0" spc="-10" dirty="0">
                <a:solidFill>
                  <a:srgbClr val="17375F"/>
                </a:solidFill>
                <a:latin typeface="Calibri"/>
                <a:cs typeface="Calibri"/>
              </a:rPr>
              <a:t>КОНКУРЕНТОВ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0725" y="1590611"/>
            <a:ext cx="338137" cy="2714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24275" y="1590611"/>
            <a:ext cx="338137" cy="2714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81650" y="1590611"/>
            <a:ext cx="338137" cy="27146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39025" y="1590611"/>
            <a:ext cx="33813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0725" y="2200211"/>
            <a:ext cx="338137" cy="27146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24275" y="2200211"/>
            <a:ext cx="338137" cy="27146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1650" y="2200211"/>
            <a:ext cx="338137" cy="27146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39025" y="2200211"/>
            <a:ext cx="338137" cy="27146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0725" y="2809811"/>
            <a:ext cx="338137" cy="27146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24275" y="2809811"/>
            <a:ext cx="338137" cy="27146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81650" y="2809811"/>
            <a:ext cx="338137" cy="27146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39025" y="2809811"/>
            <a:ext cx="338137" cy="27146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90725" y="3895725"/>
            <a:ext cx="338137" cy="27146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24275" y="3895725"/>
            <a:ext cx="338137" cy="27146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81650" y="3895725"/>
            <a:ext cx="338137" cy="27146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39025" y="3895725"/>
            <a:ext cx="338137" cy="271462"/>
          </a:xfrm>
          <a:prstGeom prst="rect">
            <a:avLst/>
          </a:prstGeom>
        </p:spPr>
      </p:pic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0" y="449198"/>
          <a:ext cx="9128759" cy="4681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1200"/>
                <a:gridCol w="1731010"/>
                <a:gridCol w="1857375"/>
                <a:gridCol w="1857374"/>
                <a:gridCol w="1701800"/>
              </a:tblGrid>
              <a:tr h="528320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50" b="1" spc="-10" dirty="0">
                          <a:latin typeface="Calibri"/>
                          <a:cs typeface="Calibri"/>
                        </a:rPr>
                        <a:t>Характеристика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«Подписывай</a:t>
                      </a:r>
                      <a:r>
                        <a:rPr sz="950" b="1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950" b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20" dirty="0">
                          <a:latin typeface="Calibri"/>
                          <a:cs typeface="Calibri"/>
                        </a:rPr>
                        <a:t>умом»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50" b="1" spc="-10" dirty="0">
                          <a:latin typeface="Calibri"/>
                          <a:cs typeface="Calibri"/>
                        </a:rPr>
                        <a:t>Noroots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50" b="1" spc="-10" dirty="0">
                          <a:latin typeface="Calibri"/>
                          <a:cs typeface="Calibri"/>
                        </a:rPr>
                        <a:t>PravoAI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50" b="1" spc="-10" dirty="0">
                          <a:latin typeface="Calibri"/>
                          <a:cs typeface="Calibri"/>
                        </a:rPr>
                        <a:t>Doczilla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Точность</a:t>
                      </a:r>
                      <a:r>
                        <a:rPr sz="950" b="1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анализа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 marR="321945">
                        <a:lnSpc>
                          <a:spcPct val="105500"/>
                        </a:lnSpc>
                        <a:spcBef>
                          <a:spcPts val="26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Высокая</a:t>
                      </a:r>
                      <a:r>
                        <a:rPr sz="95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(85-</a:t>
                      </a:r>
                      <a:r>
                        <a:rPr sz="950" spc="-20" dirty="0">
                          <a:latin typeface="Calibri"/>
                          <a:cs typeface="Calibri"/>
                        </a:rPr>
                        <a:t>95%)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 Гибридная</a:t>
                      </a:r>
                      <a:r>
                        <a:rPr sz="95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модель</a:t>
                      </a:r>
                      <a:r>
                        <a:rPr sz="95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 постоянное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дообучение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Средняя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Общие</a:t>
                      </a:r>
                      <a:r>
                        <a:rPr sz="950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шаблоны</a:t>
                      </a:r>
                      <a:r>
                        <a:rPr sz="95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анализа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Высокая</a:t>
                      </a:r>
                      <a:r>
                        <a:rPr sz="95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типовых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документах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Низкая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9060" marR="505459">
                        <a:lnSpc>
                          <a:spcPct val="1055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Фокус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950" spc="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генерации шаблонов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50" b="1" spc="10" dirty="0">
                          <a:latin typeface="Calibri"/>
                          <a:cs typeface="Calibri"/>
                        </a:rPr>
                        <a:t>Объяснимость</a:t>
                      </a:r>
                      <a:r>
                        <a:rPr sz="950" b="1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решений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 marR="219710" indent="203200">
                        <a:lnSpc>
                          <a:spcPct val="102099"/>
                        </a:lnSpc>
                        <a:spcBef>
                          <a:spcPts val="38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Полная.</a:t>
                      </a:r>
                      <a:r>
                        <a:rPr sz="95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Детальная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аргументация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95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ссылки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законы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ts val="1130"/>
                        </a:lnSpc>
                        <a:spcBef>
                          <a:spcPts val="409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Слабая.</a:t>
                      </a:r>
                      <a:r>
                        <a:rPr sz="95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Результаты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без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5250">
                        <a:lnSpc>
                          <a:spcPts val="1135"/>
                        </a:lnSpc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детализации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0355">
                        <a:lnSpc>
                          <a:spcPts val="1130"/>
                        </a:lnSpc>
                        <a:spcBef>
                          <a:spcPts val="409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Частичная.</a:t>
                      </a:r>
                      <a:r>
                        <a:rPr sz="95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Общие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ts val="1135"/>
                        </a:lnSpc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рекомендации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ts val="1130"/>
                        </a:lnSpc>
                        <a:spcBef>
                          <a:spcPts val="409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Отсутствует.</a:t>
                      </a:r>
                      <a:r>
                        <a:rPr sz="95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Фокус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на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9060">
                        <a:lnSpc>
                          <a:spcPts val="1135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формальных</a:t>
                      </a:r>
                      <a:r>
                        <a:rPr sz="950" spc="2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ошибках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7695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50" b="1" spc="-10" dirty="0">
                          <a:latin typeface="Calibri"/>
                          <a:cs typeface="Calibri"/>
                        </a:rPr>
                        <a:t>Конфиденциальность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>
                        <a:lnSpc>
                          <a:spcPts val="1135"/>
                        </a:lnSpc>
                        <a:spcBef>
                          <a:spcPts val="41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Максимальная.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135"/>
                        </a:lnSpc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Локальное</a:t>
                      </a:r>
                      <a:r>
                        <a:rPr sz="95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развертывание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0" dirty="0">
                          <a:latin typeface="Calibri"/>
                          <a:cs typeface="Calibri"/>
                        </a:rPr>
                        <a:t>+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шифрование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 marR="176530" indent="203200">
                        <a:lnSpc>
                          <a:spcPts val="1130"/>
                        </a:lnSpc>
                        <a:spcBef>
                          <a:spcPts val="464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Риски</a:t>
                      </a:r>
                      <a:r>
                        <a:rPr sz="95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утечек.</a:t>
                      </a:r>
                      <a:r>
                        <a:rPr sz="95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Облако</a:t>
                      </a:r>
                      <a:r>
                        <a:rPr sz="950" spc="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без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гарантий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90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marR="92710" indent="203200">
                        <a:lnSpc>
                          <a:spcPts val="1130"/>
                        </a:lnSpc>
                        <a:spcBef>
                          <a:spcPts val="464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Облачная</a:t>
                      </a:r>
                      <a:r>
                        <a:rPr sz="95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модель.</a:t>
                      </a:r>
                      <a:r>
                        <a:rPr sz="95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Данные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95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третьей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стороны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90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marR="407034" indent="203200">
                        <a:lnSpc>
                          <a:spcPts val="1130"/>
                        </a:lnSpc>
                        <a:spcBef>
                          <a:spcPts val="464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Облачный</a:t>
                      </a:r>
                      <a:r>
                        <a:rPr sz="95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сервис.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Данные</a:t>
                      </a:r>
                      <a:r>
                        <a:rPr sz="95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поставщика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90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7695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Удобство</a:t>
                      </a:r>
                      <a:r>
                        <a:rPr sz="950" b="1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интерфейса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>
                        <a:lnSpc>
                          <a:spcPts val="1135"/>
                        </a:lnSpc>
                        <a:spcBef>
                          <a:spcPts val="42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Очень</a:t>
                      </a:r>
                      <a:r>
                        <a:rPr sz="95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высокое.</a:t>
                      </a:r>
                      <a:r>
                        <a:rPr sz="950" spc="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Простой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135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язык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95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интерактивные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подсказки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ts val="1135"/>
                        </a:lnSpc>
                        <a:spcBef>
                          <a:spcPts val="425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Сложный.</a:t>
                      </a:r>
                      <a:r>
                        <a:rPr sz="95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Ориентация</a:t>
                      </a:r>
                      <a:r>
                        <a:rPr sz="95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на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5250">
                        <a:lnSpc>
                          <a:spcPts val="1135"/>
                        </a:lnSpc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юристов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0355">
                        <a:lnSpc>
                          <a:spcPts val="1135"/>
                        </a:lnSpc>
                        <a:spcBef>
                          <a:spcPts val="425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Специализированный.</a:t>
                      </a:r>
                      <a:r>
                        <a:rPr sz="95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Для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ts val="1135"/>
                        </a:lnSpc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профессионалов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ts val="1135"/>
                        </a:lnSpc>
                        <a:spcBef>
                          <a:spcPts val="42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Удобный.</a:t>
                      </a:r>
                      <a:r>
                        <a:rPr sz="95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95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быстрого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9060">
                        <a:lnSpc>
                          <a:spcPts val="1135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95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шаблонов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5615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Ценовая</a:t>
                      </a:r>
                      <a:r>
                        <a:rPr sz="950" b="1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политика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 marR="464184">
                        <a:lnSpc>
                          <a:spcPct val="105400"/>
                        </a:lnSpc>
                        <a:spcBef>
                          <a:spcPts val="300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Доступная.</a:t>
                      </a:r>
                      <a:r>
                        <a:rPr sz="95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95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5-10</a:t>
                      </a:r>
                      <a:r>
                        <a:rPr sz="95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раз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 дешевле</a:t>
                      </a:r>
                      <a:r>
                        <a:rPr sz="95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юриста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 marR="508634">
                        <a:lnSpc>
                          <a:spcPct val="105400"/>
                        </a:lnSpc>
                        <a:spcBef>
                          <a:spcPts val="300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Высокая.</a:t>
                      </a:r>
                      <a:r>
                        <a:rPr sz="95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95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крупного бизнеса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marR="184150">
                        <a:lnSpc>
                          <a:spcPct val="105400"/>
                        </a:lnSpc>
                        <a:spcBef>
                          <a:spcPts val="300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Средняя/Высокая.</a:t>
                      </a:r>
                      <a:r>
                        <a:rPr sz="950" spc="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Премиум- сегмент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marR="191770">
                        <a:lnSpc>
                          <a:spcPct val="105400"/>
                        </a:lnSpc>
                        <a:spcBef>
                          <a:spcPts val="300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Низкая.</a:t>
                      </a:r>
                      <a:r>
                        <a:rPr sz="95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Но</a:t>
                      </a:r>
                      <a:r>
                        <a:rPr sz="95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ограниченный функционал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50" b="1" spc="10" dirty="0">
                          <a:latin typeface="Calibri"/>
                          <a:cs typeface="Calibri"/>
                        </a:rPr>
                        <a:t>Уникальные</a:t>
                      </a:r>
                      <a:r>
                        <a:rPr sz="950" b="1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функции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>
                        <a:lnSpc>
                          <a:spcPts val="1135"/>
                        </a:lnSpc>
                        <a:spcBef>
                          <a:spcPts val="44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15+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инноваций.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135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Контекстный</a:t>
                      </a:r>
                      <a:r>
                        <a:rPr sz="95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анализ,</a:t>
                      </a:r>
                      <a:r>
                        <a:rPr sz="950" spc="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Calibri"/>
                          <a:cs typeface="Calibri"/>
                        </a:rPr>
                        <a:t>Q&amp;A,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визуализация,</a:t>
                      </a:r>
                      <a:r>
                        <a:rPr sz="950" spc="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интеграция</a:t>
                      </a:r>
                      <a:r>
                        <a:rPr sz="95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0" dirty="0">
                          <a:latin typeface="Calibri"/>
                          <a:cs typeface="Calibri"/>
                        </a:rPr>
                        <a:t>с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50" spc="-25" dirty="0">
                          <a:latin typeface="Calibri"/>
                          <a:cs typeface="Calibri"/>
                        </a:rPr>
                        <a:t>ЭДО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Стандартный</a:t>
                      </a:r>
                      <a:r>
                        <a:rPr sz="95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Calibri"/>
                          <a:cs typeface="Calibri"/>
                        </a:rPr>
                        <a:t>набор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03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Базовый</a:t>
                      </a:r>
                      <a:r>
                        <a:rPr sz="95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функционал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Ограниченный</a:t>
                      </a:r>
                      <a:r>
                        <a:rPr sz="95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Calibri"/>
                          <a:cs typeface="Calibri"/>
                        </a:rPr>
                        <a:t>набор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950" b="1" spc="-10" dirty="0">
                          <a:latin typeface="Calibri"/>
                          <a:cs typeface="Calibri"/>
                        </a:rPr>
                        <a:t>Адаптивность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>
                        <a:lnSpc>
                          <a:spcPts val="1135"/>
                        </a:lnSpc>
                        <a:spcBef>
                          <a:spcPts val="45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Высокая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ts val="1135"/>
                        </a:lnSpc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Модульная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система</a:t>
                      </a:r>
                      <a:r>
                        <a:rPr sz="95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под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отрасли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ts val="1135"/>
                        </a:lnSpc>
                        <a:spcBef>
                          <a:spcPts val="45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Слабая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5250">
                        <a:lnSpc>
                          <a:spcPts val="1135"/>
                        </a:lnSpc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Минимальная</a:t>
                      </a:r>
                      <a:r>
                        <a:rPr sz="95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кастомизация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0355">
                        <a:lnSpc>
                          <a:spcPts val="1135"/>
                        </a:lnSpc>
                        <a:spcBef>
                          <a:spcPts val="45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Ограниченная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ts val="1135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Под</a:t>
                      </a:r>
                      <a:r>
                        <a:rPr sz="950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конкретные</a:t>
                      </a:r>
                      <a:r>
                        <a:rPr sz="95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задачи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ts val="1135"/>
                        </a:lnSpc>
                        <a:spcBef>
                          <a:spcPts val="45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Низкая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9060">
                        <a:lnSpc>
                          <a:spcPts val="1135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Шаблонные</a:t>
                      </a:r>
                      <a:r>
                        <a:rPr sz="950" spc="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решения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94044" y="4656739"/>
            <a:ext cx="131497" cy="12169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27594" y="4666100"/>
            <a:ext cx="122105" cy="11232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84969" y="4666100"/>
            <a:ext cx="122105" cy="11232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42345" y="4656739"/>
            <a:ext cx="122105" cy="121690"/>
          </a:xfrm>
          <a:prstGeom prst="rect">
            <a:avLst/>
          </a:prstGeom>
        </p:spPr>
      </p:pic>
      <p:sp>
        <p:nvSpPr>
          <p:cNvPr id="24" name="Номер слайда 2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14725" y="12"/>
              <a:ext cx="5629275" cy="51433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315200" cy="51435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7504" y="691832"/>
            <a:ext cx="2136775" cy="78676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ct val="88700"/>
              </a:lnSpc>
              <a:spcBef>
                <a:spcPts val="345"/>
              </a:spcBef>
            </a:pP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ПАРТНЕРЫ, ЗАИНТЕРЕСОВАННЫЕ ОРГАНИЗАЦИИ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4325" y="628650"/>
            <a:ext cx="419100" cy="57150"/>
          </a:xfrm>
          <a:custGeom>
            <a:avLst/>
            <a:gdLst/>
            <a:ahLst/>
            <a:cxnLst/>
            <a:rect l="l" t="t" r="r" b="b"/>
            <a:pathLst>
              <a:path w="419100" h="57150">
                <a:moveTo>
                  <a:pt x="419100" y="0"/>
                </a:moveTo>
                <a:lnTo>
                  <a:pt x="0" y="0"/>
                </a:lnTo>
                <a:lnTo>
                  <a:pt x="0" y="57150"/>
                </a:lnTo>
                <a:lnTo>
                  <a:pt x="419100" y="57150"/>
                </a:lnTo>
                <a:lnTo>
                  <a:pt x="41910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3667" y="1641792"/>
            <a:ext cx="3173095" cy="316357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41300" marR="5080" indent="-229235" algn="just">
              <a:lnSpc>
                <a:spcPct val="91700"/>
              </a:lnSpc>
              <a:spcBef>
                <a:spcPts val="265"/>
              </a:spcBef>
              <a:buFont typeface="Arial MT"/>
              <a:buChar char="•"/>
              <a:tabLst>
                <a:tab pos="241300" algn="l"/>
                <a:tab pos="278765" algn="l"/>
              </a:tabLst>
            </a:pPr>
            <a:r>
              <a:rPr sz="1400" dirty="0">
                <a:latin typeface="Calibri"/>
                <a:cs typeface="Calibri"/>
              </a:rPr>
              <a:t>	</a:t>
            </a:r>
            <a:r>
              <a:rPr sz="1400" spc="-20" dirty="0" err="1">
                <a:latin typeface="Calibri"/>
                <a:cs typeface="Calibri"/>
              </a:rPr>
              <a:t>Технологические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 err="1" smtClean="0">
                <a:latin typeface="Calibri"/>
                <a:cs typeface="Calibri"/>
              </a:rPr>
              <a:t>партнеры</a:t>
            </a:r>
            <a:r>
              <a:rPr sz="1400" spc="-10" dirty="0" smtClean="0">
                <a:latin typeface="Calibri"/>
                <a:cs typeface="Calibri"/>
              </a:rPr>
              <a:t>:</a:t>
            </a:r>
            <a:r>
              <a:rPr lang="ru-RU" sz="1400" spc="-10" dirty="0" smtClean="0">
                <a:latin typeface="Calibri"/>
                <a:cs typeface="Calibri"/>
              </a:rPr>
              <a:t> о</a:t>
            </a:r>
            <a:r>
              <a:rPr sz="1400" spc="-10" dirty="0" err="1" smtClean="0">
                <a:latin typeface="Calibri"/>
                <a:cs typeface="Calibri"/>
              </a:rPr>
              <a:t>блачные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платформы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(Yandex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Cloud,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SberCloud), интеграторы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(1С).</a:t>
            </a:r>
            <a:endParaRPr sz="1400" dirty="0">
              <a:latin typeface="Calibri"/>
              <a:cs typeface="Calibri"/>
            </a:endParaRPr>
          </a:p>
          <a:p>
            <a:pPr marL="240665" indent="-227965" algn="just">
              <a:lnSpc>
                <a:spcPts val="1590"/>
              </a:lnSpc>
              <a:spcBef>
                <a:spcPts val="425"/>
              </a:spcBef>
              <a:buFont typeface="Arial MT"/>
              <a:buChar char="•"/>
              <a:tabLst>
                <a:tab pos="240665" algn="l"/>
              </a:tabLst>
            </a:pPr>
            <a:r>
              <a:rPr sz="1400" spc="-10" dirty="0">
                <a:latin typeface="Calibri"/>
                <a:cs typeface="Calibri"/>
              </a:rPr>
              <a:t>Стратегические</a:t>
            </a:r>
            <a:endParaRPr sz="1400" dirty="0">
              <a:latin typeface="Calibri"/>
              <a:cs typeface="Calibri"/>
            </a:endParaRPr>
          </a:p>
          <a:p>
            <a:pPr marL="241300" marR="72390">
              <a:lnSpc>
                <a:spcPts val="1500"/>
              </a:lnSpc>
              <a:spcBef>
                <a:spcPts val="110"/>
              </a:spcBef>
            </a:pPr>
            <a:r>
              <a:rPr sz="1400" spc="-10" dirty="0" err="1">
                <a:latin typeface="Calibri"/>
                <a:cs typeface="Calibri"/>
              </a:rPr>
              <a:t>партнеры</a:t>
            </a:r>
            <a:r>
              <a:rPr sz="1400" spc="-10" dirty="0" smtClean="0">
                <a:latin typeface="Calibri"/>
                <a:cs typeface="Calibri"/>
              </a:rPr>
              <a:t>:</a:t>
            </a:r>
            <a:r>
              <a:rPr lang="ru-RU" sz="1400" spc="-10" dirty="0" smtClean="0">
                <a:latin typeface="Calibri"/>
                <a:cs typeface="Calibri"/>
              </a:rPr>
              <a:t> а</a:t>
            </a:r>
            <a:r>
              <a:rPr sz="1400" spc="-10" dirty="0" err="1" smtClean="0">
                <a:latin typeface="Calibri"/>
                <a:cs typeface="Calibri"/>
              </a:rPr>
              <a:t>двокатские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палаты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и </a:t>
            </a:r>
            <a:r>
              <a:rPr sz="1400" dirty="0">
                <a:latin typeface="Calibri"/>
                <a:cs typeface="Calibri"/>
              </a:rPr>
              <a:t>юридические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клиники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при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вузах</a:t>
            </a:r>
            <a:r>
              <a:rPr sz="1400" spc="-20" dirty="0">
                <a:latin typeface="Calibri"/>
                <a:cs typeface="Calibri"/>
              </a:rPr>
              <a:t> (для </a:t>
            </a:r>
            <a:r>
              <a:rPr sz="1400" dirty="0">
                <a:latin typeface="Calibri"/>
                <a:cs typeface="Calibri"/>
              </a:rPr>
              <a:t>экспертизы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разметки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данных).</a:t>
            </a:r>
            <a:endParaRPr sz="1400" dirty="0">
              <a:latin typeface="Calibri"/>
              <a:cs typeface="Calibri"/>
            </a:endParaRPr>
          </a:p>
          <a:p>
            <a:pPr marL="241300" indent="-228600">
              <a:lnSpc>
                <a:spcPts val="1630"/>
              </a:lnSpc>
              <a:spcBef>
                <a:spcPts val="409"/>
              </a:spcBef>
              <a:buFont typeface="Arial MT"/>
              <a:buChar char="•"/>
              <a:tabLst>
                <a:tab pos="241300" algn="l"/>
              </a:tabLst>
            </a:pPr>
            <a:r>
              <a:rPr sz="1400" spc="-10" dirty="0">
                <a:latin typeface="Calibri"/>
                <a:cs typeface="Calibri"/>
              </a:rPr>
              <a:t>Потенциальные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заказчики: </a:t>
            </a:r>
            <a:r>
              <a:rPr lang="ru-RU" sz="1400" spc="-20" dirty="0" smtClean="0">
                <a:latin typeface="Calibri"/>
                <a:cs typeface="Calibri"/>
              </a:rPr>
              <a:t>ф</a:t>
            </a:r>
            <a:r>
              <a:rPr sz="1400" spc="-20" dirty="0" err="1" smtClean="0">
                <a:latin typeface="Calibri"/>
                <a:cs typeface="Calibri"/>
              </a:rPr>
              <a:t>онды</a:t>
            </a:r>
            <a:endParaRPr sz="1400" dirty="0">
              <a:latin typeface="Calibri"/>
              <a:cs typeface="Calibri"/>
            </a:endParaRPr>
          </a:p>
          <a:p>
            <a:pPr marL="241300">
              <a:lnSpc>
                <a:spcPts val="1540"/>
              </a:lnSpc>
            </a:pPr>
            <a:r>
              <a:rPr sz="1400" dirty="0">
                <a:latin typeface="Calibri"/>
                <a:cs typeface="Calibri"/>
              </a:rPr>
              <a:t>поддержки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малого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среднего</a:t>
            </a:r>
            <a:endParaRPr sz="1400" dirty="0">
              <a:latin typeface="Calibri"/>
              <a:cs typeface="Calibri"/>
            </a:endParaRPr>
          </a:p>
          <a:p>
            <a:pPr marL="241300" marR="57150">
              <a:lnSpc>
                <a:spcPts val="1500"/>
              </a:lnSpc>
              <a:spcBef>
                <a:spcPts val="110"/>
              </a:spcBef>
            </a:pPr>
            <a:r>
              <a:rPr sz="1400" spc="-10" dirty="0">
                <a:latin typeface="Calibri"/>
                <a:cs typeface="Calibri"/>
              </a:rPr>
              <a:t>предпринимательства,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Министерство экономического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развития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региона.</a:t>
            </a:r>
            <a:endParaRPr sz="1400" dirty="0">
              <a:latin typeface="Calibri"/>
              <a:cs typeface="Calibri"/>
            </a:endParaRPr>
          </a:p>
          <a:p>
            <a:pPr marL="241300" indent="-228600">
              <a:lnSpc>
                <a:spcPts val="1590"/>
              </a:lnSpc>
              <a:spcBef>
                <a:spcPts val="405"/>
              </a:spcBef>
              <a:buFont typeface="Arial MT"/>
              <a:buChar char="•"/>
              <a:tabLst>
                <a:tab pos="241300" algn="l"/>
              </a:tabLst>
            </a:pPr>
            <a:r>
              <a:rPr sz="1400" dirty="0">
                <a:latin typeface="Calibri"/>
                <a:cs typeface="Calibri"/>
              </a:rPr>
              <a:t>На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текущий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момент: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ru-RU" sz="1400" spc="-10" dirty="0" smtClean="0">
                <a:latin typeface="Calibri"/>
                <a:cs typeface="Calibri"/>
              </a:rPr>
              <a:t>в</a:t>
            </a:r>
            <a:r>
              <a:rPr sz="1400" spc="-10" dirty="0" err="1" smtClean="0">
                <a:latin typeface="Calibri"/>
                <a:cs typeface="Calibri"/>
              </a:rPr>
              <a:t>едутся</a:t>
            </a:r>
            <a:endParaRPr sz="1400" dirty="0">
              <a:latin typeface="Calibri"/>
              <a:cs typeface="Calibri"/>
            </a:endParaRPr>
          </a:p>
          <a:p>
            <a:pPr marL="241300" marR="83820">
              <a:lnSpc>
                <a:spcPts val="1500"/>
              </a:lnSpc>
              <a:spcBef>
                <a:spcPts val="115"/>
              </a:spcBef>
            </a:pPr>
            <a:r>
              <a:rPr sz="1400" dirty="0">
                <a:latin typeface="Calibri"/>
                <a:cs typeface="Calibri"/>
              </a:rPr>
              <a:t>переговоры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пилотном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внедрении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нескольких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малых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предприятиях</a:t>
            </a:r>
            <a:endParaRPr sz="1400" dirty="0">
              <a:latin typeface="Calibri"/>
              <a:cs typeface="Calibri"/>
            </a:endParaRPr>
          </a:p>
          <a:p>
            <a:pPr marL="241300">
              <a:lnSpc>
                <a:spcPts val="1485"/>
              </a:lnSpc>
            </a:pPr>
            <a:r>
              <a:rPr sz="1400" spc="-10" dirty="0">
                <a:latin typeface="Calibri"/>
                <a:cs typeface="Calibri"/>
              </a:rPr>
              <a:t>Рязани.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4820"/>
              </a:lnSpc>
              <a:spcBef>
                <a:spcPts val="130"/>
              </a:spcBef>
            </a:pPr>
            <a:r>
              <a:rPr spc="-580" dirty="0"/>
              <a:t>КАЛЕНДАРНЫЙ</a:t>
            </a:r>
            <a:r>
              <a:rPr spc="-220" dirty="0"/>
              <a:t> </a:t>
            </a:r>
            <a:r>
              <a:rPr spc="-605" dirty="0"/>
              <a:t>ПЛАН</a:t>
            </a:r>
          </a:p>
          <a:p>
            <a:pPr marL="12700">
              <a:lnSpc>
                <a:spcPts val="4820"/>
              </a:lnSpc>
            </a:pPr>
            <a:r>
              <a:rPr spc="-575" dirty="0"/>
              <a:t>РЕАЛИЗАЦИИ</a:t>
            </a:r>
            <a:r>
              <a:rPr spc="-160" dirty="0"/>
              <a:t> </a:t>
            </a:r>
            <a:r>
              <a:rPr spc="-525" dirty="0"/>
              <a:t>СТАРТАП-</a:t>
            </a:r>
            <a:r>
              <a:rPr spc="-570" dirty="0"/>
              <a:t>ПРОЕКТА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23024" y="1931797"/>
          <a:ext cx="8231505" cy="2860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1370"/>
                <a:gridCol w="2852420"/>
                <a:gridCol w="2037715"/>
              </a:tblGrid>
              <a:tr h="271780">
                <a:tc>
                  <a:txBody>
                    <a:bodyPr/>
                    <a:lstStyle/>
                    <a:p>
                      <a:pPr marL="2622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Название</a:t>
                      </a:r>
                      <a:r>
                        <a:rPr sz="14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этапа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календарного</a:t>
                      </a:r>
                      <a:r>
                        <a:rPr sz="14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плана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R w="12700">
                      <a:solidFill>
                        <a:srgbClr val="30859C"/>
                      </a:solidFill>
                      <a:prstDash val="solid"/>
                    </a:lnR>
                    <a:lnT w="12700">
                      <a:solidFill>
                        <a:srgbClr val="4AACC5"/>
                      </a:solidFill>
                      <a:prstDash val="solid"/>
                    </a:lnT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4659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Длительность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этапа,</a:t>
                      </a:r>
                      <a:r>
                        <a:rPr sz="14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мес.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30859C"/>
                      </a:solidFill>
                      <a:prstDash val="solid"/>
                    </a:lnL>
                    <a:lnR w="12700">
                      <a:solidFill>
                        <a:srgbClr val="30859C"/>
                      </a:solidFill>
                      <a:prstDash val="solid"/>
                    </a:lnR>
                    <a:lnT w="12700">
                      <a:solidFill>
                        <a:srgbClr val="4AACC5"/>
                      </a:solidFill>
                      <a:prstDash val="solid"/>
                    </a:lnT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783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Стоимость,</a:t>
                      </a:r>
                      <a:r>
                        <a:rPr sz="14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руб.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30859C"/>
                      </a:solidFill>
                      <a:prstDash val="solid"/>
                    </a:lnL>
                    <a:lnT w="12700">
                      <a:solidFill>
                        <a:srgbClr val="4AACC5"/>
                      </a:solidFill>
                      <a:prstDash val="solid"/>
                    </a:lnT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68580">
                        <a:lnSpc>
                          <a:spcPts val="1845"/>
                        </a:lnSpc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1.Разработка</a:t>
                      </a:r>
                      <a:r>
                        <a:rPr sz="155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MVP</a:t>
                      </a:r>
                      <a:r>
                        <a:rPr sz="1550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(ядро</a:t>
                      </a:r>
                      <a:r>
                        <a:rPr sz="155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анализа,</a:t>
                      </a:r>
                      <a:r>
                        <a:rPr sz="155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50" dirty="0">
                          <a:latin typeface="Calibri"/>
                          <a:cs typeface="Calibri"/>
                        </a:rPr>
                        <a:t>3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ts val="1800"/>
                        </a:lnSpc>
                        <a:spcBef>
                          <a:spcPts val="95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типа</a:t>
                      </a:r>
                      <a:r>
                        <a:rPr sz="15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договоров)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30859C"/>
                      </a:solidFill>
                      <a:prstDash val="solid"/>
                    </a:lnR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17295">
                        <a:lnSpc>
                          <a:spcPts val="1845"/>
                        </a:lnSpc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5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месяцев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30859C"/>
                      </a:solidFill>
                      <a:prstDash val="solid"/>
                    </a:lnL>
                    <a:lnR w="12700">
                      <a:solidFill>
                        <a:srgbClr val="30859C"/>
                      </a:solidFill>
                      <a:prstDash val="solid"/>
                    </a:lnR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287655" algn="r">
                        <a:lnSpc>
                          <a:spcPts val="1845"/>
                        </a:lnSpc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800</a:t>
                      </a:r>
                      <a:r>
                        <a:rPr sz="15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000р.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30859C"/>
                      </a:solidFill>
                      <a:prstDash val="solid"/>
                    </a:lnL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</a:tr>
              <a:tr h="487045">
                <a:tc>
                  <a:txBody>
                    <a:bodyPr/>
                    <a:lstStyle/>
                    <a:p>
                      <a:pPr marL="68580">
                        <a:lnSpc>
                          <a:spcPts val="1850"/>
                        </a:lnSpc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2.Пилотные</a:t>
                      </a:r>
                      <a:r>
                        <a:rPr sz="1550" spc="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внедрения</a:t>
                      </a:r>
                      <a:r>
                        <a:rPr sz="1550" spc="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(5-</a:t>
                      </a:r>
                      <a:r>
                        <a:rPr sz="1550" spc="-25" dirty="0">
                          <a:latin typeface="Calibri"/>
                          <a:cs typeface="Calibri"/>
                        </a:rPr>
                        <a:t>10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ts val="1795"/>
                        </a:lnSpc>
                        <a:spcBef>
                          <a:spcPts val="95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компаний),</a:t>
                      </a:r>
                      <a:r>
                        <a:rPr sz="155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сбор</a:t>
                      </a:r>
                      <a:r>
                        <a:rPr sz="155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обратной</a:t>
                      </a:r>
                      <a:r>
                        <a:rPr sz="155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связи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30859C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66825">
                        <a:lnSpc>
                          <a:spcPts val="1850"/>
                        </a:lnSpc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5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месяца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30859C"/>
                      </a:solidFill>
                      <a:prstDash val="solid"/>
                    </a:lnL>
                    <a:lnR w="12700">
                      <a:solidFill>
                        <a:srgbClr val="30859C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40105">
                        <a:lnSpc>
                          <a:spcPts val="1850"/>
                        </a:lnSpc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900</a:t>
                      </a:r>
                      <a:r>
                        <a:rPr sz="15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000р.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30859C"/>
                      </a:solidFill>
                      <a:prstDash val="solid"/>
                    </a:ln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550" spc="10" dirty="0">
                          <a:latin typeface="Calibri"/>
                          <a:cs typeface="Calibri"/>
                        </a:rPr>
                        <a:t>3.</a:t>
                      </a:r>
                      <a:r>
                        <a:rPr sz="155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10" dirty="0">
                          <a:latin typeface="Calibri"/>
                          <a:cs typeface="Calibri"/>
                        </a:rPr>
                        <a:t>Масштабирование:</a:t>
                      </a:r>
                      <a:r>
                        <a:rPr sz="155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расширение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базы</a:t>
                      </a:r>
                      <a:r>
                        <a:rPr sz="155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договоров,</a:t>
                      </a:r>
                      <a:r>
                        <a:rPr sz="155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запуск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ts val="1830"/>
                        </a:lnSpc>
                        <a:spcBef>
                          <a:spcPts val="20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маркетплейса</a:t>
                      </a:r>
                      <a:r>
                        <a:rPr sz="155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юристов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30859C"/>
                      </a:solidFill>
                      <a:prstDash val="solid"/>
                    </a:lnR>
                    <a:solidFill>
                      <a:srgbClr val="4AACC5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165860">
                        <a:lnSpc>
                          <a:spcPct val="100000"/>
                        </a:lnSpc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5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месяцев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30859C"/>
                      </a:solidFill>
                      <a:prstDash val="solid"/>
                    </a:lnL>
                    <a:lnR w="12700">
                      <a:solidFill>
                        <a:srgbClr val="30859C"/>
                      </a:solidFill>
                      <a:prstDash val="solid"/>
                    </a:lnR>
                    <a:solidFill>
                      <a:srgbClr val="4AACC5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287655" algn="r">
                        <a:lnSpc>
                          <a:spcPct val="100000"/>
                        </a:lnSpc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5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500</a:t>
                      </a:r>
                      <a:r>
                        <a:rPr sz="15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000р.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30859C"/>
                      </a:solidFill>
                      <a:prstDash val="solid"/>
                    </a:lnL>
                    <a:solidFill>
                      <a:srgbClr val="4AACC5">
                        <a:alpha val="19999"/>
                      </a:srgbClr>
                    </a:solidFill>
                  </a:tcPr>
                </a:tc>
              </a:tr>
              <a:tr h="487045">
                <a:tc>
                  <a:txBody>
                    <a:bodyPr/>
                    <a:lstStyle/>
                    <a:p>
                      <a:pPr marL="68580" marR="112395">
                        <a:lnSpc>
                          <a:spcPts val="1950"/>
                        </a:lnSpc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4.</a:t>
                      </a:r>
                      <a:r>
                        <a:rPr sz="155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Выход</a:t>
                      </a:r>
                      <a:r>
                        <a:rPr sz="155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55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федеральный</a:t>
                      </a:r>
                      <a:r>
                        <a:rPr sz="155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уровень</a:t>
                      </a:r>
                      <a:r>
                        <a:rPr sz="155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запуск</a:t>
                      </a:r>
                      <a:r>
                        <a:rPr sz="155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корпоративной</a:t>
                      </a:r>
                      <a:r>
                        <a:rPr sz="155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версии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30859C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658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18</a:t>
                      </a:r>
                      <a:r>
                        <a:rPr sz="15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месяцев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30859C"/>
                      </a:solidFill>
                      <a:prstDash val="solid"/>
                    </a:lnL>
                    <a:lnR w="12700">
                      <a:solidFill>
                        <a:srgbClr val="30859C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1343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550" i="1" spc="-15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55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i="1" spc="-160" dirty="0">
                          <a:latin typeface="Arial"/>
                          <a:cs typeface="Arial"/>
                        </a:rPr>
                        <a:t>000</a:t>
                      </a:r>
                      <a:r>
                        <a:rPr sz="1550" i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i="1" spc="-10" dirty="0">
                          <a:latin typeface="Arial"/>
                          <a:cs typeface="Arial"/>
                        </a:rPr>
                        <a:t>000р.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30859C"/>
                      </a:solidFill>
                      <a:prstDash val="solid"/>
                    </a:ln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550" b="1" spc="-10" dirty="0">
                          <a:latin typeface="Calibri"/>
                          <a:cs typeface="Calibri"/>
                        </a:rPr>
                        <a:t>ИТОГО: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R w="12700">
                      <a:solidFill>
                        <a:srgbClr val="30859C"/>
                      </a:solidFill>
                      <a:prstDash val="solid"/>
                    </a:lnR>
                    <a:lnB w="12700">
                      <a:solidFill>
                        <a:srgbClr val="4AACC5"/>
                      </a:solidFill>
                      <a:prstDash val="solid"/>
                    </a:lnB>
                    <a:solidFill>
                      <a:srgbClr val="4AACC5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1893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50" b="1" spc="-140" dirty="0">
                          <a:latin typeface="Arial"/>
                          <a:cs typeface="Arial"/>
                        </a:rPr>
                        <a:t>39</a:t>
                      </a:r>
                      <a:r>
                        <a:rPr sz="155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b="1" spc="-20" dirty="0">
                          <a:latin typeface="Arial"/>
                          <a:cs typeface="Arial"/>
                        </a:rPr>
                        <a:t>месяцев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30859C"/>
                      </a:solidFill>
                      <a:prstDash val="solid"/>
                    </a:lnL>
                    <a:lnR w="12700">
                      <a:solidFill>
                        <a:srgbClr val="30859C"/>
                      </a:solidFill>
                      <a:prstDash val="solid"/>
                    </a:lnR>
                    <a:lnB w="12700">
                      <a:solidFill>
                        <a:srgbClr val="4AACC5"/>
                      </a:solidFill>
                      <a:prstDash val="solid"/>
                    </a:lnB>
                    <a:solidFill>
                      <a:srgbClr val="4AACC5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28892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50" b="1" spc="-140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55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b="1" spc="-13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55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b="1" spc="-20" dirty="0">
                          <a:latin typeface="Arial"/>
                          <a:cs typeface="Arial"/>
                        </a:rPr>
                        <a:t>000р.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30859C"/>
                      </a:solidFill>
                      <a:prstDash val="solid"/>
                    </a:lnL>
                    <a:lnB w="12700">
                      <a:solidFill>
                        <a:srgbClr val="4AACC5"/>
                      </a:solidFill>
                      <a:prstDash val="solid"/>
                    </a:lnB>
                    <a:solidFill>
                      <a:srgbClr val="4AACC5">
                        <a:alpha val="1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517" y="32384"/>
            <a:ext cx="5716270" cy="125539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2700" marR="5080">
              <a:lnSpc>
                <a:spcPts val="4360"/>
              </a:lnSpc>
              <a:spcBef>
                <a:spcPts val="1045"/>
              </a:spcBef>
            </a:pPr>
            <a:r>
              <a:rPr sz="3200" dirty="0"/>
              <a:t>ПЛАНЫ ПО РАЗВИТИЮ И МАСШТАБИРОВАНИЮ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754" y="2217708"/>
            <a:ext cx="103839" cy="10363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754" y="3437035"/>
            <a:ext cx="103839" cy="1036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754" y="4408521"/>
            <a:ext cx="103839" cy="10363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30517" y="1399286"/>
            <a:ext cx="7751445" cy="36823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dirty="0">
                <a:latin typeface="Calibri"/>
                <a:cs typeface="Calibri"/>
              </a:rPr>
              <a:t>ГОРИЗОНТ</a:t>
            </a:r>
            <a:r>
              <a:rPr sz="1550" b="1" spc="140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ПЛАНИРОВАНИЯ</a:t>
            </a:r>
            <a:r>
              <a:rPr sz="1550" dirty="0">
                <a:latin typeface="Calibri"/>
                <a:cs typeface="Calibri"/>
              </a:rPr>
              <a:t>:</a:t>
            </a:r>
            <a:r>
              <a:rPr sz="1550" spc="2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1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ГОД</a:t>
            </a: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dirty="0">
                <a:latin typeface="Calibri"/>
                <a:cs typeface="Calibri"/>
              </a:rPr>
              <a:t>Фокус: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Запуск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и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укрепление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на</a:t>
            </a:r>
            <a:r>
              <a:rPr sz="1550" spc="135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рынке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550" dirty="0">
              <a:latin typeface="Calibri"/>
              <a:cs typeface="Calibri"/>
            </a:endParaRPr>
          </a:p>
          <a:p>
            <a:pPr marL="338455">
              <a:lnSpc>
                <a:spcPct val="100000"/>
              </a:lnSpc>
              <a:spcBef>
                <a:spcPts val="5"/>
              </a:spcBef>
            </a:pPr>
            <a:r>
              <a:rPr sz="1550" dirty="0">
                <a:latin typeface="Calibri"/>
                <a:cs typeface="Calibri"/>
              </a:rPr>
              <a:t>Запуск</a:t>
            </a:r>
            <a:r>
              <a:rPr sz="1550" spc="125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MVP</a:t>
            </a: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550" dirty="0">
                <a:latin typeface="Calibri"/>
                <a:cs typeface="Calibri"/>
              </a:rPr>
              <a:t>-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Онлайн-платформа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анализом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5+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массовых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типов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договоров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(аренда,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поставка,</a:t>
            </a:r>
            <a:r>
              <a:rPr sz="1550" spc="125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купля-</a:t>
            </a: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10" dirty="0">
                <a:latin typeface="Calibri"/>
                <a:cs typeface="Calibri"/>
              </a:rPr>
              <a:t>продажа)</a:t>
            </a:r>
            <a:endParaRPr sz="1550" dirty="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9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Базовая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интеграция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системами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электронной</a:t>
            </a:r>
            <a:r>
              <a:rPr sz="1550" spc="21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подписи</a:t>
            </a:r>
            <a:r>
              <a:rPr sz="1550" spc="2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(Астрал.Док,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ДокументоОборот)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Calibri"/>
              <a:buChar char="-"/>
            </a:pPr>
            <a:endParaRPr sz="1550" dirty="0">
              <a:latin typeface="Calibri"/>
              <a:cs typeface="Calibri"/>
            </a:endParaRPr>
          </a:p>
          <a:p>
            <a:pPr marL="338455">
              <a:lnSpc>
                <a:spcPct val="100000"/>
              </a:lnSpc>
              <a:spcBef>
                <a:spcPts val="5"/>
              </a:spcBef>
            </a:pPr>
            <a:r>
              <a:rPr sz="1550" dirty="0">
                <a:latin typeface="Calibri"/>
                <a:cs typeface="Calibri"/>
              </a:rPr>
              <a:t>Привлечение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первых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1000</a:t>
            </a:r>
            <a:r>
              <a:rPr sz="1550" spc="19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пользователей</a:t>
            </a: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550" dirty="0">
                <a:latin typeface="Calibri"/>
                <a:cs typeface="Calibri"/>
              </a:rPr>
              <a:t>-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Партнерство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фондами</a:t>
            </a:r>
            <a:r>
              <a:rPr sz="1550" spc="1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поддержки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МСП</a:t>
            </a:r>
            <a:endParaRPr sz="1550" dirty="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9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Пилотные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внедрения</a:t>
            </a:r>
            <a:r>
              <a:rPr sz="1550" spc="1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в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3-5</a:t>
            </a:r>
            <a:r>
              <a:rPr sz="1550" spc="20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государственных</a:t>
            </a:r>
            <a:r>
              <a:rPr sz="1550" spc="1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учреждениях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Рязанской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области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Calibri"/>
              <a:buChar char="-"/>
            </a:pPr>
            <a:endParaRPr sz="1550" dirty="0">
              <a:latin typeface="Calibri"/>
              <a:cs typeface="Calibri"/>
            </a:endParaRPr>
          </a:p>
          <a:p>
            <a:pPr marL="338455">
              <a:lnSpc>
                <a:spcPct val="100000"/>
              </a:lnSpc>
            </a:pPr>
            <a:r>
              <a:rPr sz="1550" dirty="0">
                <a:latin typeface="Calibri"/>
                <a:cs typeface="Calibri"/>
              </a:rPr>
              <a:t>Внедрение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3</a:t>
            </a:r>
            <a:r>
              <a:rPr sz="1550" spc="1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ключевых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функций</a:t>
            </a:r>
            <a:endParaRPr sz="1550" dirty="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9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Интерактивный</a:t>
            </a:r>
            <a:r>
              <a:rPr sz="1550" spc="31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режим</a:t>
            </a:r>
            <a:r>
              <a:rPr sz="1550" spc="21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«Вопрос-</a:t>
            </a:r>
            <a:r>
              <a:rPr sz="1550" spc="-10" dirty="0">
                <a:latin typeface="Calibri"/>
                <a:cs typeface="Calibri"/>
              </a:rPr>
              <a:t>Ответ»</a:t>
            </a:r>
            <a:endParaRPr sz="1550" dirty="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1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Визуализация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обязательств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и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сроков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575" y="6032"/>
            <a:ext cx="5196205" cy="1142429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 marR="5080">
              <a:lnSpc>
                <a:spcPts val="4280"/>
              </a:lnSpc>
              <a:spcBef>
                <a:spcPts val="655"/>
              </a:spcBef>
            </a:pPr>
            <a:r>
              <a:rPr sz="3200" dirty="0"/>
              <a:t>ПЛАНЫ ПО РАЗВИТИЮ И МАСШТАБИРОВАНИЮ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618" y="2122491"/>
            <a:ext cx="94399" cy="1036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618" y="3341818"/>
            <a:ext cx="94399" cy="1036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07975" y="1308798"/>
            <a:ext cx="6846570" cy="2708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latin typeface="Calibri"/>
                <a:cs typeface="Calibri"/>
              </a:rPr>
              <a:t>ГОРИЗОНТ</a:t>
            </a:r>
            <a:r>
              <a:rPr sz="1550" b="1" spc="13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ПЛАНИРОВАНИЯ</a:t>
            </a:r>
            <a:r>
              <a:rPr sz="1550" dirty="0">
                <a:latin typeface="Calibri"/>
                <a:cs typeface="Calibri"/>
              </a:rPr>
              <a:t>:</a:t>
            </a:r>
            <a:r>
              <a:rPr sz="1550" spc="2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3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ГОДА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dirty="0">
                <a:latin typeface="Calibri"/>
                <a:cs typeface="Calibri"/>
              </a:rPr>
              <a:t>Фокус: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Масштабирование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и</a:t>
            </a:r>
            <a:r>
              <a:rPr sz="1550" spc="245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экспансия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50">
              <a:latin typeface="Calibri"/>
              <a:cs typeface="Calibri"/>
            </a:endParaRPr>
          </a:p>
          <a:p>
            <a:pPr marL="338455">
              <a:lnSpc>
                <a:spcPct val="100000"/>
              </a:lnSpc>
              <a:spcBef>
                <a:spcPts val="5"/>
              </a:spcBef>
            </a:pPr>
            <a:r>
              <a:rPr sz="1550" dirty="0">
                <a:latin typeface="Calibri"/>
                <a:cs typeface="Calibri"/>
              </a:rPr>
              <a:t>Расширение</a:t>
            </a:r>
            <a:r>
              <a:rPr sz="1550" spc="175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функционала</a:t>
            </a:r>
            <a:endParaRPr sz="155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20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Запуск</a:t>
            </a:r>
            <a:r>
              <a:rPr sz="1550" spc="1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отраслевых</a:t>
            </a:r>
            <a:r>
              <a:rPr sz="1550" spc="1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модулей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(IT,</a:t>
            </a:r>
            <a:r>
              <a:rPr sz="1550" spc="12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строительство,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госзакупки)</a:t>
            </a:r>
            <a:endParaRPr sz="155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90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Разработка</a:t>
            </a:r>
            <a:r>
              <a:rPr sz="1550" spc="1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корпоративной</a:t>
            </a:r>
            <a:r>
              <a:rPr sz="1550" spc="20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версии</a:t>
            </a:r>
            <a:r>
              <a:rPr sz="1550" spc="2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API</a:t>
            </a:r>
            <a:endParaRPr sz="155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9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Внедрение</a:t>
            </a:r>
            <a:r>
              <a:rPr sz="1550" spc="1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модуля</a:t>
            </a:r>
            <a:r>
              <a:rPr sz="1550" spc="1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прогнозирования</a:t>
            </a:r>
            <a:r>
              <a:rPr sz="1550" spc="1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судебных</a:t>
            </a:r>
            <a:r>
              <a:rPr sz="1550" spc="18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рисков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Calibri"/>
              <a:buChar char="-"/>
            </a:pPr>
            <a:endParaRPr sz="1550">
              <a:latin typeface="Calibri"/>
              <a:cs typeface="Calibri"/>
            </a:endParaRPr>
          </a:p>
          <a:p>
            <a:pPr marL="338455">
              <a:lnSpc>
                <a:spcPct val="100000"/>
              </a:lnSpc>
            </a:pPr>
            <a:r>
              <a:rPr sz="1550" dirty="0">
                <a:latin typeface="Calibri"/>
                <a:cs typeface="Calibri"/>
              </a:rPr>
              <a:t>Географическое</a:t>
            </a:r>
            <a:r>
              <a:rPr sz="1550" spc="125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расширение</a:t>
            </a:r>
            <a:endParaRPr sz="155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20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Выход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на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рынки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Казахстана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и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Беларуси</a:t>
            </a:r>
            <a:endParaRPr sz="155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90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Адаптация</a:t>
            </a:r>
            <a:r>
              <a:rPr sz="1550" spc="1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под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международное</a:t>
            </a:r>
            <a:r>
              <a:rPr sz="1550" spc="1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право</a:t>
            </a:r>
            <a:r>
              <a:rPr sz="1550" spc="21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(договоры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</a:t>
            </a:r>
            <a:r>
              <a:rPr sz="1550" spc="1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иностранным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элементом)</a:t>
            </a:r>
            <a:endParaRPr sz="15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618" y="4313304"/>
            <a:ext cx="94399" cy="10366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07975" y="4238307"/>
            <a:ext cx="5384165" cy="753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38455">
              <a:lnSpc>
                <a:spcPct val="100000"/>
              </a:lnSpc>
              <a:spcBef>
                <a:spcPts val="125"/>
              </a:spcBef>
            </a:pPr>
            <a:r>
              <a:rPr sz="1550" dirty="0">
                <a:latin typeface="Calibri"/>
                <a:cs typeface="Calibri"/>
              </a:rPr>
              <a:t>Развитие</a:t>
            </a:r>
            <a:r>
              <a:rPr sz="1550" spc="1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партнерской</a:t>
            </a:r>
            <a:r>
              <a:rPr sz="1550" spc="160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сети</a:t>
            </a:r>
            <a:endParaRPr sz="155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9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Интеграция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популярными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CRM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и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ECM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системами</a:t>
            </a:r>
            <a:endParaRPr sz="155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20"/>
              </a:spcBef>
              <a:buChar char="-"/>
              <a:tabLst>
                <a:tab pos="120014" algn="l"/>
              </a:tabLst>
            </a:pPr>
            <a:r>
              <a:rPr sz="1550" spc="10" dirty="0">
                <a:latin typeface="Calibri"/>
                <a:cs typeface="Calibri"/>
              </a:rPr>
              <a:t>Создание</a:t>
            </a:r>
            <a:r>
              <a:rPr sz="1550" spc="17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сертифицированной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сети</a:t>
            </a:r>
            <a:r>
              <a:rPr sz="1550" spc="175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юристов-</a:t>
            </a:r>
            <a:r>
              <a:rPr sz="1550" spc="-10" dirty="0">
                <a:latin typeface="Calibri"/>
                <a:cs typeface="Calibri"/>
              </a:rPr>
              <a:t>верификаторов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7"/>
          </p:nvPr>
        </p:nvSpPr>
        <p:spPr>
          <a:xfrm>
            <a:off x="6553200" y="4734242"/>
            <a:ext cx="2103120" cy="257175"/>
          </a:xfrm>
        </p:spPr>
        <p:txBody>
          <a:bodyPr/>
          <a:lstStyle/>
          <a:p>
            <a:fld id="{B6F15528-21DE-4FAA-801E-634DDDAF4B2B}" type="slidenum">
              <a:rPr lang="ru-RU" smtClean="0"/>
              <a:t>16</a:t>
            </a:fld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17" y="-74993"/>
            <a:ext cx="7897495" cy="1241301"/>
          </a:xfrm>
          <a:prstGeom prst="rect">
            <a:avLst/>
          </a:prstGeom>
        </p:spPr>
        <p:txBody>
          <a:bodyPr vert="horz" wrap="square" lIns="0" tIns="107632" rIns="0" bIns="0" rtlCol="0">
            <a:spAutoFit/>
          </a:bodyPr>
          <a:lstStyle/>
          <a:p>
            <a:pPr marL="218440" marR="5080">
              <a:lnSpc>
                <a:spcPct val="115399"/>
              </a:lnSpc>
              <a:spcBef>
                <a:spcPts val="95"/>
              </a:spcBef>
            </a:pPr>
            <a:r>
              <a:rPr sz="3200" dirty="0"/>
              <a:t>ПЛАНЫ ПО РАЗВИТИЮ </a:t>
            </a:r>
            <a:r>
              <a:rPr lang="ru-RU" sz="3200" dirty="0" smtClean="0"/>
              <a:t>И</a:t>
            </a:r>
            <a:r>
              <a:rPr sz="3200" dirty="0" smtClean="0"/>
              <a:t> </a:t>
            </a:r>
            <a:r>
              <a:rPr sz="3200" dirty="0"/>
              <a:t>МАСШТАБИРОВАНИЮ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194" y="2074866"/>
            <a:ext cx="94399" cy="1036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194" y="3294193"/>
            <a:ext cx="94399" cy="1036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23887" y="1218882"/>
            <a:ext cx="7366634" cy="2747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ГОРИЗОНТ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ПЛАНИРОВАНИЯ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spc="-25" dirty="0">
                <a:latin typeface="Calibri"/>
                <a:cs typeface="Calibri"/>
              </a:rPr>
              <a:t> ЛЕТ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dirty="0">
                <a:latin typeface="Calibri"/>
                <a:cs typeface="Calibri"/>
              </a:rPr>
              <a:t>Фокус: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Создание</a:t>
            </a:r>
            <a:r>
              <a:rPr sz="1550" spc="229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отраслевого</a:t>
            </a:r>
            <a:r>
              <a:rPr sz="1550" spc="17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стандарта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550" dirty="0">
              <a:latin typeface="Calibri"/>
              <a:cs typeface="Calibri"/>
            </a:endParaRPr>
          </a:p>
          <a:p>
            <a:pPr marL="430530">
              <a:lnSpc>
                <a:spcPct val="100000"/>
              </a:lnSpc>
            </a:pPr>
            <a:r>
              <a:rPr sz="1550" dirty="0">
                <a:latin typeface="Calibri"/>
                <a:cs typeface="Calibri"/>
              </a:rPr>
              <a:t>Становление</a:t>
            </a:r>
            <a:r>
              <a:rPr sz="1550" spc="229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платформенной</a:t>
            </a:r>
            <a:r>
              <a:rPr sz="1550" spc="25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экосистемы</a:t>
            </a:r>
            <a:endParaRPr sz="1550" dirty="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9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Запуск</a:t>
            </a:r>
            <a:r>
              <a:rPr sz="1550" spc="1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маркетплейса</a:t>
            </a:r>
            <a:r>
              <a:rPr sz="1550" spc="1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юридических</a:t>
            </a:r>
            <a:r>
              <a:rPr sz="1550" spc="16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услуг</a:t>
            </a:r>
            <a:endParaRPr sz="1550" dirty="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1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Внедрение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«динамических</a:t>
            </a:r>
            <a:r>
              <a:rPr sz="1550" spc="1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контрактов»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</a:t>
            </a:r>
            <a:r>
              <a:rPr sz="1550" spc="1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адаптивными</a:t>
            </a:r>
            <a:r>
              <a:rPr sz="1550" spc="1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условиями</a:t>
            </a:r>
            <a:r>
              <a:rPr sz="1550" spc="29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-</a:t>
            </a:r>
            <a:r>
              <a:rPr sz="1550" spc="1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Разработка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AI-</a:t>
            </a: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dirty="0">
                <a:latin typeface="Calibri"/>
                <a:cs typeface="Calibri"/>
              </a:rPr>
              <a:t>ассистента</a:t>
            </a:r>
            <a:r>
              <a:rPr sz="1550" spc="18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переговоров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550" dirty="0">
              <a:latin typeface="Calibri"/>
              <a:cs typeface="Calibri"/>
            </a:endParaRPr>
          </a:p>
          <a:p>
            <a:pPr marL="430530">
              <a:lnSpc>
                <a:spcPct val="100000"/>
              </a:lnSpc>
            </a:pPr>
            <a:r>
              <a:rPr sz="1550" dirty="0">
                <a:latin typeface="Calibri"/>
                <a:cs typeface="Calibri"/>
              </a:rPr>
              <a:t>Интеграция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в</a:t>
            </a:r>
            <a:r>
              <a:rPr sz="1550" spc="1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государственные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сервисы</a:t>
            </a:r>
            <a:endParaRPr sz="1550" dirty="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9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Стандарт</a:t>
            </a:r>
            <a:r>
              <a:rPr sz="1550" spc="2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проверки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договоров</a:t>
            </a:r>
            <a:r>
              <a:rPr sz="1550" spc="12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для</a:t>
            </a:r>
            <a:r>
              <a:rPr sz="1550" spc="1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систем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электронных</a:t>
            </a:r>
            <a:r>
              <a:rPr sz="1550" spc="125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госзакупок</a:t>
            </a:r>
            <a:endParaRPr sz="1550" dirty="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1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Интеграция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судебными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и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арбитражными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системами</a:t>
            </a:r>
            <a:endParaRPr sz="155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194" y="4275204"/>
            <a:ext cx="94399" cy="10366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23887" y="4196079"/>
            <a:ext cx="6562090" cy="753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30530">
              <a:lnSpc>
                <a:spcPct val="100000"/>
              </a:lnSpc>
              <a:spcBef>
                <a:spcPts val="125"/>
              </a:spcBef>
            </a:pPr>
            <a:r>
              <a:rPr sz="1550" dirty="0">
                <a:latin typeface="Calibri"/>
                <a:cs typeface="Calibri"/>
              </a:rPr>
              <a:t>Развитие</a:t>
            </a:r>
            <a:r>
              <a:rPr sz="1550" spc="1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предиктивной</a:t>
            </a:r>
            <a:r>
              <a:rPr sz="1550" spc="175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аналитики</a:t>
            </a:r>
            <a:endParaRPr sz="155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20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Система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прогнозирования</a:t>
            </a:r>
            <a:r>
              <a:rPr sz="1550" spc="1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договорных</a:t>
            </a:r>
            <a:r>
              <a:rPr sz="1550" spc="1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рисков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на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уровне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региона/отрасли</a:t>
            </a:r>
            <a:endParaRPr sz="1550">
              <a:latin typeface="Calibri"/>
              <a:cs typeface="Calibri"/>
            </a:endParaRPr>
          </a:p>
          <a:p>
            <a:pPr marL="120014" indent="-107314">
              <a:lnSpc>
                <a:spcPct val="100000"/>
              </a:lnSpc>
              <a:spcBef>
                <a:spcPts val="95"/>
              </a:spcBef>
              <a:buChar char="-"/>
              <a:tabLst>
                <a:tab pos="120014" algn="l"/>
              </a:tabLst>
            </a:pPr>
            <a:r>
              <a:rPr sz="1550" dirty="0">
                <a:latin typeface="Calibri"/>
                <a:cs typeface="Calibri"/>
              </a:rPr>
              <a:t>AI-советник</a:t>
            </a:r>
            <a:r>
              <a:rPr sz="1550" spc="2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по</a:t>
            </a:r>
            <a:r>
              <a:rPr sz="1550" spc="1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оптимизации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договорной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работы</a:t>
            </a:r>
            <a:r>
              <a:rPr sz="1550" spc="20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компаний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7"/>
          </p:nvPr>
        </p:nvSpPr>
        <p:spPr>
          <a:xfrm>
            <a:off x="6553200" y="4781550"/>
            <a:ext cx="2103120" cy="257175"/>
          </a:xfrm>
        </p:spPr>
        <p:txBody>
          <a:bodyPr/>
          <a:lstStyle/>
          <a:p>
            <a:fld id="{B6F15528-21DE-4FAA-801E-634DDDAF4B2B}" type="slidenum">
              <a:rPr lang="ru-RU" smtClean="0"/>
              <a:t>17</a:t>
            </a:fld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7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600" dirty="0"/>
              <a:t>КОМАНДА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2014" y="1457166"/>
            <a:ext cx="473709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20" dirty="0">
                <a:latin typeface="Calibri"/>
                <a:cs typeface="Calibri"/>
              </a:rPr>
              <a:t>фото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27045" y="1457166"/>
            <a:ext cx="473709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20" dirty="0">
                <a:latin typeface="Calibri"/>
                <a:cs typeface="Calibri"/>
              </a:rPr>
              <a:t>фото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37094" y="2179822"/>
            <a:ext cx="1696085" cy="63799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1550" b="1" spc="-160" dirty="0">
                <a:latin typeface="Arial"/>
                <a:cs typeface="Arial"/>
              </a:rPr>
              <a:t>Абдуллаева</a:t>
            </a:r>
            <a:r>
              <a:rPr sz="1550" b="1" spc="-45" dirty="0">
                <a:latin typeface="Arial"/>
                <a:cs typeface="Arial"/>
              </a:rPr>
              <a:t> </a:t>
            </a:r>
            <a:r>
              <a:rPr sz="1550" b="1" spc="-135" dirty="0">
                <a:latin typeface="Arial"/>
                <a:cs typeface="Arial"/>
              </a:rPr>
              <a:t>Айсель</a:t>
            </a:r>
            <a:endParaRPr sz="1550" dirty="0">
              <a:latin typeface="Arial"/>
              <a:cs typeface="Arial"/>
            </a:endParaRPr>
          </a:p>
          <a:p>
            <a:pPr marL="420370">
              <a:lnSpc>
                <a:spcPct val="100000"/>
              </a:lnSpc>
              <a:spcBef>
                <a:spcPts val="620"/>
              </a:spcBef>
            </a:pPr>
            <a:r>
              <a:rPr sz="1200" spc="-10" dirty="0">
                <a:latin typeface="Arial" pitchFamily="34" charset="0"/>
                <a:cs typeface="Arial" pitchFamily="34" charset="0"/>
              </a:rPr>
              <a:t>Специалист</a:t>
            </a:r>
            <a:endParaRPr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60900" y="2271077"/>
            <a:ext cx="1751964" cy="5645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spc="-155" dirty="0">
                <a:latin typeface="Arial"/>
                <a:cs typeface="Arial"/>
              </a:rPr>
              <a:t>Абранина</a:t>
            </a:r>
            <a:r>
              <a:rPr sz="1550" b="1" spc="-60" dirty="0">
                <a:latin typeface="Arial"/>
                <a:cs typeface="Arial"/>
              </a:rPr>
              <a:t> </a:t>
            </a:r>
            <a:r>
              <a:rPr sz="1550" b="1" spc="-140" dirty="0">
                <a:latin typeface="Arial"/>
                <a:cs typeface="Arial"/>
              </a:rPr>
              <a:t>Анастасия</a:t>
            </a:r>
            <a:endParaRPr sz="1550" dirty="0">
              <a:latin typeface="Arial"/>
              <a:cs typeface="Arial"/>
            </a:endParaRPr>
          </a:p>
          <a:p>
            <a:pPr marL="495300" algn="l">
              <a:lnSpc>
                <a:spcPct val="100000"/>
              </a:lnSpc>
              <a:spcBef>
                <a:spcPts val="915"/>
              </a:spcBef>
            </a:pPr>
            <a:r>
              <a:rPr sz="1200" dirty="0">
                <a:latin typeface="Arial"/>
                <a:cs typeface="Arial"/>
              </a:rPr>
              <a:t>Генератор идей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04491" y="2099189"/>
            <a:ext cx="1715135" cy="639919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90"/>
              </a:spcBef>
            </a:pPr>
            <a:r>
              <a:rPr sz="1550" b="1" spc="-155" dirty="0">
                <a:latin typeface="Arial"/>
                <a:cs typeface="Arial"/>
              </a:rPr>
              <a:t>Илларионова</a:t>
            </a:r>
            <a:r>
              <a:rPr sz="1550" b="1" spc="-45" dirty="0">
                <a:latin typeface="Arial"/>
                <a:cs typeface="Arial"/>
              </a:rPr>
              <a:t> </a:t>
            </a:r>
            <a:r>
              <a:rPr sz="1550" b="1" spc="-105" dirty="0">
                <a:latin typeface="Arial"/>
                <a:cs typeface="Arial"/>
              </a:rPr>
              <a:t>Дарья</a:t>
            </a:r>
            <a:endParaRPr sz="1550" dirty="0">
              <a:latin typeface="Arial"/>
              <a:cs typeface="Arial"/>
            </a:endParaRPr>
          </a:p>
          <a:p>
            <a:pPr marL="60325" algn="ctr">
              <a:lnSpc>
                <a:spcPct val="100000"/>
              </a:lnSpc>
              <a:spcBef>
                <a:spcPts val="630"/>
              </a:spcBef>
            </a:pPr>
            <a:r>
              <a:rPr lang="ru-RU" sz="1200" spc="-10" dirty="0" err="1" smtClean="0">
                <a:latin typeface="Arial" pitchFamily="34" charset="0"/>
                <a:cs typeface="Arial" pitchFamily="34" charset="0"/>
              </a:rPr>
              <a:t>Реализатор</a:t>
            </a:r>
            <a:endParaRPr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906525"/>
            <a:ext cx="1179512" cy="13970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73050" y="2281872"/>
            <a:ext cx="1685925" cy="5645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spc="-160" dirty="0">
                <a:latin typeface="Arial"/>
                <a:cs typeface="Arial"/>
              </a:rPr>
              <a:t>Доронина</a:t>
            </a:r>
            <a:r>
              <a:rPr sz="1550" b="1" spc="-30" dirty="0">
                <a:latin typeface="Arial"/>
                <a:cs typeface="Arial"/>
              </a:rPr>
              <a:t> </a:t>
            </a:r>
            <a:r>
              <a:rPr sz="1550" b="1" spc="-140" dirty="0">
                <a:latin typeface="Arial"/>
                <a:cs typeface="Arial"/>
              </a:rPr>
              <a:t>Вероника</a:t>
            </a:r>
            <a:endParaRPr sz="1550" dirty="0">
              <a:latin typeface="Arial"/>
              <a:cs typeface="Arial"/>
            </a:endParaRPr>
          </a:p>
          <a:p>
            <a:pPr marL="149225" algn="ctr">
              <a:lnSpc>
                <a:spcPct val="100000"/>
              </a:lnSpc>
              <a:spcBef>
                <a:spcPts val="915"/>
              </a:spcBef>
            </a:pPr>
            <a:r>
              <a:rPr sz="1200" i="1" spc="-10" dirty="0">
                <a:latin typeface="Arial"/>
                <a:cs typeface="Arial"/>
              </a:rPr>
              <a:t>Лидер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78176" y="906525"/>
            <a:ext cx="1177925" cy="13970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203696" y="4325971"/>
            <a:ext cx="1581150" cy="55816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10"/>
              </a:spcBef>
            </a:pPr>
            <a:r>
              <a:rPr sz="1550" b="1" spc="-150" dirty="0">
                <a:latin typeface="Arial"/>
                <a:cs typeface="Arial"/>
              </a:rPr>
              <a:t>Ковальчук</a:t>
            </a:r>
            <a:r>
              <a:rPr sz="1550" b="1" spc="-35" dirty="0">
                <a:latin typeface="Arial"/>
                <a:cs typeface="Arial"/>
              </a:rPr>
              <a:t> </a:t>
            </a:r>
            <a:r>
              <a:rPr sz="1550" b="1" spc="-110" dirty="0">
                <a:latin typeface="Arial"/>
                <a:cs typeface="Arial"/>
              </a:rPr>
              <a:t>Даниил</a:t>
            </a:r>
            <a:endParaRPr sz="15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200" i="1" dirty="0">
                <a:latin typeface="Arial"/>
                <a:cs typeface="Arial"/>
              </a:rPr>
              <a:t>Душа компании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80053" y="4389088"/>
            <a:ext cx="2076450" cy="503343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550" b="1" spc="-155" dirty="0">
                <a:latin typeface="Arial"/>
                <a:cs typeface="Arial"/>
              </a:rPr>
              <a:t>Михайличенко</a:t>
            </a:r>
            <a:r>
              <a:rPr sz="1550" b="1" spc="-45" dirty="0">
                <a:latin typeface="Arial"/>
                <a:cs typeface="Arial"/>
              </a:rPr>
              <a:t> </a:t>
            </a:r>
            <a:r>
              <a:rPr sz="1550" b="1" spc="-135" dirty="0">
                <a:latin typeface="Arial"/>
                <a:cs typeface="Arial"/>
              </a:rPr>
              <a:t>Вероника</a:t>
            </a:r>
            <a:endParaRPr sz="1550" dirty="0">
              <a:latin typeface="Arial"/>
              <a:cs typeface="Arial"/>
            </a:endParaRPr>
          </a:p>
          <a:p>
            <a:pPr marL="584835">
              <a:lnSpc>
                <a:spcPct val="100000"/>
              </a:lnSpc>
              <a:spcBef>
                <a:spcPts val="215"/>
              </a:spcBef>
            </a:pPr>
            <a:r>
              <a:rPr sz="1200" dirty="0">
                <a:latin typeface="Arial" pitchFamily="34" charset="0"/>
                <a:cs typeface="Arial" pitchFamily="34" charset="0"/>
              </a:rPr>
              <a:t>Аналитик-</a:t>
            </a:r>
            <a:r>
              <a:rPr sz="1200" spc="-10" dirty="0">
                <a:latin typeface="Arial" pitchFamily="34" charset="0"/>
                <a:cs typeface="Arial" pitchFamily="34" charset="0"/>
              </a:rPr>
              <a:t>стратег</a:t>
            </a:r>
            <a:endParaRPr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44549" y="4282557"/>
            <a:ext cx="1830070" cy="602088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5"/>
              </a:spcBef>
            </a:pPr>
            <a:r>
              <a:rPr sz="1550" b="1" spc="-170" dirty="0">
                <a:latin typeface="Arial"/>
                <a:cs typeface="Arial"/>
              </a:rPr>
              <a:t>Кондрашина</a:t>
            </a:r>
            <a:r>
              <a:rPr sz="1550" b="1" spc="65" dirty="0">
                <a:latin typeface="Arial"/>
                <a:cs typeface="Arial"/>
              </a:rPr>
              <a:t> </a:t>
            </a:r>
            <a:r>
              <a:rPr sz="1550" b="1" spc="-135" dirty="0">
                <a:latin typeface="Arial"/>
                <a:cs typeface="Arial"/>
              </a:rPr>
              <a:t>Надежда</a:t>
            </a:r>
            <a:endParaRPr sz="1550" dirty="0">
              <a:latin typeface="Arial"/>
              <a:cs typeface="Arial"/>
            </a:endParaRPr>
          </a:p>
          <a:p>
            <a:pPr marL="31115" algn="ctr">
              <a:lnSpc>
                <a:spcPct val="100000"/>
              </a:lnSpc>
              <a:spcBef>
                <a:spcPts val="500"/>
              </a:spcBef>
            </a:pPr>
            <a:r>
              <a:rPr lang="ru-RU" sz="1200" spc="-10" dirty="0" err="1" smtClean="0">
                <a:latin typeface="Arial" pitchFamily="34" charset="0"/>
                <a:cs typeface="Arial" pitchFamily="34" charset="0"/>
              </a:rPr>
              <a:t>Администр</a:t>
            </a:r>
            <a:r>
              <a:rPr sz="1200" spc="-10" dirty="0" err="1" smtClean="0">
                <a:latin typeface="Arial" pitchFamily="34" charset="0"/>
                <a:cs typeface="Arial" pitchFamily="34" charset="0"/>
              </a:rPr>
              <a:t>атор</a:t>
            </a:r>
            <a:endParaRPr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72050" y="933450"/>
            <a:ext cx="1238250" cy="136207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0450" y="933450"/>
            <a:ext cx="1152525" cy="136207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14500" y="3048000"/>
            <a:ext cx="1133475" cy="135255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71925" y="3019425"/>
            <a:ext cx="1104900" cy="135255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05550" y="3019425"/>
            <a:ext cx="1190625" cy="1362075"/>
          </a:xfrm>
          <a:prstGeom prst="rect">
            <a:avLst/>
          </a:prstGeom>
        </p:spPr>
      </p:pic>
      <p:sp>
        <p:nvSpPr>
          <p:cNvPr id="20" name="Номер слайда 1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1518030"/>
            <a:ext cx="7086600" cy="43986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ru-RU" sz="2750" spc="-30" dirty="0">
                <a:solidFill>
                  <a:srgbClr val="17375F"/>
                </a:solidFill>
              </a:rPr>
              <a:t> </a:t>
            </a:r>
            <a:r>
              <a:rPr lang="ru-RU" sz="2400" b="0" spc="-30" dirty="0" smtClean="0">
                <a:solidFill>
                  <a:srgbClr val="17375F"/>
                </a:solidFill>
              </a:rPr>
              <a:t>«</a:t>
            </a:r>
            <a:r>
              <a:rPr sz="2400" b="0" spc="-10" dirty="0" smtClean="0">
                <a:solidFill>
                  <a:srgbClr val="17375F"/>
                </a:solidFill>
                <a:latin typeface="Calibri"/>
                <a:cs typeface="Calibri"/>
              </a:rPr>
              <a:t>AI-</a:t>
            </a:r>
            <a:r>
              <a:rPr sz="2400" b="0" dirty="0" err="1" smtClean="0">
                <a:solidFill>
                  <a:srgbClr val="17375F"/>
                </a:solidFill>
                <a:latin typeface="Calibri"/>
                <a:cs typeface="Calibri"/>
              </a:rPr>
              <a:t>анализатор</a:t>
            </a:r>
            <a:r>
              <a:rPr sz="2400" b="0" spc="-120" dirty="0" smtClean="0">
                <a:solidFill>
                  <a:srgbClr val="17375F"/>
                </a:solidFill>
                <a:latin typeface="Calibri"/>
                <a:cs typeface="Calibri"/>
              </a:rPr>
              <a:t> </a:t>
            </a:r>
            <a:r>
              <a:rPr sz="2400" b="0" spc="-10" dirty="0" err="1" smtClean="0">
                <a:solidFill>
                  <a:srgbClr val="17375F"/>
                </a:solidFill>
                <a:latin typeface="Calibri"/>
                <a:cs typeface="Calibri"/>
              </a:rPr>
              <a:t>договоров</a:t>
            </a:r>
            <a:r>
              <a:rPr lang="ru-RU" sz="2400" b="0" spc="-10" dirty="0" smtClean="0">
                <a:solidFill>
                  <a:srgbClr val="17375F"/>
                </a:solidFill>
                <a:latin typeface="Calibri"/>
                <a:cs typeface="Calibri"/>
              </a:rPr>
              <a:t> «Подписывай с умом»»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5100" y="257175"/>
            <a:ext cx="2057400" cy="9048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3180" y="224913"/>
            <a:ext cx="1352209" cy="10315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2925" y="333375"/>
            <a:ext cx="1943100" cy="7429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728459" y="3027997"/>
            <a:ext cx="4984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фото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3758" y="2604757"/>
            <a:ext cx="3822700" cy="4937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1250"/>
              </a:spcBef>
            </a:pPr>
            <a:r>
              <a:rPr sz="1550" b="1" spc="-185" dirty="0" smtClean="0">
                <a:solidFill>
                  <a:srgbClr val="001F5F"/>
                </a:solidFill>
                <a:latin typeface="Arial"/>
                <a:cs typeface="Arial"/>
              </a:rPr>
              <a:t>КОНТАКТНАЯ</a:t>
            </a:r>
            <a:r>
              <a:rPr sz="1550" b="1" spc="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50" b="1" spc="-85" dirty="0">
                <a:solidFill>
                  <a:srgbClr val="001F5F"/>
                </a:solidFill>
                <a:latin typeface="Arial"/>
                <a:cs typeface="Arial"/>
              </a:rPr>
              <a:t>ИНФОРМАЦИЯ:</a:t>
            </a:r>
            <a:endParaRPr sz="15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550" i="1" dirty="0">
                <a:latin typeface="Arial"/>
                <a:cs typeface="Arial"/>
              </a:rPr>
              <a:t>контактный номер </a:t>
            </a:r>
            <a:r>
              <a:rPr sz="1400" i="1" dirty="0">
                <a:latin typeface="Arial"/>
                <a:cs typeface="Arial"/>
              </a:rPr>
              <a:t>:</a:t>
            </a:r>
            <a:r>
              <a:rPr sz="1400" dirty="0">
                <a:latin typeface="Calibri"/>
                <a:cs typeface="Calibri"/>
              </a:rPr>
              <a:t>89209568160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00200" y="4054157"/>
            <a:ext cx="6117970" cy="10342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94479" algn="ctr">
              <a:lnSpc>
                <a:spcPct val="100000"/>
              </a:lnSpc>
              <a:spcBef>
                <a:spcPts val="125"/>
              </a:spcBef>
            </a:pPr>
            <a:r>
              <a:rPr lang="ru-RU" sz="1400" b="1" spc="-160" dirty="0" smtClean="0">
                <a:latin typeface="Arial"/>
                <a:cs typeface="Arial"/>
              </a:rPr>
              <a:t>       </a:t>
            </a:r>
            <a:r>
              <a:rPr sz="1400" b="1" dirty="0" err="1" smtClean="0">
                <a:latin typeface="Arial"/>
                <a:cs typeface="Arial"/>
              </a:rPr>
              <a:t>Доронина</a:t>
            </a:r>
            <a:r>
              <a:rPr sz="1400" b="1" dirty="0" smtClean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Вероника</a:t>
            </a:r>
            <a:endParaRPr sz="1400" dirty="0">
              <a:latin typeface="Arial"/>
              <a:cs typeface="Arial"/>
            </a:endParaRPr>
          </a:p>
          <a:p>
            <a:pPr marL="4090035" algn="ctr">
              <a:lnSpc>
                <a:spcPct val="100000"/>
              </a:lnSpc>
              <a:spcBef>
                <a:spcPts val="1390"/>
              </a:spcBef>
            </a:pPr>
            <a:r>
              <a:rPr lang="ru-RU" sz="1200" i="1" dirty="0" smtClean="0">
                <a:latin typeface="Arial"/>
                <a:cs typeface="Arial"/>
              </a:rPr>
              <a:t>           Л</a:t>
            </a:r>
            <a:r>
              <a:rPr sz="1200" i="1" dirty="0" err="1" smtClean="0">
                <a:latin typeface="Arial"/>
                <a:cs typeface="Arial"/>
              </a:rPr>
              <a:t>идер</a:t>
            </a:r>
            <a:r>
              <a:rPr sz="1200" i="1" dirty="0" smtClean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проекта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АКСЕЛЕРАЦИОННАЯ ПРОГРАММА – ВЫЗОВЫ БУДУЩЕГО – 2025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59576" y="2363787"/>
            <a:ext cx="1465199" cy="16652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428496" y="3098482"/>
            <a:ext cx="363982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i="1" spc="-150" dirty="0">
                <a:latin typeface="Arial"/>
                <a:cs typeface="Arial"/>
              </a:rPr>
              <a:t>электронный</a:t>
            </a:r>
            <a:r>
              <a:rPr sz="1550" i="1" spc="-45" dirty="0">
                <a:latin typeface="Arial"/>
                <a:cs typeface="Arial"/>
              </a:rPr>
              <a:t> </a:t>
            </a:r>
            <a:r>
              <a:rPr sz="1550" i="1" spc="-25" dirty="0">
                <a:latin typeface="Arial"/>
                <a:cs typeface="Arial"/>
              </a:rPr>
              <a:t>адрес:</a:t>
            </a:r>
            <a:r>
              <a:rPr sz="14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m.doronin2018@yandex.ru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1331</Words>
  <Application>Microsoft Office PowerPoint</Application>
  <PresentationFormat>Экран (16:9)</PresentationFormat>
  <Paragraphs>363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Акселерационная программа «Вызовы будущего»</vt:lpstr>
      <vt:lpstr>ПРОБЛЕМЫ</vt:lpstr>
      <vt:lpstr>3. Риски недооценки потенциальных последствий</vt:lpstr>
      <vt:lpstr>РЕШЕНИЕ</vt:lpstr>
      <vt:lpstr>3. Генерация улучшенных формулировок</vt:lpstr>
      <vt:lpstr>АКТУАЛЬНОСТЬ ПРОЕКТА</vt:lpstr>
      <vt:lpstr>Целевые рынки и аудитория</vt:lpstr>
      <vt:lpstr>БИЗНЕС-МОДЕЛЬ</vt:lpstr>
      <vt:lpstr>Презентация PowerPoint</vt:lpstr>
      <vt:lpstr>РЕСУРСЫ</vt:lpstr>
      <vt:lpstr>АНАЛОГИ И КОНКУРЕНТЫ</vt:lpstr>
      <vt:lpstr>СРАВНИТЕЛЬНАЯ ТАБЛИЦА КОНКУРЕНТОВ</vt:lpstr>
      <vt:lpstr>ПАРТНЕРЫ, ЗАИНТЕРЕСОВАННЫЕ ОРГАНИЗАЦИИ</vt:lpstr>
      <vt:lpstr>КАЛЕНДАРНЫЙ ПЛАН РЕАЛИЗАЦИИ СТАРТАП-ПРОЕКТА</vt:lpstr>
      <vt:lpstr>ПЛАНЫ ПО РАЗВИТИЮ И МАСШТАБИРОВАНИЮ</vt:lpstr>
      <vt:lpstr>ПЛАНЫ ПО РАЗВИТИЮ И МАСШТАБИРОВАНИЮ</vt:lpstr>
      <vt:lpstr>ПЛАНЫ ПО РАЗВИТИЮ И МАСШТАБИРОВАНИЮ</vt:lpstr>
      <vt:lpstr>КОМАНДА</vt:lpstr>
      <vt:lpstr> «AI-анализатор договоров «Подписывай с умом»»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Акселерационная программа «Вызовы будущего»</dc:title>
  <cp:lastModifiedBy>Perseich</cp:lastModifiedBy>
  <cp:revision>15</cp:revision>
  <dcterms:created xsi:type="dcterms:W3CDTF">2025-11-26T21:03:44Z</dcterms:created>
  <dcterms:modified xsi:type="dcterms:W3CDTF">2025-11-29T22:17:06Z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2025-11-23T00:00:00Z</vt:filetime>
  </property>
  <property fmtid="{D5CDD505-2E9C-101B-9397-08002B2CF9AE}" pid="3" name="LastSaved">
    <vt:filetime>2025-11-26T00:00:00Z</vt:filetime>
  </property>
</Properties>
</file>