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3" r:id="rId1"/>
  </p:sldMasterIdLst>
  <p:notesMasterIdLst>
    <p:notesMasterId r:id="rId20"/>
  </p:notesMasterIdLst>
  <p:sldIdLst>
    <p:sldId id="256" r:id="rId2"/>
    <p:sldId id="257" r:id="rId3"/>
    <p:sldId id="353" r:id="rId4"/>
    <p:sldId id="354" r:id="rId5"/>
    <p:sldId id="258" r:id="rId6"/>
    <p:sldId id="371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72" r:id="rId17"/>
    <p:sldId id="366" r:id="rId18"/>
    <p:sldId id="367" r:id="rId19"/>
  </p:sldIdLst>
  <p:sldSz cx="9144000" cy="5143500" type="screen16x9"/>
  <p:notesSz cx="6858000" cy="9144000"/>
  <p:embeddedFontLst>
    <p:embeddedFont>
      <p:font typeface="Lato" panose="020F0502020204030203" pitchFamily="34" charset="0"/>
      <p:regular r:id="rId21"/>
      <p:bold r:id="rId22"/>
      <p:italic r:id="rId23"/>
      <p:boldItalic r:id="rId24"/>
    </p:embeddedFont>
    <p:embeddedFont>
      <p:font typeface="Montserrat" panose="00000500000000000000" pitchFamily="2" charset="-52"/>
      <p:regular r:id="rId25"/>
      <p:bold r:id="rId26"/>
      <p:italic r:id="rId27"/>
      <p:boldItalic r:id="rId28"/>
    </p:embeddedFont>
    <p:embeddedFont>
      <p:font typeface="Vidaloka" panose="020B060402020202020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E01FA6-8AB7-4F70-9384-1DEBEE2366E0}">
  <a:tblStyle styleId="{AAE01FA6-8AB7-4F70-9384-1DEBEE2366E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68"/>
  </p:normalViewPr>
  <p:slideViewPr>
    <p:cSldViewPr snapToGrid="0">
      <p:cViewPr varScale="1">
        <p:scale>
          <a:sx n="142" d="100"/>
          <a:sy n="142" d="100"/>
        </p:scale>
        <p:origin x="8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cc7554a049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cc7554a049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2483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33009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endParaRPr/>
          </a:p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859325" y="1405390"/>
            <a:ext cx="2486100" cy="4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859325" y="1806417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903925" y="1405390"/>
            <a:ext cx="2486100" cy="4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903925" y="1806417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859325" y="3171118"/>
            <a:ext cx="24861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859325" y="3565487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903925" y="3171118"/>
            <a:ext cx="24861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903975" y="3565487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798575" y="1417915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4753975" y="1403976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798625" y="3176773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4753975" y="3162833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5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5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5" name="Google Shape;455;p51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6" name="Google Shape;456;p51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Google Shape;458;p5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9" name="Google Shape;459;p5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52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0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5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3" name="Google Shape;463;p5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4" name="Google Shape;464;p53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53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59" r:id="rId4"/>
    <p:sldLayoutId id="2147483697" r:id="rId5"/>
    <p:sldLayoutId id="2147483698" r:id="rId6"/>
    <p:sldLayoutId id="214748369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9"/>
          <p:cNvSpPr txBox="1">
            <a:spLocks noGrp="1"/>
          </p:cNvSpPr>
          <p:nvPr>
            <p:ph type="subTitle" idx="1"/>
          </p:nvPr>
        </p:nvSpPr>
        <p:spPr>
          <a:xfrm>
            <a:off x="-995023" y="2603085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FE8E9034-3072-7229-BCC2-8DE869731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739" y="-127322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58D4B6-A51E-B64E-3B76-5EEA72F47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482" name="Google Shape;482;p59"/>
          <p:cNvSpPr txBox="1">
            <a:spLocks noGrp="1"/>
          </p:cNvSpPr>
          <p:nvPr>
            <p:ph type="ctrTitle"/>
          </p:nvPr>
        </p:nvSpPr>
        <p:spPr>
          <a:xfrm>
            <a:off x="-995023" y="1744873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WebInVite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Проблемы:</a:t>
            </a:r>
            <a:endParaRPr dirty="0"/>
          </a:p>
        </p:txBody>
      </p:sp>
      <p:sp>
        <p:nvSpPr>
          <p:cNvPr id="489" name="Google Shape;489;p60"/>
          <p:cNvSpPr txBox="1">
            <a:spLocks noGrp="1"/>
          </p:cNvSpPr>
          <p:nvPr>
            <p:ph type="body" idx="1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Современный подход к организации праздника или мероприятия;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+mn-lt"/>
              </a:rPr>
              <a:t>И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ндивидуальный подход к каждому клиенту;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+mn-lt"/>
              </a:rPr>
              <a:t>Д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изайн;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+mn-lt"/>
              </a:rPr>
              <a:t>Д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оступная цена ;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+mn-lt"/>
              </a:rPr>
              <a:t>С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окращение расходов;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Решение проблемы доставки и сбора информации при подготовке к мероприятию.</a:t>
            </a:r>
            <a:endParaRPr lang="ru-RU" sz="1400" dirty="0">
              <a:solidFill>
                <a:srgbClr val="FF0000"/>
              </a:solidFill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5CFB818-6FDF-1B89-A4B6-45CB65C60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95"/>
          <a:stretch/>
        </p:blipFill>
        <p:spPr bwMode="auto">
          <a:xfrm>
            <a:off x="1299335" y="2920826"/>
            <a:ext cx="6545330" cy="19031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9C5F8-5DE7-6AE1-0040-DE5FE1E05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445025"/>
            <a:ext cx="5973822" cy="572700"/>
          </a:xfrm>
        </p:spPr>
        <p:txBody>
          <a:bodyPr/>
          <a:lstStyle/>
          <a:p>
            <a:r>
              <a:rPr lang="ru-RU" dirty="0"/>
              <a:t>Услуга, которую мы предлагаем</a:t>
            </a:r>
            <a:endParaRPr lang="en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46895-AC34-A5EF-4FC0-62E3A2743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71" y="1548580"/>
            <a:ext cx="6382176" cy="3295800"/>
          </a:xfrm>
        </p:spPr>
        <p:txBody>
          <a:bodyPr/>
          <a:lstStyle/>
          <a:p>
            <a:pPr marL="114300" indent="0">
              <a:buNone/>
            </a:pPr>
            <a:r>
              <a:rPr lang="ru-RU" sz="14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Создание онлайн-приглашений на мероприятия – это профессиональный сервис, направленный на оформление элегантных и функциональных приглашений для вашего мероприятия в цифровом формате. </a:t>
            </a:r>
            <a:endParaRPr lang="en-RU" dirty="0">
              <a:solidFill>
                <a:schemeClr val="tx1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182EF45-B40C-2178-939C-BB9F684C4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173" y="1669070"/>
            <a:ext cx="1805360" cy="180536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36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E1703-A036-08FE-C403-9FAEA409B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445025"/>
            <a:ext cx="7094956" cy="572700"/>
          </a:xfrm>
        </p:spPr>
        <p:txBody>
          <a:bodyPr/>
          <a:lstStyle/>
          <a:p>
            <a:r>
              <a:rPr lang="ru-RU" sz="3200" b="1" dirty="0"/>
              <a:t>Потребительские сегменты </a:t>
            </a:r>
            <a:br>
              <a:rPr lang="ru-RU" sz="3200" b="1" dirty="0"/>
            </a:br>
            <a:endParaRPr lang="en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FF175-F7D9-EB26-3565-00D274966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159" y="1290138"/>
            <a:ext cx="3280016" cy="3295800"/>
          </a:xfrm>
        </p:spPr>
        <p:txBody>
          <a:bodyPr/>
          <a:lstStyle/>
          <a:p>
            <a:pPr marL="114300" indent="0">
              <a:buNone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Ц</a:t>
            </a:r>
            <a:r>
              <a:rPr lang="ru-RU" sz="1400" dirty="0">
                <a:solidFill>
                  <a:srgbClr val="000000"/>
                </a:solidFill>
                <a:latin typeface="+mn-lt"/>
              </a:rPr>
              <a:t>елевая аудитория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 - люди, которые готовятся к мероприятию (любого плана), на территории РФ/стран СНГ.</a:t>
            </a:r>
            <a:endParaRPr lang="en-RU" sz="1400" dirty="0">
              <a:latin typeface="+mn-lt"/>
            </a:endParaRPr>
          </a:p>
          <a:p>
            <a:pPr marL="114300" indent="0">
              <a:buNone/>
            </a:pPr>
            <a:endParaRPr lang="en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AF8F46-7A7E-81F6-E6D0-42A6DE949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87" y="1177601"/>
            <a:ext cx="3520874" cy="352087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347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1"/>
          <p:cNvSpPr txBox="1">
            <a:spLocks noGrp="1"/>
          </p:cNvSpPr>
          <p:nvPr>
            <p:ph type="title"/>
          </p:nvPr>
        </p:nvSpPr>
        <p:spPr>
          <a:xfrm>
            <a:off x="882595" y="445025"/>
            <a:ext cx="341443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Аналоги</a:t>
            </a:r>
            <a:endParaRPr dirty="0"/>
          </a:p>
        </p:txBody>
      </p:sp>
      <p:sp>
        <p:nvSpPr>
          <p:cNvPr id="495" name="Google Shape;495;p61"/>
          <p:cNvSpPr txBox="1">
            <a:spLocks noGrp="1"/>
          </p:cNvSpPr>
          <p:nvPr>
            <p:ph type="subTitle" idx="3"/>
          </p:nvPr>
        </p:nvSpPr>
        <p:spPr>
          <a:xfrm>
            <a:off x="1220113" y="1158522"/>
            <a:ext cx="7415004" cy="813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sz="1400" b="1" i="0" u="none" strike="noStrike" dirty="0">
                <a:solidFill>
                  <a:srgbClr val="374151"/>
                </a:solidFill>
                <a:effectLst/>
                <a:latin typeface="+mn-lt"/>
              </a:rPr>
              <a:t>Can</a:t>
            </a:r>
            <a:r>
              <a:rPr lang="ru-RU" sz="1400" b="1" i="0" u="none" strike="noStrike" dirty="0">
                <a:solidFill>
                  <a:srgbClr val="374151"/>
                </a:solidFill>
                <a:effectLst/>
                <a:latin typeface="+mn-lt"/>
              </a:rPr>
              <a:t>v</a:t>
            </a:r>
            <a:r>
              <a:rPr lang="en-US" sz="1400" b="1" i="0" u="none" strike="noStrike" dirty="0">
                <a:solidFill>
                  <a:srgbClr val="374151"/>
                </a:solidFill>
                <a:effectLst/>
                <a:latin typeface="+mn-lt"/>
              </a:rPr>
              <a:t>a</a:t>
            </a:r>
            <a:r>
              <a:rPr lang="en-GB" sz="1400" b="1" i="0" u="none" strike="noStrike" dirty="0">
                <a:solidFill>
                  <a:srgbClr val="374151"/>
                </a:solidFill>
                <a:effectLst/>
                <a:latin typeface="+mn-lt"/>
              </a:rPr>
              <a:t>:</a:t>
            </a:r>
            <a:r>
              <a:rPr lang="en-GB" sz="1400" b="0" i="0" u="none" strike="noStrike" dirty="0">
                <a:solidFill>
                  <a:srgbClr val="374151"/>
                </a:solidFill>
                <a:effectLst/>
                <a:latin typeface="+mn-lt"/>
              </a:rPr>
              <a:t> </a:t>
            </a:r>
            <a:r>
              <a:rPr lang="ru-RU" sz="1400" b="0" i="0" u="none" strike="noStrike" dirty="0">
                <a:solidFill>
                  <a:srgbClr val="374151"/>
                </a:solidFill>
                <a:effectLst/>
                <a:latin typeface="+mn-lt"/>
              </a:rPr>
              <a:t>Платформа </a:t>
            </a:r>
            <a:r>
              <a:rPr lang="en-GB" sz="1400" b="0" i="0" u="none" strike="noStrike" dirty="0">
                <a:solidFill>
                  <a:srgbClr val="374151"/>
                </a:solidFill>
                <a:effectLst/>
                <a:latin typeface="+mn-lt"/>
              </a:rPr>
              <a:t>Canva </a:t>
            </a:r>
            <a:r>
              <a:rPr lang="ru-RU" sz="1400" b="0" i="0" u="none" strike="noStrike" dirty="0">
                <a:solidFill>
                  <a:srgbClr val="374151"/>
                </a:solidFill>
                <a:effectLst/>
                <a:latin typeface="+mn-lt"/>
              </a:rPr>
              <a:t>предоставляет широкий выбор шаблонов для создания пригласительных, позволяя пользователям легко настраивать дизайн, добавлять текст и изображения.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6" name="Google Shape;496;p61"/>
          <p:cNvSpPr txBox="1">
            <a:spLocks noGrp="1"/>
          </p:cNvSpPr>
          <p:nvPr>
            <p:ph type="subTitle" idx="1"/>
          </p:nvPr>
        </p:nvSpPr>
        <p:spPr>
          <a:xfrm>
            <a:off x="1220112" y="3171119"/>
            <a:ext cx="6890217" cy="813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sz="1400" b="1" i="0" u="none" strike="noStrike" dirty="0">
                <a:solidFill>
                  <a:srgbClr val="374151"/>
                </a:solidFill>
                <a:effectLst/>
                <a:latin typeface="+mn-lt"/>
              </a:rPr>
              <a:t>Paperless Post:</a:t>
            </a:r>
            <a:r>
              <a:rPr lang="en-GB" sz="1400" b="0" i="0" u="none" strike="noStrike" dirty="0">
                <a:solidFill>
                  <a:srgbClr val="374151"/>
                </a:solidFill>
                <a:effectLst/>
                <a:latin typeface="+mn-lt"/>
              </a:rPr>
              <a:t> </a:t>
            </a:r>
            <a:r>
              <a:rPr lang="ru-RU" sz="1400" b="0" i="0" u="none" strike="noStrike" dirty="0">
                <a:solidFill>
                  <a:srgbClr val="374151"/>
                </a:solidFill>
                <a:effectLst/>
                <a:latin typeface="+mn-lt"/>
              </a:rPr>
              <a:t>Это сервис, который предлагает пользовательские приглашения и карточки для мероприятий, позволяя добавлять анимацию и персонализированные элементы.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  <p:sp>
        <p:nvSpPr>
          <p:cNvPr id="501" name="Google Shape;501;p61"/>
          <p:cNvSpPr txBox="1">
            <a:spLocks noGrp="1"/>
          </p:cNvSpPr>
          <p:nvPr>
            <p:ph type="subTitle" idx="7"/>
          </p:nvPr>
        </p:nvSpPr>
        <p:spPr>
          <a:xfrm>
            <a:off x="1220112" y="2229433"/>
            <a:ext cx="5888353" cy="6674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sz="1400" b="1" i="0" u="none" strike="noStrike" dirty="0">
                <a:solidFill>
                  <a:srgbClr val="374151"/>
                </a:solidFill>
                <a:effectLst/>
                <a:latin typeface="+mn-lt"/>
              </a:rPr>
              <a:t>Evite:</a:t>
            </a:r>
            <a:r>
              <a:rPr lang="en-GB" sz="1400" b="0" i="0" u="none" strike="noStrike" dirty="0">
                <a:solidFill>
                  <a:srgbClr val="374151"/>
                </a:solidFill>
                <a:effectLst/>
                <a:latin typeface="+mn-lt"/>
              </a:rPr>
              <a:t> Evite </a:t>
            </a:r>
            <a:r>
              <a:rPr lang="ru-RU" sz="1400" b="0" i="0" u="none" strike="noStrike" dirty="0">
                <a:solidFill>
                  <a:srgbClr val="374151"/>
                </a:solidFill>
                <a:effectLst/>
                <a:latin typeface="+mn-lt"/>
              </a:rPr>
              <a:t>специализируется на создании онлайн-приглашений и отправке их гостям через электронную почту или сообщения.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3" name="Google Shape;503;p61"/>
          <p:cNvSpPr txBox="1">
            <a:spLocks noGrp="1"/>
          </p:cNvSpPr>
          <p:nvPr>
            <p:ph type="title" idx="9"/>
          </p:nvPr>
        </p:nvSpPr>
        <p:spPr>
          <a:xfrm>
            <a:off x="82958" y="1090675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  <p:sp>
        <p:nvSpPr>
          <p:cNvPr id="504" name="Google Shape;504;p61"/>
          <p:cNvSpPr txBox="1">
            <a:spLocks noGrp="1"/>
          </p:cNvSpPr>
          <p:nvPr>
            <p:ph type="title" idx="13"/>
          </p:nvPr>
        </p:nvSpPr>
        <p:spPr>
          <a:xfrm>
            <a:off x="82958" y="2189623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</a:t>
            </a:r>
            <a:endParaRPr dirty="0"/>
          </a:p>
        </p:txBody>
      </p:sp>
      <p:sp>
        <p:nvSpPr>
          <p:cNvPr id="505" name="Google Shape;505;p61"/>
          <p:cNvSpPr txBox="1">
            <a:spLocks noGrp="1"/>
          </p:cNvSpPr>
          <p:nvPr>
            <p:ph type="title" idx="14"/>
          </p:nvPr>
        </p:nvSpPr>
        <p:spPr>
          <a:xfrm>
            <a:off x="82958" y="3171119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ACB684-2E80-8EBE-A20A-447883F29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5" t="13999" r="31428" b="16291"/>
          <a:stretch/>
        </p:blipFill>
        <p:spPr bwMode="auto">
          <a:xfrm>
            <a:off x="8257429" y="1158522"/>
            <a:ext cx="755375" cy="755373"/>
          </a:xfrm>
          <a:prstGeom prst="roundRect">
            <a:avLst>
              <a:gd name="adj" fmla="val 271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51A1516-33D9-1A53-DFE2-0E4E208C38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6" t="14383" r="30697" b="14597"/>
          <a:stretch/>
        </p:blipFill>
        <p:spPr bwMode="auto">
          <a:xfrm>
            <a:off x="8253452" y="2165359"/>
            <a:ext cx="747422" cy="731520"/>
          </a:xfrm>
          <a:prstGeom prst="roundRect">
            <a:avLst>
              <a:gd name="adj" fmla="val 3188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7FD75F3-56E0-5C8A-3588-D82F4675D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52" y="3229606"/>
            <a:ext cx="755375" cy="731520"/>
          </a:xfrm>
          <a:prstGeom prst="roundRect">
            <a:avLst>
              <a:gd name="adj" fmla="val 2210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0DF50-ED96-5B3C-C1DB-0F3DE8CC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 оценки рынка</a:t>
            </a:r>
            <a:endParaRPr lang="en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799F4-E389-C4E6-7558-BB603A019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3312" y="1219181"/>
            <a:ext cx="3971872" cy="3295800"/>
          </a:xfrm>
        </p:spPr>
        <p:txBody>
          <a:bodyPr/>
          <a:lstStyle/>
          <a:p>
            <a:pPr marL="114300" indent="0">
              <a:buNone/>
            </a:pPr>
            <a:r>
              <a:rPr lang="ru-RU" sz="1400" dirty="0"/>
              <a:t>Привлекательность и конкурентоспособность сегмента 1 – средняя</a:t>
            </a:r>
          </a:p>
          <a:p>
            <a:pPr marL="114300" indent="0">
              <a:buNone/>
            </a:pPr>
            <a:r>
              <a:rPr lang="ru-RU" sz="1400" dirty="0"/>
              <a:t>Привлекательность и конкурентоспособность сегмента 2 – средняя</a:t>
            </a:r>
          </a:p>
          <a:p>
            <a:pPr marL="114300" indent="0">
              <a:buNone/>
            </a:pPr>
            <a:r>
              <a:rPr lang="ru-RU" sz="1400" dirty="0"/>
              <a:t>Привлекательность и конкурентоспособность сегмента 3 – средняя</a:t>
            </a:r>
          </a:p>
          <a:p>
            <a:pPr marL="114300" indent="0">
              <a:buNone/>
            </a:pPr>
            <a:endParaRPr lang="ru-RU" sz="1400" dirty="0"/>
          </a:p>
          <a:p>
            <a:pPr marL="114300" indent="0">
              <a:buNone/>
            </a:pPr>
            <a:r>
              <a:rPr lang="ru-RU" sz="1400" dirty="0"/>
              <a:t>Итог: бизнес схема активно показывает себя на рынке услуг для мероприятий, что говорит о большой прибыли в будущем.</a:t>
            </a:r>
            <a:endParaRPr lang="en-RU" sz="14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1E7A3DC-959F-6E6D-AE35-A3423248E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56" y="1035688"/>
            <a:ext cx="3662787" cy="366278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439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66CE-3E62-C391-C50F-6BF4CAF7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опроса</a:t>
            </a:r>
            <a:endParaRPr lang="en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137AEBA-3431-CA0A-DBD6-9C2E13858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69" y="1130760"/>
            <a:ext cx="2612131" cy="158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75A292B-5EAA-84FC-A94D-CD52B6C01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30760"/>
            <a:ext cx="2760133" cy="158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8196DC63-FE0C-FEB6-7584-B500D58F7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69" y="2826144"/>
            <a:ext cx="3725747" cy="140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134843C5-7094-9A7E-9906-89280C0AB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07920"/>
            <a:ext cx="3454400" cy="146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68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6BF77-FB58-BA43-064A-892E64220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 на основе опроса</a:t>
            </a:r>
            <a:endParaRPr lang="en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CF897-2AB0-4BE7-009A-D665D6632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580" y="1272925"/>
            <a:ext cx="3858750" cy="3295800"/>
          </a:xfrm>
        </p:spPr>
        <p:txBody>
          <a:bodyPr/>
          <a:lstStyle/>
          <a:p>
            <a:pPr marL="114300" indent="0">
              <a:buNone/>
            </a:pPr>
            <a:r>
              <a:rPr lang="ru-RU" sz="1400" dirty="0"/>
              <a:t>На основе проведённого опроса следует вывод о том, что люди бы хотели получить такое приглашение</a:t>
            </a:r>
            <a:r>
              <a:rPr lang="en-US" sz="1400" dirty="0"/>
              <a:t>.</a:t>
            </a:r>
            <a:br>
              <a:rPr lang="ru-RU" sz="1400" dirty="0"/>
            </a:br>
            <a:endParaRPr lang="en-RU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66F227F-793A-D6D8-A7A9-D2EAB5FA1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110" y="1159875"/>
            <a:ext cx="4261062" cy="34088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674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E0387-E8F2-1A89-8D38-F93178A6B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318518"/>
            <a:ext cx="4711500" cy="572700"/>
          </a:xfrm>
        </p:spPr>
        <p:txBody>
          <a:bodyPr/>
          <a:lstStyle/>
          <a:p>
            <a:r>
              <a:rPr lang="ru-RU" dirty="0"/>
              <a:t>Финансовая модель</a:t>
            </a:r>
            <a:endParaRPr lang="en-R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32B885-33A3-9365-D945-4994897E6A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095022"/>
              </p:ext>
            </p:extLst>
          </p:nvPr>
        </p:nvGraphicFramePr>
        <p:xfrm>
          <a:off x="191672" y="891218"/>
          <a:ext cx="8151056" cy="3879823"/>
        </p:xfrm>
        <a:graphic>
          <a:graphicData uri="http://schemas.openxmlformats.org/drawingml/2006/table">
            <a:tbl>
              <a:tblPr/>
              <a:tblGrid>
                <a:gridCol w="3748487">
                  <a:extLst>
                    <a:ext uri="{9D8B030D-6E8A-4147-A177-3AD203B41FA5}">
                      <a16:colId xmlns:a16="http://schemas.microsoft.com/office/drawing/2014/main" val="4136156228"/>
                    </a:ext>
                  </a:extLst>
                </a:gridCol>
                <a:gridCol w="1744451">
                  <a:extLst>
                    <a:ext uri="{9D8B030D-6E8A-4147-A177-3AD203B41FA5}">
                      <a16:colId xmlns:a16="http://schemas.microsoft.com/office/drawing/2014/main" val="1592012151"/>
                    </a:ext>
                  </a:extLst>
                </a:gridCol>
                <a:gridCol w="1378200">
                  <a:extLst>
                    <a:ext uri="{9D8B030D-6E8A-4147-A177-3AD203B41FA5}">
                      <a16:colId xmlns:a16="http://schemas.microsoft.com/office/drawing/2014/main" val="2490588916"/>
                    </a:ext>
                  </a:extLst>
                </a:gridCol>
                <a:gridCol w="1279918">
                  <a:extLst>
                    <a:ext uri="{9D8B030D-6E8A-4147-A177-3AD203B41FA5}">
                      <a16:colId xmlns:a16="http://schemas.microsoft.com/office/drawing/2014/main" val="3126673418"/>
                    </a:ext>
                  </a:extLst>
                </a:gridCol>
              </a:tblGrid>
              <a:tr h="48205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dirty="0">
                          <a:effectLst/>
                        </a:rPr>
                        <a:t>Прогноз по персоналу (в людях)</a:t>
                      </a:r>
                    </a:p>
                  </a:txBody>
                  <a:tcPr marL="21650" marR="216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/>
                        <a:t>Год 1(2023)</a:t>
                      </a:r>
                      <a:endParaRPr lang="en-RU" sz="1800" b="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dirty="0">
                          <a:effectLst/>
                        </a:rPr>
                        <a:t>Год 2 (2025)</a:t>
                      </a:r>
                    </a:p>
                  </a:txBody>
                  <a:tcPr marL="21650" marR="216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dirty="0">
                          <a:effectLst/>
                        </a:rPr>
                        <a:t>Год 3 (2026)</a:t>
                      </a:r>
                    </a:p>
                  </a:txBody>
                  <a:tcPr marL="21650" marR="216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406141"/>
                  </a:ext>
                </a:extLst>
              </a:tr>
              <a:tr h="24102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 dirty="0">
                          <a:effectLst/>
                        </a:rPr>
                        <a:t>Административные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800" dirty="0">
                        <a:effectLst/>
                      </a:endParaRP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800" dirty="0">
                        <a:effectLst/>
                      </a:endParaRP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800" dirty="0">
                        <a:effectLst/>
                      </a:endParaRPr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3937513884"/>
                  </a:ext>
                </a:extLst>
              </a:tr>
              <a:tr h="24102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dirty="0">
                          <a:effectLst/>
                        </a:rPr>
                        <a:t>Директор (лидер проекта)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800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800" b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800" b="0"/>
                        <a:t>1 </a:t>
                      </a:r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4129714092"/>
                  </a:ext>
                </a:extLst>
              </a:tr>
              <a:tr h="24102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dirty="0">
                          <a:effectLst/>
                        </a:rPr>
                        <a:t>Бухгалтер (или аутсорсинг услуг)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800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800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800" b="0"/>
                        <a:t>1 </a:t>
                      </a:r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3677070086"/>
                  </a:ext>
                </a:extLst>
              </a:tr>
              <a:tr h="247500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dirty="0">
                          <a:effectLst/>
                        </a:rPr>
                        <a:t>Финансист (или аутсорсинг услуг)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sz="1800" b="0" dirty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sz="1800" b="0" dirty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sz="1800" b="0" dirty="0"/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259165356"/>
                  </a:ext>
                </a:extLst>
              </a:tr>
              <a:tr h="187466">
                <a:tc>
                  <a:txBody>
                    <a:bodyPr/>
                    <a:lstStyle/>
                    <a:p>
                      <a:pPr rtl="0" fontAlgn="b"/>
                      <a:endParaRPr lang="en-RU" sz="1400">
                        <a:effectLst/>
                      </a:endParaRP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1875059400"/>
                  </a:ext>
                </a:extLst>
              </a:tr>
              <a:tr h="212014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Продажи и маркетинг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1848939263"/>
                  </a:ext>
                </a:extLst>
              </a:tr>
              <a:tr h="247500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Маркетолог (или аутсорсинг услуг)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137995521"/>
                  </a:ext>
                </a:extLst>
              </a:tr>
              <a:tr h="187466">
                <a:tc>
                  <a:txBody>
                    <a:bodyPr/>
                    <a:lstStyle/>
                    <a:p>
                      <a:pPr rtl="0" fontAlgn="b"/>
                      <a:endParaRPr lang="en-RU" sz="1400">
                        <a:effectLst/>
                      </a:endParaRP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3143143891"/>
                  </a:ext>
                </a:extLst>
              </a:tr>
              <a:tr h="212014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Разработка и производство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b="0" dirty="0"/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3002815600"/>
                  </a:ext>
                </a:extLst>
              </a:tr>
              <a:tr h="187466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>
                          <a:effectLst/>
                        </a:rPr>
                        <a:t>Team lead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263000915"/>
                  </a:ext>
                </a:extLst>
              </a:tr>
              <a:tr h="187466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>
                          <a:effectLst/>
                        </a:rPr>
                        <a:t>Front-end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/>
                        <a:t>2 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170840172"/>
                  </a:ext>
                </a:extLst>
              </a:tr>
              <a:tr h="187466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>
                          <a:effectLst/>
                        </a:rPr>
                        <a:t>Web-</a:t>
                      </a:r>
                      <a:r>
                        <a:rPr lang="ru-RU" sz="1400">
                          <a:effectLst/>
                        </a:rPr>
                        <a:t>дизайнер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2036448741"/>
                  </a:ext>
                </a:extLst>
              </a:tr>
              <a:tr h="27952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Сис админ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1 </a:t>
                      </a:r>
                    </a:p>
                  </a:txBody>
                  <a:tcPr marL="21650" marR="21650" marT="0" marB="0" anchor="b"/>
                </a:tc>
                <a:extLst>
                  <a:ext uri="{0D108BD9-81ED-4DB2-BD59-A6C34878D82A}">
                    <a16:rowId xmlns:a16="http://schemas.microsoft.com/office/drawing/2014/main" val="4242866002"/>
                  </a:ext>
                </a:extLst>
              </a:tr>
              <a:tr h="18746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Всего персонала</a:t>
                      </a:r>
                    </a:p>
                  </a:txBody>
                  <a:tcPr marL="21650" marR="216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8 </a:t>
                      </a:r>
                    </a:p>
                  </a:txBody>
                  <a:tcPr marL="21650" marR="216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7 </a:t>
                      </a:r>
                    </a:p>
                  </a:txBody>
                  <a:tcPr marL="21650" marR="216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b="0" dirty="0"/>
                        <a:t>7 </a:t>
                      </a:r>
                    </a:p>
                  </a:txBody>
                  <a:tcPr marL="21650" marR="216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283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909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F93A3-FCA3-A771-ACCE-01B393389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700" y="196531"/>
            <a:ext cx="4711500" cy="572700"/>
          </a:xfrm>
        </p:spPr>
        <p:txBody>
          <a:bodyPr/>
          <a:lstStyle/>
          <a:p>
            <a:r>
              <a:rPr lang="ru-RU" dirty="0"/>
              <a:t>Финансовая модель</a:t>
            </a:r>
            <a:endParaRPr lang="en-RU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202261E-E4BB-5ABF-0D58-B6633FDB9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788699"/>
              </p:ext>
            </p:extLst>
          </p:nvPr>
        </p:nvGraphicFramePr>
        <p:xfrm>
          <a:off x="213525" y="700902"/>
          <a:ext cx="7963914" cy="4151606"/>
        </p:xfrm>
        <a:graphic>
          <a:graphicData uri="http://schemas.openxmlformats.org/drawingml/2006/table">
            <a:tbl>
              <a:tblPr/>
              <a:tblGrid>
                <a:gridCol w="3383362">
                  <a:extLst>
                    <a:ext uri="{9D8B030D-6E8A-4147-A177-3AD203B41FA5}">
                      <a16:colId xmlns:a16="http://schemas.microsoft.com/office/drawing/2014/main" val="3976198522"/>
                    </a:ext>
                  </a:extLst>
                </a:gridCol>
                <a:gridCol w="936931">
                  <a:extLst>
                    <a:ext uri="{9D8B030D-6E8A-4147-A177-3AD203B41FA5}">
                      <a16:colId xmlns:a16="http://schemas.microsoft.com/office/drawing/2014/main" val="470256519"/>
                    </a:ext>
                  </a:extLst>
                </a:gridCol>
                <a:gridCol w="1561552">
                  <a:extLst>
                    <a:ext uri="{9D8B030D-6E8A-4147-A177-3AD203B41FA5}">
                      <a16:colId xmlns:a16="http://schemas.microsoft.com/office/drawing/2014/main" val="3657602721"/>
                    </a:ext>
                  </a:extLst>
                </a:gridCol>
                <a:gridCol w="1151059">
                  <a:extLst>
                    <a:ext uri="{9D8B030D-6E8A-4147-A177-3AD203B41FA5}">
                      <a16:colId xmlns:a16="http://schemas.microsoft.com/office/drawing/2014/main" val="713357746"/>
                    </a:ext>
                  </a:extLst>
                </a:gridCol>
                <a:gridCol w="931010">
                  <a:extLst>
                    <a:ext uri="{9D8B030D-6E8A-4147-A177-3AD203B41FA5}">
                      <a16:colId xmlns:a16="http://schemas.microsoft.com/office/drawing/2014/main" val="2590836152"/>
                    </a:ext>
                  </a:extLst>
                </a:gridCol>
              </a:tblGrid>
              <a:tr h="1095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dirty="0">
                          <a:effectLst/>
                        </a:rPr>
                        <a:t>Расходы на персонал (Фонд оплаты труда)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>
                          <a:effectLst/>
                        </a:rPr>
                        <a:t>Итого за Год 1 (2024)</a:t>
                      </a:r>
                    </a:p>
                  </a:txBody>
                  <a:tcPr marL="10408" marR="1040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dirty="0">
                          <a:effectLst/>
                        </a:rPr>
                        <a:t>Год 2 (2025)</a:t>
                      </a:r>
                    </a:p>
                  </a:txBody>
                  <a:tcPr marL="10408" marR="1040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dirty="0">
                          <a:effectLst/>
                        </a:rPr>
                        <a:t>Год 3 (2026)</a:t>
                      </a:r>
                    </a:p>
                  </a:txBody>
                  <a:tcPr marL="10408" marR="1040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794251"/>
                  </a:ext>
                </a:extLst>
              </a:tr>
              <a:tr h="248135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Административные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dirty="0">
                          <a:effectLst/>
                        </a:rPr>
                        <a:t>Оклад в месяц</a:t>
                      </a:r>
                    </a:p>
                  </a:txBody>
                  <a:tcPr marL="10408" marR="10408" marT="0" marB="0" anchor="ctr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1943245402"/>
                  </a:ext>
                </a:extLst>
              </a:tr>
              <a:tr h="138594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dirty="0">
                          <a:effectLst/>
                        </a:rPr>
                        <a:t>Директор (лидер проекта)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80,000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1,104,000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1,104,000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1,104,000 ₽ 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3188955469"/>
                  </a:ext>
                </a:extLst>
              </a:tr>
              <a:tr h="138594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dirty="0">
                          <a:effectLst/>
                        </a:rPr>
                        <a:t>Бухгалтер (или аутсорсинг услуг)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30,000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448,500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414,000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414,000 ₽ 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1110696658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2774383285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Продажи и маркетинг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1732554643"/>
                  </a:ext>
                </a:extLst>
              </a:tr>
              <a:tr h="138594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>
                          <a:effectLst/>
                        </a:rPr>
                        <a:t>Маркетолог (или аутсорсинг услуг)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50,000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690,000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690,000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690,000 ₽ 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3268130327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2317118855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Разработка и производство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3471000895"/>
                  </a:ext>
                </a:extLst>
              </a:tr>
              <a:tr h="138594">
                <a:tc>
                  <a:txBody>
                    <a:bodyPr/>
                    <a:lstStyle/>
                    <a:p>
                      <a:pPr rtl="0" fontAlgn="b"/>
                      <a:r>
                        <a:rPr lang="en-GB" sz="1000" dirty="0">
                          <a:effectLst/>
                        </a:rPr>
                        <a:t>Team lead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100,000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1,380,000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1,380,000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1,380,000 ₽ 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1291191718"/>
                  </a:ext>
                </a:extLst>
              </a:tr>
              <a:tr h="138594">
                <a:tc>
                  <a:txBody>
                    <a:bodyPr/>
                    <a:lstStyle/>
                    <a:p>
                      <a:pPr rtl="0" fontAlgn="b"/>
                      <a:r>
                        <a:rPr lang="en-GB" sz="1000">
                          <a:effectLst/>
                        </a:rPr>
                        <a:t>Front-end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dirty="0">
                          <a:effectLst/>
                        </a:rPr>
                        <a:t>80,000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1,840,000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1,104,000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1,104,000 ₽ 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3153279422"/>
                  </a:ext>
                </a:extLst>
              </a:tr>
              <a:tr h="138594">
                <a:tc>
                  <a:txBody>
                    <a:bodyPr/>
                    <a:lstStyle/>
                    <a:p>
                      <a:pPr rtl="0" fontAlgn="b"/>
                      <a:r>
                        <a:rPr lang="en-GB" sz="1000">
                          <a:effectLst/>
                        </a:rPr>
                        <a:t>Web-</a:t>
                      </a:r>
                      <a:r>
                        <a:rPr lang="ru-RU" sz="1000">
                          <a:effectLst/>
                        </a:rPr>
                        <a:t>дизайнер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dirty="0">
                          <a:effectLst/>
                        </a:rPr>
                        <a:t>40,000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552,000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552,000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552,000 ₽ 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2459304587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1033626051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Всего затраты на персонал</a:t>
                      </a: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b="1" dirty="0">
                          <a:effectLst/>
                        </a:rPr>
                        <a:t>6,014,500 ₽</a:t>
                      </a: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b="1" dirty="0">
                          <a:effectLst/>
                        </a:rPr>
                        <a:t>5,244,000 ₽</a:t>
                      </a: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b="1" dirty="0">
                          <a:effectLst/>
                        </a:rPr>
                        <a:t>5,244,000 ₽</a:t>
                      </a: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618803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727411649"/>
                  </a:ext>
                </a:extLst>
              </a:tr>
              <a:tr h="124068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Налог на доходы </a:t>
                      </a:r>
                      <a:r>
                        <a:rPr lang="ru-RU" sz="1000" b="1" dirty="0" err="1">
                          <a:effectLst/>
                        </a:rPr>
                        <a:t>физ</a:t>
                      </a:r>
                      <a:r>
                        <a:rPr lang="ru-RU" sz="1000" b="1" dirty="0">
                          <a:effectLst/>
                        </a:rPr>
                        <a:t> лиц (НДФЛ)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781,885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681,720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681,720 ₽ 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2057344802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>
                          <a:effectLst/>
                        </a:rPr>
                        <a:t>Сумма выплата "на руки"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5,232,615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>
                          <a:effectLst/>
                        </a:rPr>
                        <a:t>4,562,280 ₽ 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RU" sz="1000" dirty="0">
                          <a:effectLst/>
                        </a:rPr>
                        <a:t>4,562,280 ₽ 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3524868232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814219476"/>
                  </a:ext>
                </a:extLst>
              </a:tr>
              <a:tr h="227313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>
                          <a:effectLst/>
                        </a:rPr>
                        <a:t>Налоги с оплаты персоналу (социальные взносы) - 30%, в том числе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611871418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>
                          <a:effectLst/>
                        </a:rPr>
                        <a:t>пенсионные взносы (22%)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1,323,190 ₽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1,153,680 ₽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1,153,680 ₽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966831156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>
                          <a:effectLst/>
                        </a:rPr>
                        <a:t>социальные взносы (2,9%)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dirty="0">
                          <a:effectLst/>
                        </a:rPr>
                        <a:t>174,421 ₽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dirty="0">
                          <a:effectLst/>
                        </a:rPr>
                        <a:t>152,076 ₽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152,076 ₽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4178102263"/>
                  </a:ext>
                </a:extLst>
              </a:tr>
              <a:tr h="113657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>
                          <a:effectLst/>
                        </a:rPr>
                        <a:t>медицинские взносы (5,1%)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306,740 ₽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dirty="0">
                          <a:effectLst/>
                        </a:rPr>
                        <a:t>267,444 ₽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267,444 ₽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1921592445"/>
                  </a:ext>
                </a:extLst>
              </a:tr>
              <a:tr h="189206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>
                          <a:effectLst/>
                        </a:rPr>
                        <a:t>Итого взносы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>
                        <a:effectLst/>
                      </a:endParaRP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dirty="0">
                          <a:effectLst/>
                        </a:rPr>
                        <a:t>1,804,350 ₽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dirty="0">
                          <a:effectLst/>
                        </a:rPr>
                        <a:t>1,573,200 ₽</a:t>
                      </a:r>
                    </a:p>
                  </a:txBody>
                  <a:tcPr marL="10408" marR="1040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>
                          <a:effectLst/>
                        </a:rPr>
                        <a:t>1,573,200 ₽</a:t>
                      </a:r>
                    </a:p>
                  </a:txBody>
                  <a:tcPr marL="10408" marR="10408" marT="0" marB="0" anchor="b"/>
                </a:tc>
                <a:extLst>
                  <a:ext uri="{0D108BD9-81ED-4DB2-BD59-A6C34878D82A}">
                    <a16:rowId xmlns:a16="http://schemas.microsoft.com/office/drawing/2014/main" val="623359505"/>
                  </a:ext>
                </a:extLst>
              </a:tr>
              <a:tr h="227313"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Итого затраты на персонал с налогами = "на руки" + НДФД + </a:t>
                      </a:r>
                      <a:r>
                        <a:rPr lang="ru-RU" sz="1000" b="1" dirty="0" err="1">
                          <a:effectLst/>
                        </a:rPr>
                        <a:t>соц</a:t>
                      </a:r>
                      <a:r>
                        <a:rPr lang="ru-RU" sz="1000" b="1" dirty="0">
                          <a:effectLst/>
                        </a:rPr>
                        <a:t> взносы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RU" sz="1000" dirty="0">
                        <a:effectLst/>
                      </a:endParaRP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b="1" dirty="0">
                          <a:effectLst/>
                        </a:rPr>
                        <a:t>7,818,850 ₽</a:t>
                      </a: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b="1" dirty="0">
                          <a:effectLst/>
                        </a:rPr>
                        <a:t>6,817,200 ₽</a:t>
                      </a: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RU" sz="1000" b="1" dirty="0">
                          <a:effectLst/>
                        </a:rPr>
                        <a:t>6,817,200 ₽</a:t>
                      </a:r>
                    </a:p>
                  </a:txBody>
                  <a:tcPr marL="10408" marR="1040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501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957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B87B3-EA7A-B982-6360-ED2E2F21A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Финансовая модель</a:t>
            </a:r>
            <a:endParaRPr lang="en-RU" dirty="0"/>
          </a:p>
        </p:txBody>
      </p:sp>
      <p:graphicFrame>
        <p:nvGraphicFramePr>
          <p:cNvPr id="4" name="Таблица 2">
            <a:extLst>
              <a:ext uri="{FF2B5EF4-FFF2-40B4-BE49-F238E27FC236}">
                <a16:creationId xmlns:a16="http://schemas.microsoft.com/office/drawing/2014/main" id="{0F7AFBA9-891B-488F-5116-230173EAE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082381"/>
              </p:ext>
            </p:extLst>
          </p:nvPr>
        </p:nvGraphicFramePr>
        <p:xfrm>
          <a:off x="839416" y="1196752"/>
          <a:ext cx="7841597" cy="3039511"/>
        </p:xfrm>
        <a:graphic>
          <a:graphicData uri="http://schemas.openxmlformats.org/drawingml/2006/table">
            <a:tbl>
              <a:tblPr/>
              <a:tblGrid>
                <a:gridCol w="3645771">
                  <a:extLst>
                    <a:ext uri="{9D8B030D-6E8A-4147-A177-3AD203B41FA5}">
                      <a16:colId xmlns:a16="http://schemas.microsoft.com/office/drawing/2014/main" val="218537219"/>
                    </a:ext>
                  </a:extLst>
                </a:gridCol>
                <a:gridCol w="1362663">
                  <a:extLst>
                    <a:ext uri="{9D8B030D-6E8A-4147-A177-3AD203B41FA5}">
                      <a16:colId xmlns:a16="http://schemas.microsoft.com/office/drawing/2014/main" val="1952357330"/>
                    </a:ext>
                  </a:extLst>
                </a:gridCol>
                <a:gridCol w="1343056">
                  <a:extLst>
                    <a:ext uri="{9D8B030D-6E8A-4147-A177-3AD203B41FA5}">
                      <a16:colId xmlns:a16="http://schemas.microsoft.com/office/drawing/2014/main" val="3527525511"/>
                    </a:ext>
                  </a:extLst>
                </a:gridCol>
                <a:gridCol w="1490107">
                  <a:extLst>
                    <a:ext uri="{9D8B030D-6E8A-4147-A177-3AD203B41FA5}">
                      <a16:colId xmlns:a16="http://schemas.microsoft.com/office/drawing/2014/main" val="2050625231"/>
                    </a:ext>
                  </a:extLst>
                </a:gridCol>
              </a:tblGrid>
              <a:tr h="60694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</a:rPr>
                        <a:t>План продаж (прогноз доходов)</a:t>
                      </a:r>
                    </a:p>
                    <a:p>
                      <a:pPr algn="ctr" rtl="0" fontAlgn="b"/>
                      <a:endParaRPr lang="ru-RU" sz="1400" dirty="0">
                        <a:effectLst/>
                      </a:endParaRPr>
                    </a:p>
                  </a:txBody>
                  <a:tcPr marL="13233" marR="13233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2023 год</a:t>
                      </a:r>
                    </a:p>
                  </a:txBody>
                  <a:tcPr marL="13233" marR="13233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2024 год</a:t>
                      </a:r>
                    </a:p>
                  </a:txBody>
                  <a:tcPr marL="13233" marR="13233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2025 </a:t>
                      </a:r>
                    </a:p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год</a:t>
                      </a:r>
                    </a:p>
                  </a:txBody>
                  <a:tcPr marL="13233" marR="13233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245430"/>
                  </a:ext>
                </a:extLst>
              </a:tr>
              <a:tr h="390177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Цена продукта </a:t>
                      </a: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82,104.13 ₽</a:t>
                      </a: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100,000.00 ₽</a:t>
                      </a: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110,000.00 ₽</a:t>
                      </a:r>
                    </a:p>
                  </a:txBody>
                  <a:tcPr marL="13233" marR="13233" marT="0" marB="0" anchor="b"/>
                </a:tc>
                <a:extLst>
                  <a:ext uri="{0D108BD9-81ED-4DB2-BD59-A6C34878D82A}">
                    <a16:rowId xmlns:a16="http://schemas.microsoft.com/office/drawing/2014/main" val="2414196397"/>
                  </a:ext>
                </a:extLst>
              </a:tr>
              <a:tr h="390177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Продажи продукта , в ед.</a:t>
                      </a: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1925</a:t>
                      </a: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2150</a:t>
                      </a: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2300</a:t>
                      </a:r>
                    </a:p>
                  </a:txBody>
                  <a:tcPr marL="13233" marR="13233" marT="0" marB="0" anchor="b"/>
                </a:tc>
                <a:extLst>
                  <a:ext uri="{0D108BD9-81ED-4DB2-BD59-A6C34878D82A}">
                    <a16:rowId xmlns:a16="http://schemas.microsoft.com/office/drawing/2014/main" val="2254086894"/>
                  </a:ext>
                </a:extLst>
              </a:tr>
              <a:tr h="73418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Доход от продукта  = Цена * Количество </a:t>
                      </a:r>
                      <a:r>
                        <a:rPr lang="ru-RU" sz="1400" dirty="0" err="1">
                          <a:effectLst/>
                        </a:rPr>
                        <a:t>шт</a:t>
                      </a:r>
                      <a:endParaRPr lang="ru-RU" sz="1400" dirty="0">
                        <a:effectLst/>
                      </a:endParaRP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13,956,087.82 ₽</a:t>
                      </a: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20,000,000.00 ₽</a:t>
                      </a: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25,000,000.00 ₽</a:t>
                      </a:r>
                    </a:p>
                  </a:txBody>
                  <a:tcPr marL="13233" marR="13233" marT="0" marB="0" anchor="b"/>
                </a:tc>
                <a:extLst>
                  <a:ext uri="{0D108BD9-81ED-4DB2-BD59-A6C34878D82A}">
                    <a16:rowId xmlns:a16="http://schemas.microsoft.com/office/drawing/2014/main" val="2076057602"/>
                  </a:ext>
                </a:extLst>
              </a:tr>
              <a:tr h="311085"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233" marR="13233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233" marR="13233" marT="0" marB="0" anchor="b"/>
                </a:tc>
                <a:extLst>
                  <a:ext uri="{0D108BD9-81ED-4DB2-BD59-A6C34878D82A}">
                    <a16:rowId xmlns:a16="http://schemas.microsoft.com/office/drawing/2014/main" val="1508858505"/>
                  </a:ext>
                </a:extLst>
              </a:tr>
              <a:tr h="60694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Итого доходы</a:t>
                      </a:r>
                    </a:p>
                  </a:txBody>
                  <a:tcPr marL="13233" marR="13233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13,956,087.82 ₽</a:t>
                      </a:r>
                    </a:p>
                  </a:txBody>
                  <a:tcPr marL="13233" marR="13233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20,000,000.00 ₽</a:t>
                      </a:r>
                    </a:p>
                  </a:txBody>
                  <a:tcPr marL="13233" marR="13233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25,000,000.00 ₽</a:t>
                      </a:r>
                    </a:p>
                  </a:txBody>
                  <a:tcPr marL="13233" marR="13233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476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702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83711-4B84-A791-54FD-B41E405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30" y="165618"/>
            <a:ext cx="4711500" cy="572700"/>
          </a:xfrm>
        </p:spPr>
        <p:txBody>
          <a:bodyPr/>
          <a:lstStyle/>
          <a:p>
            <a:r>
              <a:rPr lang="ru-RU" dirty="0"/>
              <a:t>Финансовая модель</a:t>
            </a:r>
            <a:endParaRPr lang="en-RU" dirty="0"/>
          </a:p>
        </p:txBody>
      </p:sp>
      <p:graphicFrame>
        <p:nvGraphicFramePr>
          <p:cNvPr id="4" name="Таблица 2">
            <a:extLst>
              <a:ext uri="{FF2B5EF4-FFF2-40B4-BE49-F238E27FC236}">
                <a16:creationId xmlns:a16="http://schemas.microsoft.com/office/drawing/2014/main" id="{1B386D8B-AF54-39CC-7818-1BC753ACD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426893"/>
              </p:ext>
            </p:extLst>
          </p:nvPr>
        </p:nvGraphicFramePr>
        <p:xfrm>
          <a:off x="324092" y="738318"/>
          <a:ext cx="7882359" cy="4072775"/>
        </p:xfrm>
        <a:graphic>
          <a:graphicData uri="http://schemas.openxmlformats.org/drawingml/2006/table">
            <a:tbl>
              <a:tblPr/>
              <a:tblGrid>
                <a:gridCol w="2884055">
                  <a:extLst>
                    <a:ext uri="{9D8B030D-6E8A-4147-A177-3AD203B41FA5}">
                      <a16:colId xmlns:a16="http://schemas.microsoft.com/office/drawing/2014/main" val="69872736"/>
                    </a:ext>
                  </a:extLst>
                </a:gridCol>
                <a:gridCol w="1236023">
                  <a:extLst>
                    <a:ext uri="{9D8B030D-6E8A-4147-A177-3AD203B41FA5}">
                      <a16:colId xmlns:a16="http://schemas.microsoft.com/office/drawing/2014/main" val="2955201941"/>
                    </a:ext>
                  </a:extLst>
                </a:gridCol>
                <a:gridCol w="1279391">
                  <a:extLst>
                    <a:ext uri="{9D8B030D-6E8A-4147-A177-3AD203B41FA5}">
                      <a16:colId xmlns:a16="http://schemas.microsoft.com/office/drawing/2014/main" val="2625492803"/>
                    </a:ext>
                  </a:extLst>
                </a:gridCol>
                <a:gridCol w="1215121">
                  <a:extLst>
                    <a:ext uri="{9D8B030D-6E8A-4147-A177-3AD203B41FA5}">
                      <a16:colId xmlns:a16="http://schemas.microsoft.com/office/drawing/2014/main" val="1585214579"/>
                    </a:ext>
                  </a:extLst>
                </a:gridCol>
                <a:gridCol w="1267769">
                  <a:extLst>
                    <a:ext uri="{9D8B030D-6E8A-4147-A177-3AD203B41FA5}">
                      <a16:colId xmlns:a16="http://schemas.microsoft.com/office/drawing/2014/main" val="2010235980"/>
                    </a:ext>
                  </a:extLst>
                </a:gridCol>
              </a:tblGrid>
              <a:tr h="4451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</a:rPr>
                        <a:t>Прогноз расходов</a:t>
                      </a:r>
                    </a:p>
                    <a:p>
                      <a:pPr algn="ctr" rtl="0" fontAlgn="b"/>
                      <a:endParaRPr lang="ru-RU" sz="1400" dirty="0">
                        <a:effectLst/>
                      </a:endParaRPr>
                    </a:p>
                  </a:txBody>
                  <a:tcPr marL="13878" marR="1387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2023 год</a:t>
                      </a:r>
                    </a:p>
                  </a:txBody>
                  <a:tcPr marL="13878" marR="1387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2024 год</a:t>
                      </a:r>
                    </a:p>
                  </a:txBody>
                  <a:tcPr marL="13878" marR="1387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2025 год</a:t>
                      </a:r>
                    </a:p>
                  </a:txBody>
                  <a:tcPr marL="13878" marR="1387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380217"/>
                  </a:ext>
                </a:extLst>
              </a:tr>
              <a:tr h="222556"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13878" marR="13878" marT="0" marB="0" anchor="b"/>
                </a:tc>
                <a:extLst>
                  <a:ext uri="{0D108BD9-81ED-4DB2-BD59-A6C34878D82A}">
                    <a16:rowId xmlns:a16="http://schemas.microsoft.com/office/drawing/2014/main" val="2266665518"/>
                  </a:ext>
                </a:extLst>
              </a:tr>
              <a:tr h="44511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Постоянные расходы по подразделениям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13878" marR="13878" marT="0" marB="0" anchor="b"/>
                </a:tc>
                <a:extLst>
                  <a:ext uri="{0D108BD9-81ED-4DB2-BD59-A6C34878D82A}">
                    <a16:rowId xmlns:a16="http://schemas.microsoft.com/office/drawing/2014/main" val="234050465"/>
                  </a:ext>
                </a:extLst>
              </a:tr>
              <a:tr h="22255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Административные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878" marR="13878" marT="0" marB="0" anchor="b"/>
                </a:tc>
                <a:extLst>
                  <a:ext uri="{0D108BD9-81ED-4DB2-BD59-A6C34878D82A}">
                    <a16:rowId xmlns:a16="http://schemas.microsoft.com/office/drawing/2014/main" val="1697940454"/>
                  </a:ext>
                </a:extLst>
              </a:tr>
              <a:tr h="373121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Аренда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100,000.00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1,200,000.00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2,235,150.00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2,235,150.00 ₽</a:t>
                      </a:r>
                    </a:p>
                  </a:txBody>
                  <a:tcPr marL="13878" marR="13878" marT="0" marB="0" anchor="b"/>
                </a:tc>
                <a:extLst>
                  <a:ext uri="{0D108BD9-81ED-4DB2-BD59-A6C34878D82A}">
                    <a16:rowId xmlns:a16="http://schemas.microsoft.com/office/drawing/2014/main" val="3403885284"/>
                  </a:ext>
                </a:extLst>
              </a:tr>
              <a:tr h="373121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Интернет, связь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120,000.00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144,000.00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172,800.00 ₽</a:t>
                      </a:r>
                    </a:p>
                  </a:txBody>
                  <a:tcPr marL="13878" marR="13878" marT="0" marB="0" anchor="b"/>
                </a:tc>
                <a:extLst>
                  <a:ext uri="{0D108BD9-81ED-4DB2-BD59-A6C34878D82A}">
                    <a16:rowId xmlns:a16="http://schemas.microsoft.com/office/drawing/2014/main" val="3086517951"/>
                  </a:ext>
                </a:extLst>
              </a:tr>
              <a:tr h="373121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Реклама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50,000.00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830,000.00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830,000.00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830,000.00 ₽</a:t>
                      </a:r>
                    </a:p>
                  </a:txBody>
                  <a:tcPr marL="13878" marR="13878" marT="0" marB="0" anchor="b"/>
                </a:tc>
                <a:extLst>
                  <a:ext uri="{0D108BD9-81ED-4DB2-BD59-A6C34878D82A}">
                    <a16:rowId xmlns:a16="http://schemas.microsoft.com/office/drawing/2014/main" val="2629165619"/>
                  </a:ext>
                </a:extLst>
              </a:tr>
              <a:tr h="373121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Налоги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20% от дохода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2,791,217.56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4,000,000.00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5,060,000.00 ₽</a:t>
                      </a:r>
                    </a:p>
                  </a:txBody>
                  <a:tcPr marL="13878" marR="13878" marT="0" marB="0" anchor="b"/>
                </a:tc>
                <a:extLst>
                  <a:ext uri="{0D108BD9-81ED-4DB2-BD59-A6C34878D82A}">
                    <a16:rowId xmlns:a16="http://schemas.microsoft.com/office/drawing/2014/main" val="3761703546"/>
                  </a:ext>
                </a:extLst>
              </a:tr>
              <a:tr h="44511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Оборудование(компьютеры, принтеры)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1,000,000.00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1,440,000.00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500,000.00 ₽</a:t>
                      </a:r>
                    </a:p>
                  </a:txBody>
                  <a:tcPr marL="13878" marR="13878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250,000.00 ₽</a:t>
                      </a:r>
                    </a:p>
                  </a:txBody>
                  <a:tcPr marL="13878" marR="13878" marT="0" marB="0" anchor="b"/>
                </a:tc>
                <a:extLst>
                  <a:ext uri="{0D108BD9-81ED-4DB2-BD59-A6C34878D82A}">
                    <a16:rowId xmlns:a16="http://schemas.microsoft.com/office/drawing/2014/main" val="2717989099"/>
                  </a:ext>
                </a:extLst>
              </a:tr>
              <a:tr h="746241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Итого постоянные расходы (зарплата, налоги, аренда, интернет, реклама)</a:t>
                      </a:r>
                    </a:p>
                  </a:txBody>
                  <a:tcPr marL="13878" marR="1387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b="1" dirty="0">
                        <a:effectLst/>
                      </a:endParaRPr>
                    </a:p>
                  </a:txBody>
                  <a:tcPr marL="13878" marR="13878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6,381,217.56 ₽</a:t>
                      </a:r>
                    </a:p>
                  </a:txBody>
                  <a:tcPr marL="13878" marR="1387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7,709,150.00 ₽</a:t>
                      </a:r>
                    </a:p>
                  </a:txBody>
                  <a:tcPr marL="13878" marR="1387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8,547,950.00 ₽</a:t>
                      </a:r>
                    </a:p>
                  </a:txBody>
                  <a:tcPr marL="13878" marR="13878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003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487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14EC-32D5-349A-12C9-CACE7770F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Финансовая модель</a:t>
            </a:r>
            <a:endParaRPr lang="en-RU" dirty="0"/>
          </a:p>
        </p:txBody>
      </p:sp>
      <p:graphicFrame>
        <p:nvGraphicFramePr>
          <p:cNvPr id="4" name="Таблица 2">
            <a:extLst>
              <a:ext uri="{FF2B5EF4-FFF2-40B4-BE49-F238E27FC236}">
                <a16:creationId xmlns:a16="http://schemas.microsoft.com/office/drawing/2014/main" id="{9A1B97CA-4886-8386-DF41-85CF97F42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243314"/>
              </p:ext>
            </p:extLst>
          </p:nvPr>
        </p:nvGraphicFramePr>
        <p:xfrm>
          <a:off x="0" y="1017725"/>
          <a:ext cx="8669439" cy="3680752"/>
        </p:xfrm>
        <a:graphic>
          <a:graphicData uri="http://schemas.openxmlformats.org/drawingml/2006/table">
            <a:tbl>
              <a:tblPr/>
              <a:tblGrid>
                <a:gridCol w="3970118">
                  <a:extLst>
                    <a:ext uri="{9D8B030D-6E8A-4147-A177-3AD203B41FA5}">
                      <a16:colId xmlns:a16="http://schemas.microsoft.com/office/drawing/2014/main" val="2095025446"/>
                    </a:ext>
                  </a:extLst>
                </a:gridCol>
                <a:gridCol w="1701477">
                  <a:extLst>
                    <a:ext uri="{9D8B030D-6E8A-4147-A177-3AD203B41FA5}">
                      <a16:colId xmlns:a16="http://schemas.microsoft.com/office/drawing/2014/main" val="734264869"/>
                    </a:ext>
                  </a:extLst>
                </a:gridCol>
                <a:gridCol w="1400537">
                  <a:extLst>
                    <a:ext uri="{9D8B030D-6E8A-4147-A177-3AD203B41FA5}">
                      <a16:colId xmlns:a16="http://schemas.microsoft.com/office/drawing/2014/main" val="811633406"/>
                    </a:ext>
                  </a:extLst>
                </a:gridCol>
                <a:gridCol w="1597307">
                  <a:extLst>
                    <a:ext uri="{9D8B030D-6E8A-4147-A177-3AD203B41FA5}">
                      <a16:colId xmlns:a16="http://schemas.microsoft.com/office/drawing/2014/main" val="206139982"/>
                    </a:ext>
                  </a:extLst>
                </a:gridCol>
              </a:tblGrid>
              <a:tr h="4283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</a:rPr>
                        <a:t>Инвестиционные расходы</a:t>
                      </a:r>
                    </a:p>
                    <a:p>
                      <a:pPr algn="ctr" rtl="0" fontAlgn="b"/>
                      <a:endParaRPr lang="ru-RU" sz="1400" dirty="0">
                        <a:effectLst/>
                      </a:endParaRPr>
                    </a:p>
                  </a:txBody>
                  <a:tcPr marL="15517" marR="1551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2024 год</a:t>
                      </a:r>
                    </a:p>
                  </a:txBody>
                  <a:tcPr marL="15517" marR="1551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2025 год</a:t>
                      </a:r>
                    </a:p>
                  </a:txBody>
                  <a:tcPr marL="15517" marR="1551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Итого за 2026 год</a:t>
                      </a:r>
                    </a:p>
                  </a:txBody>
                  <a:tcPr marL="15517" marR="1551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860651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en-US" sz="1400">
                          <a:effectLst/>
                        </a:rPr>
                        <a:t>Computers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880000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400,000.00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200,000.00</a:t>
                      </a: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217787049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en-US" sz="1400">
                          <a:effectLst/>
                        </a:rPr>
                        <a:t>Printers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220,000.00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100,000.00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50,000.00</a:t>
                      </a: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3940283073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Онлайн касса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488,463.07 ₽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3839705395"/>
                  </a:ext>
                </a:extLst>
              </a:tr>
              <a:tr h="42838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Покупка программ: 1С и для сдачи отчетности (СБИС, Контур ..) или аутсорсинг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192500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250000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250000</a:t>
                      </a: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3860702408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Прочие стартовые инвестиции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1629550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771974448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Итого инвестиционные расходы</a:t>
                      </a:r>
                    </a:p>
                  </a:txBody>
                  <a:tcPr marL="15517" marR="1551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3410513.074</a:t>
                      </a:r>
                    </a:p>
                  </a:txBody>
                  <a:tcPr marL="15517" marR="1551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750,000.00</a:t>
                      </a:r>
                    </a:p>
                  </a:txBody>
                  <a:tcPr marL="15517" marR="1551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500,000.00</a:t>
                      </a:r>
                    </a:p>
                  </a:txBody>
                  <a:tcPr marL="15517" marR="1551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99726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4275743137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План привлечения финансов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1987157256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Собственные средства (3</a:t>
                      </a:r>
                      <a:r>
                        <a:rPr lang="en-US" sz="1400" dirty="0">
                          <a:effectLst/>
                        </a:rPr>
                        <a:t>F)</a:t>
                      </a:r>
                    </a:p>
                  </a:txBody>
                  <a:tcPr marL="15517" marR="1551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2000000</a:t>
                      </a:r>
                    </a:p>
                  </a:txBody>
                  <a:tcPr marL="15517" marR="1551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2455983225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1440444736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Кредит (если взяли)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2344288925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Получение кредита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3000000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1125721452"/>
                  </a:ext>
                </a:extLst>
              </a:tr>
              <a:tr h="233938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Погашение основной суммы долга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33625281.78</a:t>
                      </a: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2236908075"/>
                  </a:ext>
                </a:extLst>
              </a:tr>
              <a:tr h="233938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Выплата % по кредиту</a:t>
                      </a:r>
                    </a:p>
                  </a:txBody>
                  <a:tcPr marL="15517" marR="1551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420316.0223</a:t>
                      </a:r>
                    </a:p>
                  </a:txBody>
                  <a:tcPr marL="15517" marR="1551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400" dirty="0">
                        <a:effectLst/>
                      </a:endParaRPr>
                    </a:p>
                  </a:txBody>
                  <a:tcPr marL="15517" marR="1551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400" dirty="0">
                        <a:effectLst/>
                      </a:endParaRPr>
                    </a:p>
                  </a:txBody>
                  <a:tcPr marL="15517" marR="15517" marT="0" marB="0" anchor="b"/>
                </a:tc>
                <a:extLst>
                  <a:ext uri="{0D108BD9-81ED-4DB2-BD59-A6C34878D82A}">
                    <a16:rowId xmlns:a16="http://schemas.microsoft.com/office/drawing/2014/main" val="236149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301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50C02-A223-9F7A-6354-9B6AD1912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4" y="282979"/>
            <a:ext cx="4711500" cy="572700"/>
          </a:xfrm>
        </p:spPr>
        <p:txBody>
          <a:bodyPr/>
          <a:lstStyle/>
          <a:p>
            <a:r>
              <a:rPr lang="ru-RU" dirty="0"/>
              <a:t>Финансовая модель</a:t>
            </a:r>
            <a:endParaRPr lang="en-RU" dirty="0"/>
          </a:p>
        </p:txBody>
      </p:sp>
      <p:graphicFrame>
        <p:nvGraphicFramePr>
          <p:cNvPr id="5" name="Таблица 2">
            <a:extLst>
              <a:ext uri="{FF2B5EF4-FFF2-40B4-BE49-F238E27FC236}">
                <a16:creationId xmlns:a16="http://schemas.microsoft.com/office/drawing/2014/main" id="{D5FB4CBB-B5B1-C609-1488-5CE530BB5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208906"/>
              </p:ext>
            </p:extLst>
          </p:nvPr>
        </p:nvGraphicFramePr>
        <p:xfrm>
          <a:off x="92597" y="855680"/>
          <a:ext cx="8275899" cy="3987932"/>
        </p:xfrm>
        <a:graphic>
          <a:graphicData uri="http://schemas.openxmlformats.org/drawingml/2006/table">
            <a:tbl>
              <a:tblPr/>
              <a:tblGrid>
                <a:gridCol w="3271462">
                  <a:extLst>
                    <a:ext uri="{9D8B030D-6E8A-4147-A177-3AD203B41FA5}">
                      <a16:colId xmlns:a16="http://schemas.microsoft.com/office/drawing/2014/main" val="2832592036"/>
                    </a:ext>
                  </a:extLst>
                </a:gridCol>
                <a:gridCol w="1961432">
                  <a:extLst>
                    <a:ext uri="{9D8B030D-6E8A-4147-A177-3AD203B41FA5}">
                      <a16:colId xmlns:a16="http://schemas.microsoft.com/office/drawing/2014/main" val="676999042"/>
                    </a:ext>
                  </a:extLst>
                </a:gridCol>
                <a:gridCol w="1654006">
                  <a:extLst>
                    <a:ext uri="{9D8B030D-6E8A-4147-A177-3AD203B41FA5}">
                      <a16:colId xmlns:a16="http://schemas.microsoft.com/office/drawing/2014/main" val="2955994180"/>
                    </a:ext>
                  </a:extLst>
                </a:gridCol>
                <a:gridCol w="1388999">
                  <a:extLst>
                    <a:ext uri="{9D8B030D-6E8A-4147-A177-3AD203B41FA5}">
                      <a16:colId xmlns:a16="http://schemas.microsoft.com/office/drawing/2014/main" val="2545255620"/>
                    </a:ext>
                  </a:extLst>
                </a:gridCol>
              </a:tblGrid>
              <a:tr h="40849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</a:rPr>
                        <a:t>БДР </a:t>
                      </a:r>
                    </a:p>
                    <a:p>
                      <a:pPr algn="ctr" rtl="0" fontAlgn="b"/>
                      <a:endParaRPr lang="ru-RU" sz="1400" dirty="0">
                        <a:effectLst/>
                      </a:endParaRPr>
                    </a:p>
                  </a:txBody>
                  <a:tcPr marL="13057" marR="1305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dirty="0">
                          <a:effectLst/>
                        </a:rPr>
                        <a:t>Итого за 2024</a:t>
                      </a:r>
                    </a:p>
                  </a:txBody>
                  <a:tcPr marL="13057" marR="1305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dirty="0">
                          <a:effectLst/>
                        </a:rPr>
                        <a:t>Итого за 2025</a:t>
                      </a:r>
                    </a:p>
                  </a:txBody>
                  <a:tcPr marL="13057" marR="1305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dirty="0">
                          <a:effectLst/>
                        </a:rPr>
                        <a:t>Итого за 2026</a:t>
                      </a:r>
                    </a:p>
                  </a:txBody>
                  <a:tcPr marL="13057" marR="1305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045167"/>
                  </a:ext>
                </a:extLst>
              </a:tr>
              <a:tr h="20424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Доходы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13,956,088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20,000,000.00 ₽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effectLst/>
                        </a:rPr>
                        <a:t>25,000,000.00 ₽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1364152506"/>
                  </a:ext>
                </a:extLst>
              </a:tr>
              <a:tr h="204246"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effectLst/>
                        </a:rPr>
                        <a:t>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986200487"/>
                  </a:ext>
                </a:extLst>
              </a:tr>
              <a:tr h="247184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- Переменные расходы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- 2,280,000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1,330,000.00 ₽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1,080,000.00 ₽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1967393283"/>
                  </a:ext>
                </a:extLst>
              </a:tr>
              <a:tr h="40849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- Постоянные расходы (аренда и др.)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3,480,000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6,379,150.00 ₽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7,467,950.00 ₽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2927815902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- Зарплата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7,818,850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6,817,200 ₽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6,817,200 ₽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1732529319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-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1670591921"/>
                  </a:ext>
                </a:extLst>
              </a:tr>
              <a:tr h="20747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- Инвестиции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3,410,513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750,000.00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500,000.00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3594866802"/>
                  </a:ext>
                </a:extLst>
              </a:tr>
              <a:tr h="20747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- % по кредиту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effectLst/>
                        </a:rPr>
                        <a:t>420,316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450000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450000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634670879"/>
                  </a:ext>
                </a:extLst>
              </a:tr>
              <a:tr h="20424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Доходы-Расходы , тыс.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effectLst/>
                        </a:rPr>
                        <a:t>1,106,409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4,100,767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9,020,498 ₽ 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1460463803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>
                          <a:effectLst/>
                        </a:rPr>
                        <a:t>-Налог УСН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66,385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246,046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>
                          <a:effectLst/>
                        </a:rPr>
                        <a:t>541,230 ₽ 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1500300371"/>
                  </a:ext>
                </a:extLst>
              </a:tr>
              <a:tr h="20424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Чистая прибыль</a:t>
                      </a:r>
                    </a:p>
                  </a:txBody>
                  <a:tcPr marL="13057" marR="1305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effectLst/>
                        </a:rPr>
                        <a:t>1,040,024 ₽ </a:t>
                      </a:r>
                    </a:p>
                  </a:txBody>
                  <a:tcPr marL="13057" marR="1305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effectLst/>
                        </a:rPr>
                        <a:t>3,854,721 ₽ </a:t>
                      </a:r>
                    </a:p>
                  </a:txBody>
                  <a:tcPr marL="13057" marR="1305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effectLst/>
                        </a:rPr>
                        <a:t>8,479,268 ₽ </a:t>
                      </a:r>
                    </a:p>
                  </a:txBody>
                  <a:tcPr marL="13057" marR="13057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736405"/>
                  </a:ext>
                </a:extLst>
              </a:tr>
              <a:tr h="204246"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1962546552"/>
                  </a:ext>
                </a:extLst>
              </a:tr>
              <a:tr h="20424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Плановый налог 6% с Доходов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837,365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1,200,000 ₽ 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>
                          <a:effectLst/>
                        </a:rPr>
                        <a:t>1,500,000 ₽ 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1698400829"/>
                  </a:ext>
                </a:extLst>
              </a:tr>
              <a:tr h="20424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>
                          <a:effectLst/>
                        </a:rPr>
                        <a:t>Соц. отчисления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4147719326"/>
                  </a:ext>
                </a:extLst>
              </a:tr>
              <a:tr h="204246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Налог УСН (можно снизить до 3%)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418,682.63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600000</a:t>
                      </a:r>
                    </a:p>
                  </a:txBody>
                  <a:tcPr marL="13057" marR="13057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750000</a:t>
                      </a:r>
                    </a:p>
                  </a:txBody>
                  <a:tcPr marL="13057" marR="13057" marT="0" marB="0" anchor="b"/>
                </a:tc>
                <a:extLst>
                  <a:ext uri="{0D108BD9-81ED-4DB2-BD59-A6C34878D82A}">
                    <a16:rowId xmlns:a16="http://schemas.microsoft.com/office/drawing/2014/main" val="2316135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369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CEE90-A29C-47BA-C22A-537F97BE2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Денежные потоки</a:t>
            </a:r>
            <a:endParaRPr lang="en-RU" dirty="0"/>
          </a:p>
        </p:txBody>
      </p:sp>
      <p:graphicFrame>
        <p:nvGraphicFramePr>
          <p:cNvPr id="4" name="Таблица 2">
            <a:extLst>
              <a:ext uri="{FF2B5EF4-FFF2-40B4-BE49-F238E27FC236}">
                <a16:creationId xmlns:a16="http://schemas.microsoft.com/office/drawing/2014/main" id="{E127070A-CFCC-16C1-635B-D31B336C1F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293728"/>
              </p:ext>
            </p:extLst>
          </p:nvPr>
        </p:nvGraphicFramePr>
        <p:xfrm>
          <a:off x="347242" y="1111170"/>
          <a:ext cx="8206449" cy="3587308"/>
        </p:xfrm>
        <a:graphic>
          <a:graphicData uri="http://schemas.openxmlformats.org/drawingml/2006/table">
            <a:tbl>
              <a:tblPr/>
              <a:tblGrid>
                <a:gridCol w="799670">
                  <a:extLst>
                    <a:ext uri="{9D8B030D-6E8A-4147-A177-3AD203B41FA5}">
                      <a16:colId xmlns:a16="http://schemas.microsoft.com/office/drawing/2014/main" val="4042862440"/>
                    </a:ext>
                  </a:extLst>
                </a:gridCol>
                <a:gridCol w="1376481">
                  <a:extLst>
                    <a:ext uri="{9D8B030D-6E8A-4147-A177-3AD203B41FA5}">
                      <a16:colId xmlns:a16="http://schemas.microsoft.com/office/drawing/2014/main" val="3801649451"/>
                    </a:ext>
                  </a:extLst>
                </a:gridCol>
                <a:gridCol w="1428919">
                  <a:extLst>
                    <a:ext uri="{9D8B030D-6E8A-4147-A177-3AD203B41FA5}">
                      <a16:colId xmlns:a16="http://schemas.microsoft.com/office/drawing/2014/main" val="2033011516"/>
                    </a:ext>
                  </a:extLst>
                </a:gridCol>
                <a:gridCol w="1166732">
                  <a:extLst>
                    <a:ext uri="{9D8B030D-6E8A-4147-A177-3AD203B41FA5}">
                      <a16:colId xmlns:a16="http://schemas.microsoft.com/office/drawing/2014/main" val="449806271"/>
                    </a:ext>
                  </a:extLst>
                </a:gridCol>
                <a:gridCol w="1350262">
                  <a:extLst>
                    <a:ext uri="{9D8B030D-6E8A-4147-A177-3AD203B41FA5}">
                      <a16:colId xmlns:a16="http://schemas.microsoft.com/office/drawing/2014/main" val="1385328342"/>
                    </a:ext>
                  </a:extLst>
                </a:gridCol>
                <a:gridCol w="2084385">
                  <a:extLst>
                    <a:ext uri="{9D8B030D-6E8A-4147-A177-3AD203B41FA5}">
                      <a16:colId xmlns:a16="http://schemas.microsoft.com/office/drawing/2014/main" val="863618839"/>
                    </a:ext>
                  </a:extLst>
                </a:gridCol>
              </a:tblGrid>
              <a:tr h="358731"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dirty="0">
                          <a:effectLst/>
                        </a:rPr>
                        <a:t>инвестиции</a:t>
                      </a:r>
                    </a:p>
                  </a:txBody>
                  <a:tcPr marL="28575" marR="28575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dirty="0">
                          <a:effectLst/>
                        </a:rPr>
                        <a:t>Год 1 (2024)</a:t>
                      </a:r>
                    </a:p>
                  </a:txBody>
                  <a:tcPr marL="28575" marR="28575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dirty="0">
                          <a:effectLst/>
                        </a:rPr>
                        <a:t>Год 2 (2025)</a:t>
                      </a:r>
                    </a:p>
                  </a:txBody>
                  <a:tcPr marL="28575" marR="28575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dirty="0">
                          <a:effectLst/>
                        </a:rPr>
                        <a:t>Год 3 (2026)</a:t>
                      </a:r>
                    </a:p>
                  </a:txBody>
                  <a:tcPr marL="28575" marR="28575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688998"/>
                  </a:ext>
                </a:extLst>
              </a:tr>
              <a:tr h="717461"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-4000000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1,106,409 ₽ 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4,100,767 ₽ 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9,020,498 ₽ 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465568"/>
                  </a:ext>
                </a:extLst>
              </a:tr>
              <a:tr h="717461">
                <a:tc>
                  <a:txBody>
                    <a:bodyPr/>
                    <a:lstStyle/>
                    <a:p>
                      <a:pPr rtl="0" fontAlgn="b"/>
                      <a:r>
                        <a:rPr lang="en-US" sz="1400" b="1" dirty="0">
                          <a:effectLst/>
                        </a:rPr>
                        <a:t>NPV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5,212,163.04 ₽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extLst>
                  <a:ext uri="{0D108BD9-81ED-4DB2-BD59-A6C34878D82A}">
                    <a16:rowId xmlns:a16="http://schemas.microsoft.com/office/drawing/2014/main" val="4162172800"/>
                  </a:ext>
                </a:extLst>
              </a:tr>
              <a:tr h="358731">
                <a:tc>
                  <a:txBody>
                    <a:bodyPr/>
                    <a:lstStyle/>
                    <a:p>
                      <a:pPr rtl="0" fontAlgn="b"/>
                      <a:r>
                        <a:rPr lang="en-US" sz="1400" b="1" dirty="0">
                          <a:effectLst/>
                        </a:rPr>
                        <a:t>IRR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68%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extLst>
                  <a:ext uri="{0D108BD9-81ED-4DB2-BD59-A6C34878D82A}">
                    <a16:rowId xmlns:a16="http://schemas.microsoft.com/office/drawing/2014/main" val="840634146"/>
                  </a:ext>
                </a:extLst>
              </a:tr>
              <a:tr h="358731">
                <a:tc>
                  <a:txBody>
                    <a:bodyPr/>
                    <a:lstStyle/>
                    <a:p>
                      <a:pPr rtl="0" fontAlgn="b"/>
                      <a:endParaRPr lang="ru-RU" sz="1400" b="1" dirty="0">
                        <a:effectLst/>
                      </a:endParaRP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extLst>
                  <a:ext uri="{0D108BD9-81ED-4DB2-BD59-A6C34878D82A}">
                    <a16:rowId xmlns:a16="http://schemas.microsoft.com/office/drawing/2014/main" val="929816814"/>
                  </a:ext>
                </a:extLst>
              </a:tr>
              <a:tr h="358731">
                <a:tc>
                  <a:txBody>
                    <a:bodyPr/>
                    <a:lstStyle/>
                    <a:p>
                      <a:pPr rtl="0" fontAlgn="b"/>
                      <a:endParaRPr lang="ru-RU" sz="1400" b="1" dirty="0">
                        <a:effectLst/>
                      </a:endParaRP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extLst>
                  <a:ext uri="{0D108BD9-81ED-4DB2-BD59-A6C34878D82A}">
                    <a16:rowId xmlns:a16="http://schemas.microsoft.com/office/drawing/2014/main" val="3016543196"/>
                  </a:ext>
                </a:extLst>
              </a:tr>
              <a:tr h="358731">
                <a:tc>
                  <a:txBody>
                    <a:bodyPr/>
                    <a:lstStyle/>
                    <a:p>
                      <a:pPr rtl="0" fontAlgn="b"/>
                      <a:r>
                        <a:rPr lang="en-US" sz="1400" b="1" dirty="0">
                          <a:effectLst/>
                        </a:rPr>
                        <a:t>PI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2.30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extLst>
                  <a:ext uri="{0D108BD9-81ED-4DB2-BD59-A6C34878D82A}">
                    <a16:rowId xmlns:a16="http://schemas.microsoft.com/office/drawing/2014/main" val="1433111280"/>
                  </a:ext>
                </a:extLst>
              </a:tr>
              <a:tr h="358731">
                <a:tc>
                  <a:txBody>
                    <a:bodyPr/>
                    <a:lstStyle/>
                    <a:p>
                      <a:pPr rtl="0" fontAlgn="b"/>
                      <a:r>
                        <a:rPr lang="en-US" sz="1400" b="1" dirty="0">
                          <a:effectLst/>
                        </a:rPr>
                        <a:t>PP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1.30</a:t>
                      </a:r>
                    </a:p>
                  </a:txBody>
                  <a:tcPr marL="28575" marR="28575" marT="0" marB="0" anchor="b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effectLst/>
                      </a:endParaRPr>
                    </a:p>
                  </a:txBody>
                  <a:tcPr marL="28575" marR="28575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effectLst/>
                      </a:endParaRPr>
                    </a:p>
                  </a:txBody>
                  <a:tcPr marL="28575" marR="28575" marT="0" marB="0" anchor="b"/>
                </a:tc>
                <a:extLst>
                  <a:ext uri="{0D108BD9-81ED-4DB2-BD59-A6C34878D82A}">
                    <a16:rowId xmlns:a16="http://schemas.microsoft.com/office/drawing/2014/main" val="1268734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025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C6E9B-6B35-560E-C595-1E814B7F2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25" y="411408"/>
            <a:ext cx="4711500" cy="572700"/>
          </a:xfrm>
        </p:spPr>
        <p:txBody>
          <a:bodyPr/>
          <a:lstStyle/>
          <a:p>
            <a:r>
              <a:rPr lang="ru-RU" dirty="0"/>
              <a:t>Риски</a:t>
            </a:r>
            <a:endParaRPr lang="en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B13F2-8BB7-4310-49E6-E650459E7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+mn-lt"/>
              </a:rPr>
              <a:t>Усиление конкуренции в отрасли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+mn-lt"/>
              </a:rPr>
              <a:t>Незаинтересованность целевой аудитории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1D6BEBB-D7AB-4333-3075-EEEAA671D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780" y="984108"/>
            <a:ext cx="3284444" cy="328444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640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CD68-4B80-349F-E6F0-8A82CA395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Команда проекта</a:t>
            </a:r>
            <a:endParaRPr lang="en-RU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06DB2C-DD0B-B434-395F-F95CBAACD093}"/>
              </a:ext>
            </a:extLst>
          </p:cNvPr>
          <p:cNvSpPr txBox="1"/>
          <p:nvPr/>
        </p:nvSpPr>
        <p:spPr>
          <a:xfrm>
            <a:off x="339365" y="1630838"/>
            <a:ext cx="1619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n-lt"/>
              </a:rPr>
              <a:t>Котляков Андрей</a:t>
            </a:r>
            <a:endParaRPr lang="en-RU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45E08D-D4A6-F720-9F83-C9DC6545935C}"/>
              </a:ext>
            </a:extLst>
          </p:cNvPr>
          <p:cNvSpPr txBox="1"/>
          <p:nvPr/>
        </p:nvSpPr>
        <p:spPr>
          <a:xfrm>
            <a:off x="339365" y="2038878"/>
            <a:ext cx="18646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n-lt"/>
              </a:rPr>
              <a:t>Мельнейчук Андрей</a:t>
            </a:r>
            <a:endParaRPr lang="en-RU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4B81E8-09E2-34B7-D665-AA3519B1625C}"/>
              </a:ext>
            </a:extLst>
          </p:cNvPr>
          <p:cNvSpPr txBox="1"/>
          <p:nvPr/>
        </p:nvSpPr>
        <p:spPr>
          <a:xfrm>
            <a:off x="339365" y="2448996"/>
            <a:ext cx="18229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n-lt"/>
              </a:rPr>
              <a:t>Мударисова Дарья </a:t>
            </a:r>
            <a:endParaRPr lang="en-RU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6754E4-F0E7-22F5-5681-54BC08DB7285}"/>
              </a:ext>
            </a:extLst>
          </p:cNvPr>
          <p:cNvSpPr txBox="1"/>
          <p:nvPr/>
        </p:nvSpPr>
        <p:spPr>
          <a:xfrm>
            <a:off x="339365" y="2876391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n-lt"/>
              </a:rPr>
              <a:t>Ханова Ирина</a:t>
            </a:r>
            <a:endParaRPr lang="en-RU" dirty="0">
              <a:latin typeface="+mn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CCE165-91AC-075E-9D9E-E2ADDA87E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9" y="1110217"/>
            <a:ext cx="4941700" cy="32931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219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>
            <a:extLst>
              <a:ext uri="{FF2B5EF4-FFF2-40B4-BE49-F238E27FC236}">
                <a16:creationId xmlns:a16="http://schemas.microsoft.com/office/drawing/2014/main" id="{0E29926A-D33D-E4DB-9832-3F0FE9E2B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50" y="1535085"/>
            <a:ext cx="5396246" cy="335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83701C-C7C6-A983-07F6-477ED9C6E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C15CB7-C7BD-465F-54FB-6EDC762FF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46" y="2114256"/>
            <a:ext cx="4080855" cy="57270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111476166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Business Slides XL by Slidesgo">
  <a:themeElements>
    <a:clrScheme name="Simple Light">
      <a:dk1>
        <a:srgbClr val="000000"/>
      </a:dk1>
      <a:lt1>
        <a:srgbClr val="E3E7F0"/>
      </a:lt1>
      <a:dk2>
        <a:srgbClr val="000000"/>
      </a:dk2>
      <a:lt2>
        <a:srgbClr val="E3E7F0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945</Words>
  <Application>Microsoft Office PowerPoint</Application>
  <PresentationFormat>Экран (16:9)</PresentationFormat>
  <Paragraphs>312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Montserrat</vt:lpstr>
      <vt:lpstr>Lato</vt:lpstr>
      <vt:lpstr>Vidaloka</vt:lpstr>
      <vt:lpstr>Minimalist Business Slides XL by Slidesgo</vt:lpstr>
      <vt:lpstr>WebInVite</vt:lpstr>
      <vt:lpstr>Проблемы:</vt:lpstr>
      <vt:lpstr>Услуга, которую мы предлагаем</vt:lpstr>
      <vt:lpstr>Потребительские сегменты  </vt:lpstr>
      <vt:lpstr>Аналоги</vt:lpstr>
      <vt:lpstr>Результат оценки рынка</vt:lpstr>
      <vt:lpstr>Результаты опроса</vt:lpstr>
      <vt:lpstr>Вывод на основе опроса</vt:lpstr>
      <vt:lpstr>Финансовая модель</vt:lpstr>
      <vt:lpstr>Финансовая модель</vt:lpstr>
      <vt:lpstr>Финансовая модель</vt:lpstr>
      <vt:lpstr>Финансовая модель</vt:lpstr>
      <vt:lpstr>Финансовая модель</vt:lpstr>
      <vt:lpstr>Финансовая модель</vt:lpstr>
      <vt:lpstr>Денежные потоки</vt:lpstr>
      <vt:lpstr>Риски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WebInVite</dc:title>
  <dc:creator>Андрей Котляков</dc:creator>
  <cp:lastModifiedBy>Андрей Котляков</cp:lastModifiedBy>
  <cp:revision>9</cp:revision>
  <dcterms:modified xsi:type="dcterms:W3CDTF">2023-12-06T07:37:36Z</dcterms:modified>
</cp:coreProperties>
</file>