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4"/>
  </p:notesMasterIdLst>
  <p:sldIdLst>
    <p:sldId id="256" r:id="rId2"/>
    <p:sldId id="269" r:id="rId3"/>
    <p:sldId id="259" r:id="rId4"/>
    <p:sldId id="258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Helvetica Neue" panose="020B0604020202020204" charset="0"/>
      <p:regular r:id="rId23"/>
      <p:bold r:id="rId24"/>
      <p:italic r:id="rId25"/>
      <p:boldItalic r:id="rId26"/>
    </p:embeddedFont>
    <p:embeddedFont>
      <p:font typeface="Raleway" pitchFamily="2" charset="-52"/>
      <p:regular r:id="rId27"/>
      <p:bold r:id="rId28"/>
      <p:italic r:id="rId29"/>
      <p:boldItalic r:id="rId30"/>
    </p:embeddedFont>
    <p:embeddedFont>
      <p:font typeface="Raleway SemiBold" pitchFamily="2" charset="-52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0F055C-3208-4ECE-8C17-30FA551BCD75}">
  <a:tblStyle styleId="{940F055C-3208-4ECE-8C17-30FA551BCD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presProps" Target="presProps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font" Target="fonts/font2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font" Target="fonts/font2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15440945853359"/>
          <c:y val="3.4479508068636831E-2"/>
          <c:w val="0.86444382156799704"/>
          <c:h val="0.874866064770149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A8-4462-8DB2-E0F4FA1EA90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A8-4462-8DB2-E0F4FA1EA90C}"/>
              </c:ext>
            </c:extLst>
          </c:dPt>
          <c:cat>
            <c:strRef>
              <c:f>Лист1!$A$2:$A$4</c:f>
              <c:strCache>
                <c:ptCount val="3"/>
                <c:pt idx="0">
                  <c:v>SOM</c:v>
                </c:pt>
                <c:pt idx="1">
                  <c:v>SAM</c:v>
                </c:pt>
                <c:pt idx="2">
                  <c:v>TAM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900</c:v>
                </c:pt>
                <c:pt idx="1">
                  <c:v>1400</c:v>
                </c:pt>
                <c:pt idx="2" formatCode="#,##0">
                  <c:v>12700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A8-4462-8DB2-E0F4FA1EA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6996040"/>
        <c:axId val="566997024"/>
      </c:barChart>
      <c:catAx>
        <c:axId val="56699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6997024"/>
        <c:crosses val="autoZero"/>
        <c:auto val="1"/>
        <c:lblAlgn val="ctr"/>
        <c:lblOffset val="100"/>
        <c:noMultiLvlLbl val="0"/>
      </c:catAx>
      <c:valAx>
        <c:axId val="56699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6996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88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Название раздела 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0005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tel:79372212412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fif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333064" y="1109189"/>
            <a:ext cx="4655700" cy="14157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sz="20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Агрегатор</a:t>
            </a:r>
            <a:r>
              <a:rPr lang="ru-RU" sz="2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покупки лекарственных препаратов для пациентов с определенной категорией заболеваний</a:t>
            </a:r>
            <a:endParaRPr lang="ru-RU" sz="20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01716" y="2823132"/>
            <a:ext cx="3825300" cy="7632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dirty="0"/>
              <a:t>Кузьмина Светлана Валерьевна,</a:t>
            </a:r>
            <a:br>
              <a:rPr lang="ru-RU" dirty="0"/>
            </a:br>
            <a:r>
              <a:rPr lang="ru-RU" dirty="0"/>
              <a:t>руководитель проекта</a:t>
            </a: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9" name="Google Shape;144;p27"/>
          <p:cNvSpPr txBox="1">
            <a:spLocks noGrp="1"/>
          </p:cNvSpPr>
          <p:nvPr>
            <p:ph type="body" idx="1"/>
          </p:nvPr>
        </p:nvSpPr>
        <p:spPr>
          <a:xfrm>
            <a:off x="255731" y="1591907"/>
            <a:ext cx="6973501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38150" lvl="0" indent="-171450">
              <a:buFont typeface="Arial" panose="020B0604020202020204" pitchFamily="34" charset="0"/>
              <a:buChar char="•"/>
            </a:pPr>
            <a:r>
              <a:rPr lang="ru-RU" dirty="0"/>
              <a:t>отсутствие  компетентного </a:t>
            </a:r>
            <a:r>
              <a:rPr lang="ru-RU" dirty="0" err="1"/>
              <a:t>фармконсультирования</a:t>
            </a:r>
            <a:r>
              <a:rPr lang="ru-RU" dirty="0"/>
              <a:t> пациентов  на электронных ресурсах;</a:t>
            </a:r>
          </a:p>
          <a:p>
            <a:pPr marL="438150" lvl="0" indent="-171450">
              <a:buFont typeface="Arial" panose="020B0604020202020204" pitchFamily="34" charset="0"/>
              <a:buChar char="•"/>
            </a:pPr>
            <a:endParaRPr lang="ru-RU" dirty="0"/>
          </a:p>
          <a:p>
            <a:pPr marL="438150" lvl="0" indent="-171450">
              <a:buFont typeface="Arial" panose="020B0604020202020204" pitchFamily="34" charset="0"/>
              <a:buChar char="•"/>
            </a:pPr>
            <a:r>
              <a:rPr lang="ru-RU" dirty="0"/>
              <a:t>сложности при выборе и замене лекарственных препаратов на аналоги при отсутствии запрашиваемых препаратов на платформе;</a:t>
            </a:r>
          </a:p>
          <a:p>
            <a:pPr marL="438150" lvl="0" indent="-171450">
              <a:buFont typeface="Arial" panose="020B0604020202020204" pitchFamily="34" charset="0"/>
              <a:buChar char="•"/>
            </a:pPr>
            <a:endParaRPr lang="ru-RU" dirty="0"/>
          </a:p>
          <a:p>
            <a:pPr marL="438150" lvl="0" indent="-171450">
              <a:buFont typeface="Arial" panose="020B0604020202020204" pitchFamily="34" charset="0"/>
              <a:buChar char="•"/>
            </a:pPr>
            <a:r>
              <a:rPr lang="ru-RU" dirty="0"/>
              <a:t>возможные риски для здоровья при неконтролируемом приеме лекарственных препаратов и замене их на аналоги</a:t>
            </a:r>
          </a:p>
          <a:p>
            <a:pPr marL="266700" lv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619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089477" y="304131"/>
            <a:ext cx="2258882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01716" y="16980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23" y="24372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03;p2"/>
          <p:cNvSpPr/>
          <p:nvPr/>
        </p:nvSpPr>
        <p:spPr>
          <a:xfrm>
            <a:off x="5420889" y="699116"/>
            <a:ext cx="3001744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  <a:t>Дистанционные способы выбора  лекарственных препаратов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  <a:t>неструктурированы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  <a:t> и небезопасны.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oboto"/>
            </a:endParaRP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  <a:t>Пациент при выборе лекарственных препаратов опирается на свой предыдущий опыт.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oboto"/>
            </a:endParaRP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  <a:t>Пациент не обращается за помощью лечащему врачу, когда выбирает препараты без рецепта.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oboto"/>
            </a:endParaRP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  <a:t>В условиях электронной коммерции фармацевтическое консультирование либо отсутствует, либо неэффективно.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oboto"/>
            </a:endParaRP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oboto"/>
              </a:rPr>
              <a:t>На платформах онлайн-торговли пациент формирует общую корзину покупок, что может привести к избыточному приему препаратов</a:t>
            </a:r>
          </a:p>
          <a:p>
            <a:pPr marL="171450" marR="0" lvl="0" indent="-171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oboto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12" y="1506845"/>
            <a:ext cx="4524375" cy="2724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01716" y="2216829"/>
            <a:ext cx="4624046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/>
              <a:t>Люди от 18 до 65 лет, следящие за здоровьем (витамины, </a:t>
            </a:r>
            <a:r>
              <a:rPr lang="ru-RU" dirty="0" err="1"/>
              <a:t>БАДы</a:t>
            </a:r>
            <a:r>
              <a:rPr lang="ru-RU" dirty="0"/>
              <a:t>)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/>
              <a:t>Родители детей с хроническими заболеваниями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/>
              <a:t>Взрослые пациенты с хроническими заболеваниями</a:t>
            </a:r>
          </a:p>
          <a:p>
            <a:pPr marL="406400" lvl="0" indent="-266700">
              <a:buClr>
                <a:schemeClr val="dk1"/>
              </a:buClr>
            </a:pPr>
            <a:endParaRPr lang="ru-RU" dirty="0"/>
          </a:p>
          <a:p>
            <a:pPr marL="406400" lvl="0" indent="-266700">
              <a:buClr>
                <a:schemeClr val="dk1"/>
              </a:buClr>
            </a:pPr>
            <a:endParaRPr dirty="0"/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511" y="272212"/>
            <a:ext cx="2533731" cy="4501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331102" y="75704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216188" y="1260277"/>
            <a:ext cx="4445189" cy="3745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b="1" dirty="0">
                <a:solidFill>
                  <a:srgbClr val="132C40"/>
                </a:solidFill>
              </a:rPr>
              <a:t>Платформа для покупки лекарственных препаратов для пациентов с определенной категорией заболеваний 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b="1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Бот для персональных консультаций пользователя;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Корректировка назначений при отсутствии препарата или невозможности его приема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Учет индивидуальных особенностей пользователей;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Возможность консультаций с провизором/фармацевтом;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Комплексный подход терапии с учетом сопутствующих заболеваний;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Возможность консультаций врача с помощью телемедицины;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Специальные условия для пользователей платформы на услуги телемедицины конкретной клиники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01716" y="691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19" y="14306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4CD826-256C-D9ED-45EE-7148C85E0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8430" y="0"/>
            <a:ext cx="367392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01717" y="314493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01716" y="302230"/>
            <a:ext cx="161949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198316" y="1752813"/>
            <a:ext cx="3129218" cy="1569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ru" b="1" dirty="0"/>
              <a:t>B2C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Доступ к платформе – бесплатный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b="1" dirty="0"/>
              <a:t>TAM</a:t>
            </a:r>
            <a:r>
              <a:rPr lang="ru-RU" dirty="0"/>
              <a:t> – 12,7 млрд руб. 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b="1" dirty="0"/>
              <a:t>SAM</a:t>
            </a:r>
            <a:r>
              <a:rPr lang="ru-RU" dirty="0"/>
              <a:t> – 1,4 млрд руб.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b="1" dirty="0"/>
              <a:t>SOM</a:t>
            </a:r>
            <a:r>
              <a:rPr lang="ru-RU" dirty="0"/>
              <a:t> – 900 млн руб.</a:t>
            </a:r>
            <a:endParaRPr lang="ru"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802186651"/>
              </p:ext>
            </p:extLst>
          </p:nvPr>
        </p:nvGraphicFramePr>
        <p:xfrm>
          <a:off x="3327590" y="569793"/>
          <a:ext cx="5098211" cy="3935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138310" y="205642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2"/>
          <p:cNvSpPr txBox="1"/>
          <p:nvPr/>
        </p:nvSpPr>
        <p:spPr>
          <a:xfrm>
            <a:off x="2083181" y="1018750"/>
            <a:ext cx="6069413" cy="4219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Интернет-аптека </a:t>
            </a:r>
            <a:r>
              <a:rPr lang="en-US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Apteka.ru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 отсутствие возможности консультирования со специалистами, наличие в ассортименте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БАДов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лекарственных препаратов, формирование индивидуальной корзины</a:t>
            </a: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Официальные платформы аптечных сетей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(Вита, Апрель,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АптекаПлюс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Фармленд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): отсутствие возможности консультирования со специалистами, система заказа и бронирования, формирование индивидуальной корзины, наличие в ассортименте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БАДов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лекарственных препаратов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Интернет-аптека «</a:t>
            </a:r>
            <a:r>
              <a:rPr lang="ru-RU" sz="1200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Мегаптека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 отсутствие возможности консультирования со специалистами, система заказа и бронирования, формирование индивидуальной корзины, наличие в ассортименте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БАДов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лекарственных препаратов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Маркетплейсы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(</a:t>
            </a:r>
            <a:r>
              <a:rPr lang="en-US" sz="1200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Ozon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1200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Яндекс.Маркет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-US" sz="1200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Wildberries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 отсутствие лекарственных препаратов, отсутствие возможности консультирования со специалистами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138309" y="171142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16" y="1018750"/>
            <a:ext cx="727090" cy="7275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21" y="2161342"/>
            <a:ext cx="1684385" cy="6665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83" y="3508234"/>
            <a:ext cx="1958623" cy="2266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67" y="3991982"/>
            <a:ext cx="1008639" cy="10236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637937" y="1044300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637936" y="1018350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211;p32"/>
          <p:cNvSpPr txBox="1"/>
          <p:nvPr/>
        </p:nvSpPr>
        <p:spPr>
          <a:xfrm>
            <a:off x="402265" y="1989445"/>
            <a:ext cx="4432513" cy="188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Прибыль будет формироваться из: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Взаимодействия с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фармкомпаниями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(реклама)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Рекламы сотрудничающих с платформой клиник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Платных консультаций со специалистами (фармацевты, врачи)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636" y="632106"/>
            <a:ext cx="2726181" cy="4072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8" y="744150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72;p29"/>
          <p:cNvSpPr txBox="1">
            <a:spLocks/>
          </p:cNvSpPr>
          <p:nvPr/>
        </p:nvSpPr>
        <p:spPr>
          <a:xfrm>
            <a:off x="456818" y="1761636"/>
            <a:ext cx="3939922" cy="2029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1115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/>
              <a:t>Сформулирована и протестирована гипотеза</a:t>
            </a:r>
            <a:br>
              <a:rPr lang="ru-RU" dirty="0"/>
            </a:br>
            <a:endParaRPr lang="ru-RU" dirty="0"/>
          </a:p>
          <a:p>
            <a:pPr marL="31115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/>
              <a:t>Проведен проблемный опрос (50 потенциальных пользователей)</a:t>
            </a:r>
            <a:br>
              <a:rPr lang="ru-RU" dirty="0"/>
            </a:br>
            <a:endParaRPr lang="ru-RU" dirty="0"/>
          </a:p>
          <a:p>
            <a:pPr marL="31115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/>
              <a:t>Подготовлен алгоритм работы платформы</a:t>
            </a:r>
            <a:br>
              <a:rPr lang="ru-RU" dirty="0"/>
            </a:br>
            <a:endParaRPr lang="ru-RU" dirty="0"/>
          </a:p>
          <a:p>
            <a:pPr marL="311150" indent="-17145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ru-RU" dirty="0"/>
              <a:t>Разработан дизайн-макет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3685676504"/>
              </p:ext>
            </p:extLst>
          </p:nvPr>
        </p:nvGraphicFramePr>
        <p:xfrm>
          <a:off x="456810" y="921625"/>
          <a:ext cx="5783970" cy="2667396"/>
        </p:xfrm>
        <a:graphic>
          <a:graphicData uri="http://schemas.openxmlformats.org/drawingml/2006/table">
            <a:tbl>
              <a:tblPr>
                <a:noFill/>
                <a:tableStyleId>{940F055C-3208-4ECE-8C17-30FA551BCD75}</a:tableStyleId>
              </a:tblPr>
              <a:tblGrid>
                <a:gridCol w="2891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1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780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986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Кузьмина Светлана Валерьевна</a:t>
                      </a:r>
                      <a:endParaRPr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86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Запрос</a:t>
                      </a:r>
                      <a:r>
                        <a:rPr lang="ru-RU" sz="1100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на специалиста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86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Запрос</a:t>
                      </a:r>
                      <a:r>
                        <a:rPr lang="ru-RU" sz="1100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на специалиста</a:t>
                      </a:r>
                      <a:endParaRPr lang="ru-RU"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325535" y="667055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>
            <p:extLst>
              <p:ext uri="{D42A27DB-BD31-4B8C-83A1-F6EECF244321}">
                <p14:modId xmlns:p14="http://schemas.microsoft.com/office/powerpoint/2010/main" val="233732515"/>
              </p:ext>
            </p:extLst>
          </p:nvPr>
        </p:nvGraphicFramePr>
        <p:xfrm>
          <a:off x="665305" y="3110845"/>
          <a:ext cx="7762415" cy="1778480"/>
        </p:xfrm>
        <a:graphic>
          <a:graphicData uri="http://schemas.openxmlformats.org/drawingml/2006/table">
            <a:tbl>
              <a:tblPr>
                <a:noFill/>
                <a:tableStyleId>{940F055C-3208-4ECE-8C17-30FA551BCD75}</a:tableStyleId>
              </a:tblPr>
              <a:tblGrid>
                <a:gridCol w="3443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7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ru-RU"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"/>
                        </a:rPr>
                        <a:t>Поиск специалистов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Кузьмина Светлана Валерьевна</a:t>
                      </a:r>
                      <a:endParaRPr lang="ru-RU"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"/>
                        </a:rPr>
                        <a:t>Создание бота сопровождения</a:t>
                      </a:r>
                      <a:endParaRPr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Кузьмина Светлана Валерьевна</a:t>
                      </a:r>
                      <a:endParaRPr lang="ru-RU"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"/>
                        </a:rPr>
                        <a:t>Создание прототипа платформы</a:t>
                      </a:r>
                      <a:endParaRPr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Кузьмина Светлана Валерьевна</a:t>
                      </a:r>
                      <a:endParaRPr lang="ru-RU"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Google Shape;260;p36"/>
          <p:cNvSpPr txBox="1">
            <a:spLocks/>
          </p:cNvSpPr>
          <p:nvPr/>
        </p:nvSpPr>
        <p:spPr>
          <a:xfrm>
            <a:off x="559662" y="1371653"/>
            <a:ext cx="7973700" cy="1648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27000" indent="0">
              <a:buClr>
                <a:schemeClr val="dk1"/>
              </a:buClr>
              <a:buSzPts val="1600"/>
              <a:buFont typeface="Raleway"/>
              <a:buNone/>
            </a:pPr>
            <a:r>
              <a:rPr lang="ru-RU" sz="1600" dirty="0">
                <a:solidFill>
                  <a:srgbClr val="132C40"/>
                </a:solidFill>
              </a:rPr>
              <a:t>Планы развития, основные укрупненные задачи:</a:t>
            </a:r>
            <a:endParaRPr lang="ru-RU" sz="1300" dirty="0">
              <a:solidFill>
                <a:srgbClr val="132C40"/>
              </a:solidFill>
            </a:endParaRPr>
          </a:p>
          <a:p>
            <a:pPr indent="-311150">
              <a:buClr>
                <a:srgbClr val="132C40"/>
              </a:buClr>
              <a:buSzPts val="1300"/>
              <a:buFont typeface="Raleway"/>
              <a:buAutoNum type="arabicParenR"/>
            </a:pPr>
            <a:r>
              <a:rPr lang="ru-RU" sz="1400" dirty="0"/>
              <a:t>формирование коммерческого предложения специалистам клиник для сотрудничества;</a:t>
            </a:r>
          </a:p>
          <a:p>
            <a:pPr indent="-311150">
              <a:buClr>
                <a:srgbClr val="132C40"/>
              </a:buClr>
              <a:buSzPts val="1300"/>
              <a:buFont typeface="Raleway"/>
              <a:buAutoNum type="arabicParenR"/>
            </a:pPr>
            <a:r>
              <a:rPr lang="ru-RU" sz="1400" dirty="0"/>
              <a:t>формирование коммерческого предложения фармацевтам и провизорам в целях сотрудничества;</a:t>
            </a:r>
          </a:p>
          <a:p>
            <a:pPr indent="-311150">
              <a:buClr>
                <a:srgbClr val="132C40"/>
              </a:buClr>
              <a:buSzPts val="1300"/>
              <a:buFont typeface="Raleway"/>
              <a:buAutoNum type="arabicParenR"/>
            </a:pPr>
            <a:r>
              <a:rPr lang="ru-RU" sz="1400" dirty="0"/>
              <a:t>поиск лояльных поставщиков лекарственных препаратов;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258698" y="2440282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>
              <a:buSzPts val="1400"/>
              <a:buNone/>
            </a:pPr>
            <a:r>
              <a:rPr lang="ru-RU" dirty="0"/>
              <a:t>Кузьмина Светлана Валерьевна</a:t>
            </a:r>
          </a:p>
          <a:p>
            <a:pPr marL="406400" lvl="0" indent="-203200">
              <a:buSzPts val="14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ru-RU" dirty="0">
                <a:hlinkClick r:id="rId3"/>
              </a:rPr>
              <a:t>Тел.: +7 (937) 221-24-12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743" y="406827"/>
            <a:ext cx="2436939" cy="4332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513</Words>
  <Application>Microsoft Office PowerPoint</Application>
  <PresentationFormat>Экран (16:9)</PresentationFormat>
  <Paragraphs>92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Raleway SemiBold</vt:lpstr>
      <vt:lpstr>Roboto</vt:lpstr>
      <vt:lpstr>Wingdings</vt:lpstr>
      <vt:lpstr>Raleway</vt:lpstr>
      <vt:lpstr>Helvetica Neue</vt:lpstr>
      <vt:lpstr>Arial</vt:lpstr>
      <vt:lpstr>Calibri</vt:lpstr>
      <vt:lpstr>Century Gothic</vt:lpstr>
      <vt:lpstr>Simple Light</vt:lpstr>
      <vt:lpstr>Агрегатор покупки лекарственных препаратов для пациентов с определенной категорией заболеваний</vt:lpstr>
      <vt:lpstr>Презентация PowerPoint</vt:lpstr>
      <vt:lpstr>ПРОБЛЕМА</vt:lpstr>
      <vt:lpstr>ЦЕЛЕВАЯ АУДИТОРИЯ</vt:lpstr>
      <vt:lpstr>РЕШЕНИЕ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Агрегатор групповых закупок лекарственных препаратов для пациентов с определенной категорией заболеваний</dc:title>
  <dc:creator>Persona</dc:creator>
  <cp:lastModifiedBy>Валентина Качанова</cp:lastModifiedBy>
  <cp:revision>17</cp:revision>
  <dcterms:modified xsi:type="dcterms:W3CDTF">2023-09-29T21:35:08Z</dcterms:modified>
</cp:coreProperties>
</file>