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Comfortaa Light"/>
      <p:regular r:id="rId16"/>
      <p:bold r:id="rId17"/>
    </p:embeddedFont>
    <p:embeddedFont>
      <p:font typeface="Montserrat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MontserratLight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omfortaaLight-bold.fntdata"/><Relationship Id="rId16" Type="http://schemas.openxmlformats.org/officeDocument/2006/relationships/font" Target="fonts/Comfortaa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Light-bold.fntdata"/><Relationship Id="rId6" Type="http://schemas.openxmlformats.org/officeDocument/2006/relationships/slide" Target="slides/slide1.xml"/><Relationship Id="rId18" Type="http://schemas.openxmlformats.org/officeDocument/2006/relationships/font" Target="fonts/MontserratLigh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4f9b6d8b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4f9b6d8b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4f9b6d8bc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4f9b6d8bc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4f9b6d8bc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4f9b6d8bc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4f9b6d8bc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4f9b6d8bc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4f9b6d8bc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4f9b6d8bc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4f9b6d8bc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4f9b6d8bc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4f9b6d8bc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4f9b6d8bc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4f9b6d8bca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4f9b6d8bc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4f9b6d8bc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4f9b6d8bc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986100"/>
            <a:ext cx="8520600" cy="67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250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INVEST NAVIGATOR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954750" y="2259300"/>
            <a:ext cx="773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Программное обеспечение для </a:t>
            </a:r>
            <a:r>
              <a:rPr lang="ru" sz="11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юридических</a:t>
            </a:r>
            <a:r>
              <a:rPr lang="ru" sz="11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лиц.</a:t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046050" y="948300"/>
            <a:ext cx="305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Задача 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2582825" y="1919550"/>
            <a:ext cx="6389400" cy="24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Малый и средний бизнес, которые хотят увеличить прибыль либо сделать налоговую оптимизацию. Сектор рынка - В2В.</a:t>
            </a:r>
            <a:endParaRPr sz="2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7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 помогает малому и среднему бизнесу оптимизировать налоги, а также увеличить прибыль компании</a:t>
            </a:r>
            <a:endParaRPr sz="2700"/>
          </a:p>
        </p:txBody>
      </p:sp>
      <p:sp>
        <p:nvSpPr>
          <p:cNvPr id="62" name="Google Shape;62;p14"/>
          <p:cNvSpPr/>
          <p:nvPr/>
        </p:nvSpPr>
        <p:spPr>
          <a:xfrm>
            <a:off x="449846" y="1998903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449851" y="3273139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1150625" y="964700"/>
            <a:ext cx="696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Описание решения / продукт 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2291075" y="2378675"/>
            <a:ext cx="6519300" cy="20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Программное обеспечение с помощью искусственного интеллекта анализирует рынок ценных бумаг, подбирает под стратегию инвестора подходящие варианты.</a:t>
            </a:r>
            <a:endParaRPr sz="2800"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 находится на стадии разработки: концепция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1528650" y="1537388"/>
            <a:ext cx="6086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highlight>
                  <a:schemeClr val="accent6"/>
                </a:highlight>
                <a:latin typeface="Comfortaa Light"/>
                <a:ea typeface="Comfortaa Light"/>
                <a:cs typeface="Comfortaa Light"/>
                <a:sym typeface="Comfortaa Light"/>
              </a:rPr>
              <a:t>Не забываем стадию: прототип, тестирование идей</a:t>
            </a:r>
            <a:endParaRPr>
              <a:solidFill>
                <a:schemeClr val="dk1"/>
              </a:solidFill>
              <a:highlight>
                <a:schemeClr val="accent6"/>
              </a:highlight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134196" y="2378666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34201" y="3662814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499200" y="840500"/>
            <a:ext cx="2145600" cy="6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2550600" y="2156950"/>
            <a:ext cx="6221400" cy="25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500 трлн руб - рынок PAM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1,8 млрд руб - рынок TAM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108 млн руб - рынок SAM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10,8 млн руб - рынок SOM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360 тыс - МСП Питер и Ленобласть.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300 руб в месяц - </a:t>
            </a: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ежемесячная</a:t>
            </a: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подписка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307446" y="2266003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984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Сравнение с конкурентами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2644975" y="1998900"/>
            <a:ext cx="5932800" cy="23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конкуренты: БКС Брокер, Тинькофф Инвестиции, ПАО Сбербанк, Открытие Брокер, Альфа- Банк, Финам, ИК Фридом Финанс.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Существующие аналоги в 99% случаев представляют собой Телеграмм боты с рассылкой, а мы предлагаем полноценное  многофункциональное приложение, с дашбордами, журналом ДДС, возможностью самому отслеживать состояние портфеля и даже с функцией автоматической оплаты налогов. 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508426" y="2596639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 Competitive Advantage </a:t>
            </a:r>
            <a:endParaRPr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2892900" y="951375"/>
            <a:ext cx="335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Бизнес модель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2556825" y="1905625"/>
            <a:ext cx="6443100" cy="24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Будет использоваться подписная модель, это значит,что для продолжения использования сервиса ему нужно будет каждый месяц продлевать подписку. Продукт будет продвигаться через рекламу в социальных сетях.</a:t>
            </a:r>
            <a:endParaRPr sz="2300">
              <a:solidFill>
                <a:schemeClr val="dk1"/>
              </a:solidFill>
            </a:endParaRPr>
          </a:p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продвижения- публикации  на сайтах со статьями про бизнес таких как VC.ru, Habr, пресс-релизы РИА-новости, участие в конкурсах, выставках, акселераторах, хакатонах, выступления на конференциях и форумах.</a:t>
            </a:r>
            <a:endParaRPr sz="2300"/>
          </a:p>
        </p:txBody>
      </p:sp>
      <p:sp>
        <p:nvSpPr>
          <p:cNvPr id="93" name="Google Shape;93;p18"/>
          <p:cNvSpPr/>
          <p:nvPr/>
        </p:nvSpPr>
        <p:spPr>
          <a:xfrm>
            <a:off x="449846" y="1998903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4" name="Google Shape;94;p18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2403150" y="951375"/>
            <a:ext cx="4337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Traction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2403150" y="1832350"/>
            <a:ext cx="6488100" cy="25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4A4A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TRL 2: Сформулирована техническая концепция, установлены возможные области применения разработки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1" name="Google Shape;101;p19"/>
          <p:cNvSpPr/>
          <p:nvPr/>
        </p:nvSpPr>
        <p:spPr>
          <a:xfrm>
            <a:off x="265496" y="1998903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2749650" y="1013725"/>
            <a:ext cx="364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Планы на 3 года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2459900" y="2166050"/>
            <a:ext cx="6514500" cy="15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1.Команда - 3 разработчика, 1 ML - специалист, продакт - менеджер, дизайнер, маркетолог  - </a:t>
            </a: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январь 2024 года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2.создание MVP - </a:t>
            </a: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февраль-апрель 2024 года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3.Тестирование - май 2024 года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8" name="Google Shape;108;p20"/>
          <p:cNvSpPr/>
          <p:nvPr/>
        </p:nvSpPr>
        <p:spPr>
          <a:xfrm>
            <a:off x="363321" y="2285978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2913600" y="938050"/>
            <a:ext cx="3316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Команда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2364000" y="1858975"/>
            <a:ext cx="6816000" cy="200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Васильев М. В. - лидер, маркетолог, генератор идей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Опыт и квалификация - </a:t>
            </a: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кейс-чемпионат GPN Intelligence Cup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Гудков Н. С. - бизнес-аналитик, продакт-менеджер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Опыт и квалификация - </a:t>
            </a: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кейс-чемпионаты, хакатоны, несколько pet-проектов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21"/>
          <p:cNvSpPr/>
          <p:nvPr/>
        </p:nvSpPr>
        <p:spPr>
          <a:xfrm>
            <a:off x="274096" y="1998903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2693100" y="744825"/>
            <a:ext cx="375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ru" sz="3200">
                <a:latin typeface="Times New Roman"/>
                <a:ea typeface="Times New Roman"/>
                <a:cs typeface="Times New Roman"/>
                <a:sym typeface="Times New Roman"/>
              </a:rPr>
              <a:t>Контакты</a:t>
            </a:r>
            <a:endParaRPr sz="2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2613175" y="1873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</a:rPr>
              <a:t>Васильев Марк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89505000095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mark0718@list.ru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2"/>
          <p:cNvSpPr/>
          <p:nvPr/>
        </p:nvSpPr>
        <p:spPr>
          <a:xfrm>
            <a:off x="440671" y="1998903"/>
            <a:ext cx="1950000" cy="11457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contacts</a:t>
            </a:r>
            <a:endParaRPr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