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59" r:id="rId6"/>
    <p:sldId id="262" r:id="rId7"/>
    <p:sldId id="264" r:id="rId8"/>
    <p:sldId id="268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5F4"/>
    <a:srgbClr val="F4E4E7"/>
    <a:srgbClr val="FCF8F7"/>
    <a:srgbClr val="CCBAD1"/>
    <a:srgbClr val="F5BBAC"/>
    <a:srgbClr val="EAC9D4"/>
    <a:srgbClr val="B5C2EE"/>
    <a:srgbClr val="F1C6B6"/>
    <a:srgbClr val="F59DB6"/>
    <a:srgbClr val="DB6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EC9EA-A604-49EE-81F9-66064D190D7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B277C-9F4D-42E5-85D7-31F9EEB96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876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B277C-9F4D-42E5-85D7-31F9EEB967C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249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B277C-9F4D-42E5-85D7-31F9EEB967C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561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B277C-9F4D-42E5-85D7-31F9EEB967C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92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418A1-1A11-4DF1-9EFC-47232C2E3E3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8029E-A579-41C1-9C13-19D886AA84E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Users\Роман\Downloads\2024_Загрузки\2024_Осень_ Загрузки\2024_Pic_November\Домик женщины Лив Сандвик Якобсен в Норвегии\hdjzi2jpnnt1o4x3w09ir1hk8tjeesl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125"/>
                    </a14:imgEffect>
                    <a14:imgEffect>
                      <a14:saturation sat="0"/>
                    </a14:imgEffect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62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44" y="-350726"/>
            <a:ext cx="8803240" cy="3407078"/>
          </a:xfrm>
        </p:spPr>
        <p:txBody>
          <a:bodyPr>
            <a:noAutofit/>
          </a:bodyPr>
          <a:lstStyle/>
          <a:p>
            <a:r>
              <a:rPr lang="ru-RU" sz="19600" dirty="0" err="1" smtClean="0">
                <a:solidFill>
                  <a:schemeClr val="accent4"/>
                </a:solidFill>
                <a:latin typeface="Bebas Neue Bold" pitchFamily="34" charset="-52"/>
              </a:rPr>
              <a:t>Радио</a:t>
            </a:r>
            <a:r>
              <a:rPr lang="ru-RU" sz="19600" dirty="0" err="1" smtClean="0">
                <a:solidFill>
                  <a:schemeClr val="bg1"/>
                </a:solidFill>
                <a:latin typeface="Bebas Neue Bold" pitchFamily="34" charset="-52"/>
              </a:rPr>
              <a:t>Век</a:t>
            </a:r>
            <a:endParaRPr lang="ru-RU" sz="19600" dirty="0">
              <a:solidFill>
                <a:schemeClr val="bg1"/>
              </a:solidFill>
              <a:latin typeface="Bebas Neue Bold" pitchFamily="34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624" y="5974652"/>
            <a:ext cx="11636678" cy="601512"/>
          </a:xfrm>
        </p:spPr>
        <p:txBody>
          <a:bodyPr anchor="ctr">
            <a:noAutofit/>
          </a:bodyPr>
          <a:lstStyle/>
          <a:p>
            <a:pPr algn="just"/>
            <a:r>
              <a:rPr lang="ru-RU" sz="3200" dirty="0">
                <a:latin typeface="Bebas Neue Bold" pitchFamily="34" charset="-52"/>
                <a:ea typeface="Tahoma" pitchFamily="34" charset="0"/>
                <a:cs typeface="Tahoma" pitchFamily="34" charset="0"/>
              </a:rPr>
              <a:t>Разработка аппаратного комплекса для обнаружения сигнала управления </a:t>
            </a:r>
            <a:r>
              <a:rPr lang="ru-RU" sz="3200" dirty="0" err="1" smtClean="0">
                <a:latin typeface="Bebas Neue Bold" pitchFamily="34" charset="-52"/>
                <a:ea typeface="Tahoma" pitchFamily="34" charset="0"/>
                <a:cs typeface="Tahoma" pitchFamily="34" charset="0"/>
              </a:rPr>
              <a:t>бПЛА</a:t>
            </a:r>
            <a:endParaRPr lang="ru-RU" sz="3200" dirty="0">
              <a:latin typeface="Bebas Neue Bold" pitchFamily="34" charset="-52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756" y="445948"/>
            <a:ext cx="4322572" cy="744410"/>
          </a:xfrm>
          <a:noFill/>
          <a:effectLst/>
        </p:spPr>
        <p:txBody>
          <a:bodyPr>
            <a:normAutofit/>
          </a:bodyPr>
          <a:lstStyle/>
          <a:p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 Bold" pitchFamily="34" charset="-52"/>
              </a:rPr>
              <a:t>Проблема</a:t>
            </a:r>
            <a:endParaRPr lang="ru-RU" b="1" dirty="0">
              <a:latin typeface="Bebas Neue Bold" pitchFamily="3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0328" y="4818888"/>
            <a:ext cx="2331720" cy="1783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52395" y="1190358"/>
            <a:ext cx="1018365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HeliosCondC" pitchFamily="50" charset="0"/>
              </a:rPr>
              <a:t/>
            </a:r>
            <a:br>
              <a:rPr lang="ru-RU" sz="2400" dirty="0" smtClean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>Относительно </a:t>
            </a:r>
            <a:r>
              <a:rPr lang="ru-RU" sz="2000" dirty="0">
                <a:latin typeface="HeliosCondC" pitchFamily="50" charset="0"/>
              </a:rPr>
              <a:t>невысокая стоимость БПЛА и трудности их наблюдения и контроля приводят к повышению безнаказанности и массовости противоправных действий с их </a:t>
            </a:r>
            <a:r>
              <a:rPr lang="ru-RU" sz="2000" dirty="0" smtClean="0">
                <a:latin typeface="HeliosCondC" pitchFamily="50" charset="0"/>
              </a:rPr>
              <a:t>использованием</a:t>
            </a:r>
            <a:r>
              <a:rPr lang="en-US" sz="2000" dirty="0">
                <a:latin typeface="HeliosCondC" pitchFamily="50" charset="0"/>
              </a:rPr>
              <a:t/>
            </a:r>
            <a:br>
              <a:rPr lang="en-US" sz="2000" dirty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/>
            </a:r>
            <a:br>
              <a:rPr lang="ru-RU" sz="2000" dirty="0" smtClean="0">
                <a:latin typeface="HeliosCondC" pitchFamily="50" charset="0"/>
              </a:rPr>
            </a:br>
            <a:r>
              <a:rPr lang="en-US" sz="2000" dirty="0" smtClean="0">
                <a:latin typeface="HeliosCondC" pitchFamily="50" charset="0"/>
              </a:rPr>
              <a:t>|</a:t>
            </a:r>
            <a:br>
              <a:rPr lang="en-US" sz="2000" dirty="0" smtClean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/>
            </a:r>
            <a:br>
              <a:rPr lang="ru-RU" sz="2000" dirty="0" smtClean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>По предварительным оценкам </a:t>
            </a:r>
            <a:r>
              <a:rPr lang="ru-RU" sz="2000" dirty="0">
                <a:latin typeface="HeliosCondC" pitchFamily="50" charset="0"/>
              </a:rPr>
              <a:t>экспертов</a:t>
            </a:r>
            <a:r>
              <a:rPr lang="ru-RU" sz="2000" b="1" baseline="30000" dirty="0">
                <a:latin typeface="HeliosCondC" pitchFamily="50" charset="0"/>
              </a:rPr>
              <a:t>1</a:t>
            </a:r>
            <a:r>
              <a:rPr lang="ru-RU" sz="2000" dirty="0">
                <a:latin typeface="HeliosCondC" pitchFamily="50" charset="0"/>
              </a:rPr>
              <a:t>, рынок </a:t>
            </a:r>
            <a:r>
              <a:rPr lang="ru-RU" sz="2000" dirty="0" err="1">
                <a:latin typeface="HeliosCondC" pitchFamily="50" charset="0"/>
              </a:rPr>
              <a:t>дронов</a:t>
            </a:r>
            <a:r>
              <a:rPr lang="ru-RU" sz="2000" dirty="0">
                <a:latin typeface="HeliosCondC" pitchFamily="50" charset="0"/>
              </a:rPr>
              <a:t> </a:t>
            </a:r>
            <a:r>
              <a:rPr lang="ru-RU" sz="2000" dirty="0" smtClean="0">
                <a:latin typeface="HeliosCondC" pitchFamily="50" charset="0"/>
              </a:rPr>
              <a:t>будет стабильно </a:t>
            </a:r>
            <a:r>
              <a:rPr lang="ru-RU" sz="2000" dirty="0">
                <a:latin typeface="HeliosCondC" pitchFamily="50" charset="0"/>
              </a:rPr>
              <a:t>увеличиваться со среднегодовым темпом роста более 15% в течение 2022–2027 </a:t>
            </a:r>
            <a:r>
              <a:rPr lang="ru-RU" sz="2000" dirty="0" smtClean="0">
                <a:latin typeface="HeliosCondC" pitchFamily="50" charset="0"/>
              </a:rPr>
              <a:t>гг. </a:t>
            </a:r>
            <a:r>
              <a:rPr lang="en-US" sz="2000" dirty="0" smtClean="0">
                <a:latin typeface="HeliosCondC" pitchFamily="50" charset="0"/>
              </a:rPr>
              <a:t/>
            </a:r>
            <a:br>
              <a:rPr lang="en-US" sz="2000" dirty="0" smtClean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/>
            </a:r>
            <a:br>
              <a:rPr lang="ru-RU" sz="2000" dirty="0" smtClean="0">
                <a:latin typeface="HeliosCondC" pitchFamily="50" charset="0"/>
              </a:rPr>
            </a:br>
            <a:r>
              <a:rPr lang="en-US" sz="2000" dirty="0" smtClean="0">
                <a:latin typeface="HeliosCondC" pitchFamily="50" charset="0"/>
              </a:rPr>
              <a:t>|</a:t>
            </a:r>
            <a:br>
              <a:rPr lang="en-US" sz="2000" dirty="0" smtClean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/>
            </a:r>
            <a:br>
              <a:rPr lang="ru-RU" sz="2000" dirty="0" smtClean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>К </a:t>
            </a:r>
            <a:r>
              <a:rPr lang="ru-RU" sz="2000" dirty="0">
                <a:latin typeface="HeliosCondC" pitchFamily="50" charset="0"/>
              </a:rPr>
              <a:t>2025 г. над территорией России будут постоянно находиться в воздухе не менее 100 тыс.</a:t>
            </a:r>
            <a:br>
              <a:rPr lang="ru-RU" sz="2000" dirty="0">
                <a:latin typeface="HeliosCondC" pitchFamily="50" charset="0"/>
              </a:rPr>
            </a:br>
            <a:r>
              <a:rPr lang="ru-RU" sz="2000" dirty="0" smtClean="0">
                <a:latin typeface="HeliosCondC" pitchFamily="50" charset="0"/>
              </a:rPr>
              <a:t>БПЛА. </a:t>
            </a:r>
            <a:r>
              <a:rPr lang="ru-RU" sz="2000" dirty="0">
                <a:latin typeface="HeliosCondC" pitchFamily="50" charset="0"/>
              </a:rPr>
              <a:t>Значит, не менее 3 тыс. аппаратов (3%) будут использоваться незаконно</a:t>
            </a:r>
            <a:r>
              <a:rPr lang="ru-RU" sz="2000" dirty="0" smtClean="0">
                <a:latin typeface="HeliosCondC" pitchFamily="50" charset="0"/>
              </a:rPr>
              <a:t>.</a:t>
            </a:r>
            <a:r>
              <a:rPr lang="en-US" sz="2000" dirty="0" smtClean="0">
                <a:latin typeface="HeliosCondC" pitchFamily="50" charset="0"/>
              </a:rPr>
              <a:t/>
            </a:r>
            <a:br>
              <a:rPr lang="en-US" sz="2000" dirty="0" smtClean="0">
                <a:latin typeface="HeliosCondC" pitchFamily="50" charset="0"/>
              </a:rPr>
            </a:br>
            <a:r>
              <a:rPr lang="en-US" sz="2000" dirty="0" smtClean="0">
                <a:latin typeface="HeliosCondC" pitchFamily="50" charset="0"/>
              </a:rPr>
              <a:t/>
            </a:r>
            <a:br>
              <a:rPr lang="en-US" sz="2000" dirty="0" smtClean="0">
                <a:latin typeface="HeliosCondC" pitchFamily="50" charset="0"/>
              </a:rPr>
            </a:br>
            <a:r>
              <a:rPr lang="en-US" sz="2000" dirty="0" smtClean="0">
                <a:latin typeface="HeliosCondC" pitchFamily="50" charset="0"/>
              </a:rPr>
              <a:t/>
            </a:r>
            <a:br>
              <a:rPr lang="en-US" sz="2000" dirty="0" smtClean="0">
                <a:latin typeface="HeliosCondC" pitchFamily="50" charset="0"/>
              </a:rPr>
            </a:br>
            <a:r>
              <a:rPr lang="pl-PL" sz="1200" dirty="0"/>
              <a:t>1 https://robotrends.ru/robopedia/prognozy -i-trendy -v -oblasti-bespilotnikov</a:t>
            </a:r>
            <a:endParaRPr lang="ru-RU" sz="1200" dirty="0">
              <a:latin typeface="HeliosCondC" pitchFamily="50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XO Thames" panose="02020603050405020304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G:\Users\Роман\Downloads\2024_Загрузки\2024_Осень_ Загрузки\2024_Pic_November\Домик женщины Лив Сандвик Якобсен в Норвегии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aturation sat="0"/>
                    </a14:imgEffect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26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3954" y="0"/>
            <a:ext cx="1874436" cy="1484188"/>
          </a:xfrm>
          <a:noFill/>
          <a:effectLst/>
        </p:spPr>
        <p:txBody>
          <a:bodyPr/>
          <a:lstStyle/>
          <a:p>
            <a:r>
              <a:rPr lang="ru-RU" b="1" dirty="0" smtClean="0">
                <a:solidFill>
                  <a:schemeClr val="accent4"/>
                </a:solidFill>
                <a:latin typeface="Bebas Neue Bold" pitchFamily="34" charset="-52"/>
              </a:rPr>
              <a:t>Решение</a:t>
            </a:r>
            <a:endParaRPr lang="ru-RU" b="1" dirty="0">
              <a:solidFill>
                <a:schemeClr val="accent4"/>
              </a:solidFill>
              <a:latin typeface="Bebas Neue Bold" pitchFamily="34" charset="-52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845768" y="1066162"/>
            <a:ext cx="5441692" cy="1258859"/>
            <a:chOff x="887565" y="1446073"/>
            <a:chExt cx="2967998" cy="1258859"/>
          </a:xfrm>
        </p:grpSpPr>
        <p:sp>
          <p:nvSpPr>
            <p:cNvPr id="5" name="TextBox 4"/>
            <p:cNvSpPr txBox="1"/>
            <p:nvPr/>
          </p:nvSpPr>
          <p:spPr>
            <a:xfrm>
              <a:off x="887565" y="1446073"/>
              <a:ext cx="342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1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58693" y="1504603"/>
              <a:ext cx="27968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Комплекс, определяющий направление на источник </a:t>
              </a: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сигнала БПЛА </a:t>
              </a:r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с радиусом действия до 4 км.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845769" y="2407477"/>
            <a:ext cx="5148048" cy="1780978"/>
            <a:chOff x="887565" y="3140968"/>
            <a:chExt cx="3000998" cy="1780978"/>
          </a:xfrm>
        </p:grpSpPr>
        <p:sp>
          <p:nvSpPr>
            <p:cNvPr id="8" name="TextBox 7"/>
            <p:cNvSpPr txBox="1"/>
            <p:nvPr/>
          </p:nvSpPr>
          <p:spPr>
            <a:xfrm>
              <a:off x="887565" y="3140968"/>
              <a:ext cx="342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3413" y="3352286"/>
              <a:ext cx="282515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Географическое </a:t>
              </a: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расположение: </a:t>
              </a:r>
              <a:endParaRPr lang="ru-RU" sz="2400" dirty="0">
                <a:solidFill>
                  <a:schemeClr val="bg1"/>
                </a:solidFill>
                <a:latin typeface="HeliosCondC" pitchFamily="50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Регионы </a:t>
              </a:r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с </a:t>
              </a: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риском использования</a:t>
              </a:r>
              <a:b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</a:b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БПЛА </a:t>
              </a:r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в </a:t>
              </a: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противоправных целях.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Сегмент рынка </a:t>
              </a:r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– </a:t>
              </a: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B2B.</a:t>
              </a:r>
              <a:endParaRPr lang="ru-RU" sz="2400" dirty="0">
                <a:solidFill>
                  <a:schemeClr val="bg1"/>
                </a:solidFill>
                <a:latin typeface="HeliosCondC" pitchFamily="50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845769" y="4188454"/>
            <a:ext cx="4069489" cy="2555773"/>
            <a:chOff x="874869" y="4554142"/>
            <a:chExt cx="4069489" cy="1848876"/>
          </a:xfrm>
        </p:grpSpPr>
        <p:sp>
          <p:nvSpPr>
            <p:cNvPr id="7" name="TextBox 6"/>
            <p:cNvSpPr txBox="1"/>
            <p:nvPr/>
          </p:nvSpPr>
          <p:spPr>
            <a:xfrm>
              <a:off x="874869" y="4554142"/>
              <a:ext cx="301658" cy="267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76527" y="4822209"/>
              <a:ext cx="3767831" cy="1580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HeliosCondC" pitchFamily="50" charset="0"/>
                </a:rPr>
                <a:t>Потенциальные покупатели : </a:t>
              </a:r>
              <a:endParaRPr lang="ru-RU" sz="2400" dirty="0" smtClean="0">
                <a:solidFill>
                  <a:schemeClr val="bg1"/>
                </a:solidFill>
                <a:latin typeface="HeliosCondC" pitchFamily="50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Министерство Обороны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Спецслужбы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chemeClr val="bg1"/>
                  </a:solidFill>
                  <a:latin typeface="HeliosCondC" pitchFamily="50" charset="0"/>
                </a:rPr>
                <a:t>МВД и ЧОП</a:t>
              </a:r>
              <a:r>
                <a:rPr lang="ru-RU" sz="2000" dirty="0">
                  <a:solidFill>
                    <a:schemeClr val="bg1"/>
                  </a:solidFill>
                </a:rPr>
                <a:t/>
              </a:r>
              <a:br>
                <a:rPr lang="ru-RU" sz="2000" dirty="0">
                  <a:solidFill>
                    <a:schemeClr val="bg1"/>
                  </a:solidFill>
                </a:rPr>
              </a:br>
              <a:r>
                <a:rPr lang="ru-RU" sz="2000" dirty="0" smtClean="0">
                  <a:solidFill>
                    <a:schemeClr val="bg1"/>
                  </a:solidFill>
                </a:rPr>
                <a:t> </a:t>
              </a:r>
              <a:endParaRPr lang="ru-RU" sz="2000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XO Thames" panose="02020603050405020304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192" y="682855"/>
            <a:ext cx="10515600" cy="619852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b="1" dirty="0">
                <a:latin typeface="Bebas Neue Bold" pitchFamily="34" charset="-52"/>
              </a:rPr>
              <a:t>Уникальное преимущество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0768" y="1287522"/>
            <a:ext cx="10515600" cy="51838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Bebas Neue Bold" pitchFamily="34" charset="-52"/>
              </a:rPr>
              <a:t/>
            </a:r>
            <a:br>
              <a:rPr lang="ru-RU" sz="2000" dirty="0" smtClean="0">
                <a:latin typeface="Bebas Neue Bold" pitchFamily="34" charset="-52"/>
              </a:rPr>
            </a:br>
            <a:r>
              <a:rPr lang="ru-RU" sz="2000" dirty="0" smtClean="0">
                <a:latin typeface="Bebas Neue Bold" pitchFamily="34" charset="-52"/>
              </a:rPr>
              <a:t>Комплекс превосходит </a:t>
            </a:r>
            <a:r>
              <a:rPr lang="ru-RU" sz="2000" dirty="0">
                <a:latin typeface="Bebas Neue Bold" pitchFamily="34" charset="-52"/>
              </a:rPr>
              <a:t>аналоги по сочетанию широкого диапазона частот (200-6000 МГц), большой дальности обнаружения (до 4000 м), автоматической идентификации и пеленгации, </a:t>
            </a:r>
            <a:r>
              <a:rPr lang="ru-RU" sz="2000" dirty="0" smtClean="0">
                <a:latin typeface="Bebas Neue Bold" pitchFamily="34" charset="-52"/>
              </a:rPr>
              <a:t>портативности, а также конкурентной цене</a:t>
            </a:r>
          </a:p>
          <a:p>
            <a:pPr marL="0" indent="0" algn="just">
              <a:buNone/>
            </a:pPr>
            <a:r>
              <a:rPr lang="ru-RU" sz="2000" dirty="0" smtClean="0">
                <a:latin typeface="Bebas Neue Bold" pitchFamily="34" charset="-52"/>
              </a:rPr>
              <a:t/>
            </a:r>
            <a:br>
              <a:rPr lang="ru-RU" sz="2000" dirty="0" smtClean="0">
                <a:latin typeface="Bebas Neue Bold" pitchFamily="34" charset="-52"/>
              </a:rPr>
            </a:br>
            <a:r>
              <a:rPr lang="ru-RU" sz="2000" dirty="0" smtClean="0">
                <a:latin typeface="Bebas Neue Bold" pitchFamily="34" charset="-52"/>
              </a:rPr>
              <a:t>потенциальные Конкуренты</a:t>
            </a:r>
            <a:r>
              <a:rPr lang="en-US" sz="2000" dirty="0" smtClean="0">
                <a:latin typeface="Bebas Neue Bold" pitchFamily="34" charset="-52"/>
              </a:rPr>
              <a:t>:</a:t>
            </a:r>
            <a:r>
              <a:rPr lang="ru-RU" sz="2000" dirty="0">
                <a:latin typeface="Bebas Neue Bold" pitchFamily="34" charset="-52"/>
              </a:rPr>
              <a:t> </a:t>
            </a:r>
            <a:r>
              <a:rPr lang="ru-RU" sz="2000" dirty="0" smtClean="0">
                <a:latin typeface="Bebas Neue Bold" pitchFamily="34" charset="-52"/>
              </a:rPr>
              <a:t>ООО АНТИДРОНТЕХ, </a:t>
            </a:r>
            <a:r>
              <a:rPr lang="ru-RU" sz="2000" dirty="0">
                <a:latin typeface="Bebas Neue Bold" pitchFamily="34" charset="-52"/>
              </a:rPr>
              <a:t>ЗАО НПЦ Фирма «НЕЛК</a:t>
            </a:r>
            <a:r>
              <a:rPr lang="ru-RU" sz="2000" dirty="0" smtClean="0">
                <a:latin typeface="Bebas Neue Bold" pitchFamily="34" charset="-52"/>
              </a:rPr>
              <a:t>», </a:t>
            </a:r>
            <a:r>
              <a:rPr lang="ru-RU" sz="2000" dirty="0">
                <a:latin typeface="Bebas Neue Bold" pitchFamily="34" charset="-52"/>
              </a:rPr>
              <a:t>ЗАО «ТРАНЗАС </a:t>
            </a:r>
            <a:r>
              <a:rPr lang="ru-RU" sz="2000" dirty="0" smtClean="0">
                <a:latin typeface="Bebas Neue Bold" pitchFamily="34" charset="-52"/>
              </a:rPr>
              <a:t>Консалтинг», АО </a:t>
            </a:r>
            <a:r>
              <a:rPr lang="ru-RU" sz="2000" dirty="0">
                <a:latin typeface="Bebas Neue Bold" pitchFamily="34" charset="-52"/>
              </a:rPr>
              <a:t>НИИ «Вектор</a:t>
            </a:r>
            <a:r>
              <a:rPr lang="ru-RU" sz="2000" dirty="0" smtClean="0">
                <a:latin typeface="Bebas Neue Bold" pitchFamily="34" charset="-52"/>
              </a:rPr>
              <a:t>»</a:t>
            </a:r>
            <a:endParaRPr lang="en-US" altLang="ru-RU" sz="2000" dirty="0">
              <a:latin typeface="Bebas Neue Bold" pitchFamily="3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XO Thames" panose="02020603050405020304" pitchFamily="18" charset="0"/>
              </a:rPr>
              <a:t>7</a:t>
            </a:r>
          </a:p>
        </p:txBody>
      </p:sp>
      <p:pic>
        <p:nvPicPr>
          <p:cNvPr id="5122" name="Picture 2" descr="G:\Users\Роман\Downloads\2024_Загрузки\2024_Осень_ Загрузки\2024_Pic_November\Домик женщины Лив Сандвик Якобсен в Норвегии\pilo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37" y="3266399"/>
            <a:ext cx="10349855" cy="272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 28">
            <a:extLst>
              <a:ext uri="{FF2B5EF4-FFF2-40B4-BE49-F238E27FC236}">
                <a16:creationId xmlns="" xmlns:a16="http://schemas.microsoft.com/office/drawing/2014/main" id="{17F7CA73-B8BA-4347-AB3E-97AD0F58A82D}"/>
              </a:ext>
            </a:extLst>
          </p:cNvPr>
          <p:cNvSpPr/>
          <p:nvPr/>
        </p:nvSpPr>
        <p:spPr>
          <a:xfrm rot="10800000" flipH="1">
            <a:off x="1040937" y="3266398"/>
            <a:ext cx="10349855" cy="802761"/>
          </a:xfrm>
          <a:prstGeom prst="homePlate">
            <a:avLst>
              <a:gd name="adj" fmla="val 0"/>
            </a:avLst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35440" y="3479554"/>
            <a:ext cx="4451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ebas Neue Bold" pitchFamily="34" charset="-52"/>
              </a:rPr>
              <a:t>Классификация БПЛА по группам угроз</a:t>
            </a:r>
            <a:endParaRPr lang="ru-RU" sz="2000" dirty="0">
              <a:solidFill>
                <a:schemeClr val="bg1"/>
              </a:solidFill>
              <a:latin typeface="Bebas Neue Bold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Users\Роман\Downloads\2024_Загрузки\2024_Осень_ Загрузки\2024_Pic_November\Домик женщины Лив Сандвик Якобсен в Норвегии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38000"/>
                    </a14:imgEffect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90083" y="0"/>
            <a:ext cx="3857223" cy="1538373"/>
          </a:xfrm>
          <a:effectLst/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4"/>
                </a:solidFill>
                <a:latin typeface="Bebas Neue Bold" pitchFamily="34" charset="-52"/>
              </a:rPr>
              <a:t>Рынок</a:t>
            </a:r>
            <a:r>
              <a:rPr lang="ru-RU" sz="8000" b="1" dirty="0" smtClean="0">
                <a:latin typeface="+mn-lt"/>
              </a:rPr>
              <a:t> </a:t>
            </a:r>
            <a:endParaRPr lang="ru-RU" sz="8000" b="1" dirty="0">
              <a:latin typeface="+mn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440249" y="1796598"/>
            <a:ext cx="3632792" cy="3807342"/>
            <a:chOff x="6688814" y="784068"/>
            <a:chExt cx="3581132" cy="3595908"/>
          </a:xfrm>
        </p:grpSpPr>
        <p:sp>
          <p:nvSpPr>
            <p:cNvPr id="11" name="Овал 10"/>
            <p:cNvSpPr/>
            <p:nvPr/>
          </p:nvSpPr>
          <p:spPr>
            <a:xfrm>
              <a:off x="6688814" y="784068"/>
              <a:ext cx="3581132" cy="35959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dk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7272407" y="1963702"/>
              <a:ext cx="2413946" cy="24162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7725834" y="2922309"/>
              <a:ext cx="1501544" cy="145766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47098" y="991058"/>
              <a:ext cx="1259015" cy="5556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HeliosCondC" pitchFamily="50" charset="0"/>
                </a:rPr>
                <a:t>TAM</a:t>
              </a:r>
              <a:endParaRPr lang="ru-RU" sz="2000" b="1" dirty="0" smtClean="0">
                <a:latin typeface="HeliosCondC" pitchFamily="50" charset="0"/>
              </a:endParaRPr>
            </a:p>
            <a:p>
              <a:pPr algn="ctr"/>
              <a:r>
                <a:rPr lang="en-US" sz="2000" dirty="0" smtClean="0">
                  <a:latin typeface="HeliosCondC" pitchFamily="50" charset="0"/>
                </a:rPr>
                <a:t>≈</a:t>
              </a:r>
              <a:r>
                <a:rPr lang="ru-RU" sz="2000" dirty="0" smtClean="0">
                  <a:latin typeface="HeliosCondC" pitchFamily="50" charset="0"/>
                </a:rPr>
                <a:t>46 млрд</a:t>
              </a:r>
              <a:endParaRPr lang="ru-RU" sz="2000" dirty="0">
                <a:latin typeface="HeliosCondC" pitchFamily="5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85649" y="2138302"/>
              <a:ext cx="1581912" cy="5556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>
                  <a:latin typeface="XO Thames" panose="02020603050405020304" pitchFamily="18" charset="0"/>
                </a:defRPr>
              </a:lvl1pPr>
            </a:lstStyle>
            <a:p>
              <a:r>
                <a:rPr lang="en-US" dirty="0">
                  <a:latin typeface="HeliosCondC" pitchFamily="50" charset="0"/>
                </a:rPr>
                <a:t>SAM</a:t>
              </a:r>
              <a:endParaRPr lang="ru-RU" dirty="0">
                <a:latin typeface="HeliosCondC" pitchFamily="50" charset="0"/>
              </a:endParaRPr>
            </a:p>
            <a:p>
              <a:r>
                <a:rPr lang="ru-RU" b="0" dirty="0" smtClean="0">
                  <a:latin typeface="HeliosCondC" pitchFamily="50" charset="0"/>
                  <a:ea typeface="Calibri" panose="020F0502020204030204" pitchFamily="34" charset="0"/>
                  <a:cs typeface="Calibri" panose="020F0502020204030204" pitchFamily="34" charset="0"/>
                </a:rPr>
                <a:t>≈</a:t>
              </a:r>
              <a:r>
                <a:rPr lang="ru-RU" b="0" dirty="0" smtClean="0">
                  <a:latin typeface="HeliosCondC" pitchFamily="50" charset="0"/>
                </a:rPr>
                <a:t>23 млрд</a:t>
              </a:r>
              <a:endParaRPr lang="ru-RU" b="0" dirty="0">
                <a:latin typeface="HeliosCondC" pitchFamily="5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93947" y="3296075"/>
              <a:ext cx="1581912" cy="5556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>
                  <a:latin typeface="XO Thames" panose="02020603050405020304" pitchFamily="18" charset="0"/>
                </a:defRPr>
              </a:lvl1pPr>
            </a:lstStyle>
            <a:p>
              <a:r>
                <a:rPr lang="en-US" dirty="0">
                  <a:latin typeface="HeliosCondC" pitchFamily="50" charset="0"/>
                </a:rPr>
                <a:t>SOM</a:t>
              </a:r>
              <a:endParaRPr lang="ru-RU" dirty="0">
                <a:latin typeface="HeliosCondC" pitchFamily="50" charset="0"/>
              </a:endParaRPr>
            </a:p>
            <a:p>
              <a:r>
                <a:rPr lang="ru-RU" b="0" dirty="0" smtClean="0">
                  <a:latin typeface="HeliosCondC" pitchFamily="50" charset="0"/>
                </a:rPr>
                <a:t>≈1 млрд </a:t>
              </a:r>
              <a:endParaRPr lang="ru-RU" b="0" dirty="0">
                <a:latin typeface="HeliosCondC" pitchFamily="50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XO Thames" panose="02020603050405020304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2412" y="476549"/>
            <a:ext cx="1891324" cy="748245"/>
          </a:xfrm>
          <a:effectLst/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Bebas Neue Bold" pitchFamily="34" charset="-52"/>
              </a:rPr>
              <a:t>Продукт</a:t>
            </a:r>
            <a:r>
              <a:rPr lang="ru-RU" dirty="0" smtClean="0">
                <a:latin typeface="Bebas Neue Bold" pitchFamily="34" charset="-52"/>
              </a:rPr>
              <a:t> </a:t>
            </a:r>
            <a:endParaRPr lang="ru-RU" dirty="0">
              <a:latin typeface="Bebas Neue Bold" pitchFamily="3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XO Thames" panose="02020603050405020304" pitchFamily="18" charset="0"/>
              </a:rPr>
              <a:t>8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52185" y="1542405"/>
            <a:ext cx="9657568" cy="4153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HeliosCondC" pitchFamily="50" charset="0"/>
              </a:rPr>
              <a:t>Широкий диапазон частот (200-6000 МГц</a:t>
            </a:r>
            <a:r>
              <a:rPr lang="ru-RU" dirty="0" smtClean="0">
                <a:latin typeface="HeliosCondC" pitchFamily="50" charset="0"/>
              </a:rPr>
              <a:t>)	</a:t>
            </a:r>
            <a:br>
              <a:rPr lang="ru-RU" dirty="0" smtClean="0">
                <a:latin typeface="HeliosCondC" pitchFamily="50" charset="0"/>
              </a:rPr>
            </a:br>
            <a:endParaRPr lang="ru-RU" dirty="0" smtClean="0">
              <a:latin typeface="HeliosCondC" pitchFamily="50" charset="0"/>
            </a:endParaRPr>
          </a:p>
          <a:p>
            <a:r>
              <a:rPr lang="ru-RU" dirty="0">
                <a:latin typeface="HeliosCondC" pitchFamily="50" charset="0"/>
              </a:rPr>
              <a:t>Высокая чувствительность и дальность </a:t>
            </a:r>
            <a:r>
              <a:rPr lang="ru-RU" dirty="0" smtClean="0">
                <a:latin typeface="HeliosCondC" pitchFamily="50" charset="0"/>
              </a:rPr>
              <a:t>обнаружения (до 4 км)		</a:t>
            </a:r>
          </a:p>
          <a:p>
            <a:r>
              <a:rPr lang="ru-RU" dirty="0" smtClean="0">
                <a:latin typeface="HeliosCondC" pitchFamily="50" charset="0"/>
              </a:rPr>
              <a:t>Автоматический </a:t>
            </a:r>
            <a:r>
              <a:rPr lang="ru-RU" dirty="0">
                <a:latin typeface="HeliosCondC" pitchFamily="50" charset="0"/>
              </a:rPr>
              <a:t>поиск и </a:t>
            </a:r>
            <a:r>
              <a:rPr lang="ru-RU" dirty="0" smtClean="0">
                <a:latin typeface="HeliosCondC" pitchFamily="50" charset="0"/>
              </a:rPr>
              <a:t>идентификация	</a:t>
            </a:r>
            <a:br>
              <a:rPr lang="ru-RU" dirty="0" smtClean="0">
                <a:latin typeface="HeliosCondC" pitchFamily="50" charset="0"/>
              </a:rPr>
            </a:br>
            <a:endParaRPr lang="ru-RU" dirty="0" smtClean="0">
              <a:latin typeface="HeliosCondC" pitchFamily="50" charset="0"/>
            </a:endParaRPr>
          </a:p>
          <a:p>
            <a:r>
              <a:rPr lang="ru-RU" dirty="0">
                <a:latin typeface="HeliosCondC" pitchFamily="50" charset="0"/>
              </a:rPr>
              <a:t>Определение направления на источник </a:t>
            </a:r>
            <a:r>
              <a:rPr lang="ru-RU" dirty="0" smtClean="0">
                <a:latin typeface="HeliosCondC" pitchFamily="50" charset="0"/>
              </a:rPr>
              <a:t>сигнала	</a:t>
            </a:r>
            <a:br>
              <a:rPr lang="ru-RU" dirty="0" smtClean="0">
                <a:latin typeface="HeliosCondC" pitchFamily="50" charset="0"/>
              </a:rPr>
            </a:br>
            <a:endParaRPr lang="ru-RU" dirty="0" smtClean="0">
              <a:latin typeface="HeliosCondC" pitchFamily="50" charset="0"/>
            </a:endParaRPr>
          </a:p>
          <a:p>
            <a:r>
              <a:rPr lang="ru-RU" dirty="0" smtClean="0">
                <a:latin typeface="HeliosCondC" pitchFamily="50" charset="0"/>
              </a:rPr>
              <a:t>Портативность </a:t>
            </a:r>
            <a:r>
              <a:rPr lang="ru-RU" dirty="0">
                <a:latin typeface="HeliosCondC" pitchFamily="50" charset="0"/>
              </a:rPr>
              <a:t>и простота использования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1810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Users\Роман\Downloads\2024_Загрузки\2024_Осень_ Загрузки\2024_Pic_November\Домик женщины Лив Сандвик Якобсен в Норвегии\Без названия (3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0"/>
            <a:ext cx="12192000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95" y="550091"/>
            <a:ext cx="3350595" cy="748246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solidFill>
                  <a:schemeClr val="accent4"/>
                </a:solidFill>
                <a:latin typeface="Bebas Neue Bold" pitchFamily="34" charset="-52"/>
              </a:rPr>
              <a:t>Бизнес модель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XO Thames" panose="02020603050405020304" pitchFamily="18" charset="0"/>
              </a:rPr>
              <a:t>10</a:t>
            </a:r>
            <a:endParaRPr lang="ru-RU" dirty="0">
              <a:latin typeface="XO Thames" panose="02020603050405020304" pitchFamily="18" charset="0"/>
            </a:endParaRPr>
          </a:p>
        </p:txBody>
      </p:sp>
      <p:grpSp>
        <p:nvGrpSpPr>
          <p:cNvPr id="17" name="组合 1">
            <a:extLst>
              <a:ext uri="{FF2B5EF4-FFF2-40B4-BE49-F238E27FC236}">
                <a16:creationId xmlns="" xmlns:a16="http://schemas.microsoft.com/office/drawing/2014/main" id="{2CF13DF9-9D71-FE42-AF70-897C1C1DDA1C}"/>
              </a:ext>
            </a:extLst>
          </p:cNvPr>
          <p:cNvGrpSpPr/>
          <p:nvPr/>
        </p:nvGrpSpPr>
        <p:grpSpPr>
          <a:xfrm>
            <a:off x="6268172" y="1693954"/>
            <a:ext cx="1819380" cy="3414254"/>
            <a:chOff x="4923304" y="1684213"/>
            <a:chExt cx="2229277" cy="4183471"/>
          </a:xfrm>
        </p:grpSpPr>
        <p:sp>
          <p:nvSpPr>
            <p:cNvPr id="18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19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20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22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32" name="Circular Arrow 18">
                <a:extLst>
                  <a:ext uri="{FF2B5EF4-FFF2-40B4-BE49-F238E27FC236}">
                    <a16:creationId xmlns="" xmlns:a16="http://schemas.microsoft.com/office/drawing/2014/main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Oval 19">
                <a:extLst>
                  <a:ext uri="{FF2B5EF4-FFF2-40B4-BE49-F238E27FC236}">
                    <a16:creationId xmlns="" xmlns:a16="http://schemas.microsoft.com/office/drawing/2014/main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3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31" name="Oval 17">
              <a:extLst>
                <a:ext uri="{FF2B5EF4-FFF2-40B4-BE49-F238E27FC236}">
                  <a16:creationId xmlns="" xmlns:a16="http://schemas.microsoft.com/office/drawing/2014/main" id="{86143A44-E28B-A447-93A8-496C9D0434CE}"/>
                </a:ext>
              </a:extLst>
            </p:cNvPr>
            <p:cNvSpPr/>
            <p:nvPr/>
          </p:nvSpPr>
          <p:spPr>
            <a:xfrm>
              <a:off x="5518487" y="5283296"/>
              <a:ext cx="584388" cy="5843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kern="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4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4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28" name="Shape 27">
                <a:extLst>
                  <a:ext uri="{FF2B5EF4-FFF2-40B4-BE49-F238E27FC236}">
                    <a16:creationId xmlns="" xmlns:a16="http://schemas.microsoft.com/office/drawing/2014/main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9" name="Oval 15">
                <a:extLst>
                  <a:ext uri="{FF2B5EF4-FFF2-40B4-BE49-F238E27FC236}">
                    <a16:creationId xmlns="" xmlns:a16="http://schemas.microsoft.com/office/drawing/2014/main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2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5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26" name="Circular Arrow 12">
                <a:extLst>
                  <a:ext uri="{FF2B5EF4-FFF2-40B4-BE49-F238E27FC236}">
                    <a16:creationId xmlns="" xmlns:a16="http://schemas.microsoft.com/office/drawing/2014/main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Oval 13">
                <a:extLst>
                  <a:ext uri="{FF2B5EF4-FFF2-40B4-BE49-F238E27FC236}">
                    <a16:creationId xmlns="" xmlns:a16="http://schemas.microsoft.com/office/drawing/2014/main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1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B3F148F-6E87-5B42-BA04-3BC69914313D}"/>
              </a:ext>
            </a:extLst>
          </p:cNvPr>
          <p:cNvGrpSpPr/>
          <p:nvPr/>
        </p:nvGrpSpPr>
        <p:grpSpPr>
          <a:xfrm>
            <a:off x="4299528" y="1613751"/>
            <a:ext cx="3746812" cy="1486719"/>
            <a:chOff x="865598" y="3451823"/>
            <a:chExt cx="2726540" cy="1100930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89AE25D-A166-8C47-9C23-5F94FB141FA3}"/>
                </a:ext>
              </a:extLst>
            </p:cNvPr>
            <p:cNvSpPr/>
            <p:nvPr/>
          </p:nvSpPr>
          <p:spPr>
            <a:xfrm>
              <a:off x="874714" y="3800644"/>
              <a:ext cx="2717424" cy="7521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1. Офис компании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2. С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айт компании</a:t>
              </a:r>
              <a:b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</a:b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3. Гос. заказы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39A755D7-D049-4F44-8DD1-7C70AB604316}"/>
                </a:ext>
              </a:extLst>
            </p:cNvPr>
            <p:cNvSpPr/>
            <p:nvPr/>
          </p:nvSpPr>
          <p:spPr>
            <a:xfrm>
              <a:off x="865598" y="3451823"/>
              <a:ext cx="2241974" cy="4857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2400" b="1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Каналы </a:t>
              </a:r>
              <a:r>
                <a:rPr lang="ru-RU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продаж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:</a:t>
              </a:r>
              <a:endParaRPr lang="zh-CN" altLang="en-US" sz="2400" b="1" dirty="0">
                <a:solidFill>
                  <a:schemeClr val="bg1"/>
                </a:solidFill>
                <a:latin typeface="HeliosCondC" pitchFamily="50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41" name="组合 33">
            <a:extLst>
              <a:ext uri="{FF2B5EF4-FFF2-40B4-BE49-F238E27FC236}">
                <a16:creationId xmlns="" xmlns:a16="http://schemas.microsoft.com/office/drawing/2014/main" id="{47B8F4E0-F12E-445F-9C49-B1161B7E3E27}"/>
              </a:ext>
            </a:extLst>
          </p:cNvPr>
          <p:cNvGrpSpPr/>
          <p:nvPr/>
        </p:nvGrpSpPr>
        <p:grpSpPr>
          <a:xfrm>
            <a:off x="8288598" y="1283161"/>
            <a:ext cx="3734285" cy="1817428"/>
            <a:chOff x="868811" y="2474795"/>
            <a:chExt cx="2717424" cy="1579073"/>
          </a:xfrm>
        </p:grpSpPr>
        <p:sp>
          <p:nvSpPr>
            <p:cNvPr id="42" name="矩形 34">
              <a:extLst>
                <a:ext uri="{FF2B5EF4-FFF2-40B4-BE49-F238E27FC236}">
                  <a16:creationId xmlns="" xmlns:a16="http://schemas.microsoft.com/office/drawing/2014/main" id="{A828A9D1-7A0E-466F-BB02-417E35697739}"/>
                </a:ext>
              </a:extLst>
            </p:cNvPr>
            <p:cNvSpPr/>
            <p:nvPr/>
          </p:nvSpPr>
          <p:spPr>
            <a:xfrm>
              <a:off x="868811" y="2903998"/>
              <a:ext cx="2717424" cy="11498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1. Продажа 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комплекса для обнаружения сигнала БПЛА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2. Сервисное обслуживание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3. Продажи 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доп. оборудования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</p:txBody>
        </p:sp>
        <p:sp>
          <p:nvSpPr>
            <p:cNvPr id="43" name="矩形 35">
              <a:extLst>
                <a:ext uri="{FF2B5EF4-FFF2-40B4-BE49-F238E27FC236}">
                  <a16:creationId xmlns="" xmlns:a16="http://schemas.microsoft.com/office/drawing/2014/main" id="{118AE49E-0C52-46FF-8FC5-B35AC7B57545}"/>
                </a:ext>
              </a:extLst>
            </p:cNvPr>
            <p:cNvSpPr/>
            <p:nvPr/>
          </p:nvSpPr>
          <p:spPr>
            <a:xfrm>
              <a:off x="874713" y="2474795"/>
              <a:ext cx="2241974" cy="4220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Доходы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:</a:t>
              </a:r>
              <a:endParaRPr lang="zh-CN" altLang="en-US" sz="2400" b="1" dirty="0">
                <a:solidFill>
                  <a:schemeClr val="bg1"/>
                </a:solidFill>
                <a:latin typeface="HeliosCondC" pitchFamily="50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44" name="组合 33">
            <a:extLst>
              <a:ext uri="{FF2B5EF4-FFF2-40B4-BE49-F238E27FC236}">
                <a16:creationId xmlns="" xmlns:a16="http://schemas.microsoft.com/office/drawing/2014/main" id="{8AC3E15A-BA50-47DF-B6F4-D223135719EB}"/>
              </a:ext>
            </a:extLst>
          </p:cNvPr>
          <p:cNvGrpSpPr/>
          <p:nvPr/>
        </p:nvGrpSpPr>
        <p:grpSpPr>
          <a:xfrm>
            <a:off x="3735858" y="3290990"/>
            <a:ext cx="3734287" cy="1458447"/>
            <a:chOff x="874713" y="3451823"/>
            <a:chExt cx="2717426" cy="1148950"/>
          </a:xfrm>
        </p:grpSpPr>
        <p:sp>
          <p:nvSpPr>
            <p:cNvPr id="45" name="矩形 34">
              <a:extLst>
                <a:ext uri="{FF2B5EF4-FFF2-40B4-BE49-F238E27FC236}">
                  <a16:creationId xmlns="" xmlns:a16="http://schemas.microsoft.com/office/drawing/2014/main" id="{E3572DAC-BB10-4979-A556-29EA0B16B75E}"/>
                </a:ext>
              </a:extLst>
            </p:cNvPr>
            <p:cNvSpPr/>
            <p:nvPr/>
          </p:nvSpPr>
          <p:spPr>
            <a:xfrm>
              <a:off x="874714" y="3800644"/>
              <a:ext cx="2717425" cy="8001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1. Закупка 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комплектующих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2. Аренда помещения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3. Заработная плата 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</p:txBody>
        </p:sp>
        <p:sp>
          <p:nvSpPr>
            <p:cNvPr id="46" name="矩形 35">
              <a:extLst>
                <a:ext uri="{FF2B5EF4-FFF2-40B4-BE49-F238E27FC236}">
                  <a16:creationId xmlns="" xmlns:a16="http://schemas.microsoft.com/office/drawing/2014/main" id="{44C6B659-E5A7-4CEA-85A0-4209BADD2211}"/>
                </a:ext>
              </a:extLst>
            </p:cNvPr>
            <p:cNvSpPr/>
            <p:nvPr/>
          </p:nvSpPr>
          <p:spPr>
            <a:xfrm>
              <a:off x="874713" y="3451823"/>
              <a:ext cx="2241974" cy="38263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Расходы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:</a:t>
              </a:r>
              <a:endParaRPr lang="zh-CN" altLang="en-US" sz="2400" b="1" dirty="0">
                <a:solidFill>
                  <a:schemeClr val="bg1"/>
                </a:solidFill>
                <a:latin typeface="HeliosCondC" pitchFamily="50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47" name="组合 33">
            <a:extLst>
              <a:ext uri="{FF2B5EF4-FFF2-40B4-BE49-F238E27FC236}">
                <a16:creationId xmlns="" xmlns:a16="http://schemas.microsoft.com/office/drawing/2014/main" id="{232CEB4F-E2FE-40C5-B984-5D2D43629DA0}"/>
              </a:ext>
            </a:extLst>
          </p:cNvPr>
          <p:cNvGrpSpPr/>
          <p:nvPr/>
        </p:nvGrpSpPr>
        <p:grpSpPr>
          <a:xfrm>
            <a:off x="8288598" y="3340061"/>
            <a:ext cx="4939541" cy="1489004"/>
            <a:chOff x="1969877" y="2187276"/>
            <a:chExt cx="2717424" cy="1489004"/>
          </a:xfrm>
        </p:grpSpPr>
        <p:sp>
          <p:nvSpPr>
            <p:cNvPr id="48" name="矩形 34">
              <a:extLst>
                <a:ext uri="{FF2B5EF4-FFF2-40B4-BE49-F238E27FC236}">
                  <a16:creationId xmlns="" xmlns:a16="http://schemas.microsoft.com/office/drawing/2014/main" id="{96918CCA-C537-4092-8C1D-C63D061E3A4D}"/>
                </a:ext>
              </a:extLst>
            </p:cNvPr>
            <p:cNvSpPr/>
            <p:nvPr/>
          </p:nvSpPr>
          <p:spPr>
            <a:xfrm>
              <a:off x="1969877" y="2660617"/>
              <a:ext cx="2717424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1. К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анал </a:t>
              </a: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на </a:t>
              </a:r>
              <a:r>
                <a:rPr lang="en-US" sz="2000" dirty="0" err="1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Yoo</a:t>
              </a:r>
              <a:r>
                <a:rPr lang="ru-RU" sz="2000" dirty="0" err="1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Tube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2. Группа 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VK, </a:t>
              </a:r>
              <a:r>
                <a:rPr lang="en-US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Telegram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ts val="1400"/>
              </a:pPr>
              <a:r>
                <a:rPr lang="ru-RU" sz="2000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3. Официальный </a:t>
              </a:r>
              <a:r>
                <a:rPr lang="ru-RU" sz="2000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cs typeface="Arial" pitchFamily="34" charset="0"/>
                  <a:sym typeface="Montserrat Light"/>
                </a:rPr>
                <a:t>сайт</a:t>
              </a:r>
              <a:endParaRPr lang="ru-RU" sz="2000" dirty="0">
                <a:solidFill>
                  <a:schemeClr val="bg1"/>
                </a:solidFill>
                <a:latin typeface="HeliosCondC" pitchFamily="50" charset="0"/>
                <a:ea typeface="Verdana" panose="020B0604030504040204" pitchFamily="34" charset="0"/>
                <a:cs typeface="Arial" pitchFamily="34" charset="0"/>
              </a:endParaRPr>
            </a:p>
          </p:txBody>
        </p:sp>
        <p:sp>
          <p:nvSpPr>
            <p:cNvPr id="49" name="矩形 35">
              <a:extLst>
                <a:ext uri="{FF2B5EF4-FFF2-40B4-BE49-F238E27FC236}">
                  <a16:creationId xmlns="" xmlns:a16="http://schemas.microsoft.com/office/drawing/2014/main" id="{71578556-71F0-4FA9-9BF0-5C97A13A4986}"/>
                </a:ext>
              </a:extLst>
            </p:cNvPr>
            <p:cNvSpPr/>
            <p:nvPr/>
          </p:nvSpPr>
          <p:spPr>
            <a:xfrm>
              <a:off x="2006337" y="2187276"/>
              <a:ext cx="2241975" cy="4857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2400" b="1" dirty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Каналы </a:t>
              </a:r>
              <a:r>
                <a:rPr lang="ru-RU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продвижения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HeliosCondC" pitchFamily="50" charset="0"/>
                  <a:ea typeface="Verdana" panose="020B0604030504040204" pitchFamily="34" charset="0"/>
                  <a:sym typeface="inpin heiti" panose="00000500000000000000" pitchFamily="2" charset="-122"/>
                </a:rPr>
                <a:t>:</a:t>
              </a:r>
              <a:endParaRPr lang="zh-CN" altLang="en-US" sz="2400" b="1" dirty="0">
                <a:solidFill>
                  <a:schemeClr val="bg1"/>
                </a:solidFill>
                <a:latin typeface="HeliosCondC" pitchFamily="50" charset="0"/>
                <a:sym typeface="inpin heiti" panose="00000500000000000000" pitchFamily="2" charset="-122"/>
              </a:endParaRPr>
            </a:p>
          </p:txBody>
        </p:sp>
      </p:grpSp>
      <p:sp>
        <p:nvSpPr>
          <p:cNvPr id="51" name="Shape 50">
            <a:extLst>
              <a:ext uri="{FF2B5EF4-FFF2-40B4-BE49-F238E27FC236}">
                <a16:creationId xmlns="" xmlns:a16="http://schemas.microsoft.com/office/drawing/2014/main" id="{AE141B15-BD25-4448-AB00-9E0D01D19C42}"/>
              </a:ext>
            </a:extLst>
          </p:cNvPr>
          <p:cNvSpPr/>
          <p:nvPr/>
        </p:nvSpPr>
        <p:spPr>
          <a:xfrm>
            <a:off x="6282027" y="4171772"/>
            <a:ext cx="1423828" cy="1423972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bg1"/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947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Группа 83"/>
          <p:cNvGrpSpPr/>
          <p:nvPr/>
        </p:nvGrpSpPr>
        <p:grpSpPr>
          <a:xfrm>
            <a:off x="1944092" y="1174173"/>
            <a:ext cx="7220757" cy="3300927"/>
            <a:chOff x="1944092" y="1174173"/>
            <a:chExt cx="7220757" cy="3300927"/>
          </a:xfrm>
        </p:grpSpPr>
        <p:grpSp>
          <p:nvGrpSpPr>
            <p:cNvPr id="85" name="Group 27">
              <a:extLst>
                <a:ext uri="{FF2B5EF4-FFF2-40B4-BE49-F238E27FC236}">
                  <a16:creationId xmlns="" xmlns:a16="http://schemas.microsoft.com/office/drawing/2014/main" id="{337F1E8C-CCA6-A04A-BE4C-390CB0637223}"/>
                </a:ext>
              </a:extLst>
            </p:cNvPr>
            <p:cNvGrpSpPr/>
            <p:nvPr/>
          </p:nvGrpSpPr>
          <p:grpSpPr>
            <a:xfrm>
              <a:off x="2371090" y="1174173"/>
              <a:ext cx="6793759" cy="3293845"/>
              <a:chOff x="3527801" y="1968526"/>
              <a:chExt cx="6793759" cy="3293845"/>
            </a:xfrm>
          </p:grpSpPr>
          <p:sp>
            <p:nvSpPr>
              <p:cNvPr id="90" name="Pentagon 28">
                <a:extLst>
                  <a:ext uri="{FF2B5EF4-FFF2-40B4-BE49-F238E27FC236}">
                    <a16:creationId xmlns="" xmlns:a16="http://schemas.microsoft.com/office/drawing/2014/main" id="{17F7CA73-B8BA-4347-AB3E-97AD0F58A82D}"/>
                  </a:ext>
                </a:extLst>
              </p:cNvPr>
              <p:cNvSpPr/>
              <p:nvPr/>
            </p:nvSpPr>
            <p:spPr>
              <a:xfrm rot="7160031" flipH="1">
                <a:off x="8279668" y="3220052"/>
                <a:ext cx="3293417" cy="790366"/>
              </a:xfrm>
              <a:prstGeom prst="homePlate">
                <a:avLst>
                  <a:gd name="adj" fmla="val 0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Round Diagonal Corner Rectangle 2">
                <a:extLst>
                  <a:ext uri="{FF2B5EF4-FFF2-40B4-BE49-F238E27FC236}">
                    <a16:creationId xmlns="" xmlns:a16="http://schemas.microsoft.com/office/drawing/2014/main" id="{AAD68538-27B5-DE4F-A381-677119F0AEFA}"/>
                  </a:ext>
                </a:extLst>
              </p:cNvPr>
              <p:cNvSpPr/>
              <p:nvPr/>
            </p:nvSpPr>
            <p:spPr>
              <a:xfrm rot="5400000">
                <a:off x="2892063" y="3761832"/>
                <a:ext cx="2125467" cy="853991"/>
              </a:xfrm>
              <a:prstGeom prst="round2DiagRect">
                <a:avLst>
                  <a:gd name="adj1" fmla="val 33219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Parallelogram 30">
                <a:extLst>
                  <a:ext uri="{FF2B5EF4-FFF2-40B4-BE49-F238E27FC236}">
                    <a16:creationId xmlns="" xmlns:a16="http://schemas.microsoft.com/office/drawing/2014/main" id="{5A9DE337-FF03-7A40-A335-4A73F577294E}"/>
                  </a:ext>
                </a:extLst>
              </p:cNvPr>
              <p:cNvSpPr/>
              <p:nvPr/>
            </p:nvSpPr>
            <p:spPr>
              <a:xfrm rot="5400000" flipH="1">
                <a:off x="3438139" y="3880910"/>
                <a:ext cx="2314306" cy="426997"/>
              </a:xfrm>
              <a:prstGeom prst="parallelogram">
                <a:avLst>
                  <a:gd name="adj" fmla="val 217202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Round Diagonal Corner Rectangle 5">
                <a:extLst>
                  <a:ext uri="{FF2B5EF4-FFF2-40B4-BE49-F238E27FC236}">
                    <a16:creationId xmlns="" xmlns:a16="http://schemas.microsoft.com/office/drawing/2014/main" id="{C931EF24-D658-F84F-BE78-48225041671C}"/>
                  </a:ext>
                </a:extLst>
              </p:cNvPr>
              <p:cNvSpPr/>
              <p:nvPr/>
            </p:nvSpPr>
            <p:spPr>
              <a:xfrm rot="5400000">
                <a:off x="5246982" y="3572991"/>
                <a:ext cx="2503152" cy="853991"/>
              </a:xfrm>
              <a:prstGeom prst="round2DiagRect">
                <a:avLst>
                  <a:gd name="adj1" fmla="val 33219"/>
                  <a:gd name="adj2" fmla="val 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Round Diagonal Corner Rectangle 6">
                <a:extLst>
                  <a:ext uri="{FF2B5EF4-FFF2-40B4-BE49-F238E27FC236}">
                    <a16:creationId xmlns="" xmlns:a16="http://schemas.microsoft.com/office/drawing/2014/main" id="{A02FBC65-27AE-2841-8143-12DE686F67B8}"/>
                  </a:ext>
                </a:extLst>
              </p:cNvPr>
              <p:cNvSpPr/>
              <p:nvPr/>
            </p:nvSpPr>
            <p:spPr>
              <a:xfrm rot="5400000">
                <a:off x="6416421" y="3478569"/>
                <a:ext cx="2691992" cy="853991"/>
              </a:xfrm>
              <a:prstGeom prst="round2DiagRect">
                <a:avLst>
                  <a:gd name="adj1" fmla="val 33219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Parallelogram 58">
                <a:extLst>
                  <a:ext uri="{FF2B5EF4-FFF2-40B4-BE49-F238E27FC236}">
                    <a16:creationId xmlns="" xmlns:a16="http://schemas.microsoft.com/office/drawing/2014/main" id="{401C0AA7-B114-3B47-A43D-1066958201C0}"/>
                  </a:ext>
                </a:extLst>
              </p:cNvPr>
              <p:cNvSpPr/>
              <p:nvPr/>
            </p:nvSpPr>
            <p:spPr>
              <a:xfrm rot="5400000" flipH="1">
                <a:off x="5781179" y="3693378"/>
                <a:ext cx="2694618" cy="426997"/>
              </a:xfrm>
              <a:prstGeom prst="parallelogram">
                <a:avLst>
                  <a:gd name="adj" fmla="val 254198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Parallelogram 59">
                <a:extLst>
                  <a:ext uri="{FF2B5EF4-FFF2-40B4-BE49-F238E27FC236}">
                    <a16:creationId xmlns="" xmlns:a16="http://schemas.microsoft.com/office/drawing/2014/main" id="{EAFC2D89-D68F-6F4B-8711-D3271EF8728F}"/>
                  </a:ext>
                </a:extLst>
              </p:cNvPr>
              <p:cNvSpPr/>
              <p:nvPr/>
            </p:nvSpPr>
            <p:spPr>
              <a:xfrm rot="5400000" flipH="1">
                <a:off x="4606157" y="3791892"/>
                <a:ext cx="2513961" cy="426997"/>
              </a:xfrm>
              <a:prstGeom prst="parallelogram">
                <a:avLst>
                  <a:gd name="adj" fmla="val 221414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Round Diagonal Corner Rectangle 4">
                <a:extLst>
                  <a:ext uri="{FF2B5EF4-FFF2-40B4-BE49-F238E27FC236}">
                    <a16:creationId xmlns="" xmlns:a16="http://schemas.microsoft.com/office/drawing/2014/main" id="{EEF71901-723B-2F4A-A537-E8F8B544C460}"/>
                  </a:ext>
                </a:extLst>
              </p:cNvPr>
              <p:cNvSpPr/>
              <p:nvPr/>
            </p:nvSpPr>
            <p:spPr>
              <a:xfrm rot="5400000">
                <a:off x="4078633" y="3667411"/>
                <a:ext cx="2314308" cy="853991"/>
              </a:xfrm>
              <a:prstGeom prst="round2DiagRect">
                <a:avLst>
                  <a:gd name="adj1" fmla="val 33219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="" xmlns:a16="http://schemas.microsoft.com/office/drawing/2014/main" id="{D37DDF0E-50B8-DD44-BFA9-DAF7BF4CAAB4}"/>
                  </a:ext>
                </a:extLst>
              </p:cNvPr>
              <p:cNvSpPr txBox="1"/>
              <p:nvPr/>
            </p:nvSpPr>
            <p:spPr>
              <a:xfrm>
                <a:off x="3550006" y="4503846"/>
                <a:ext cx="809580" cy="5847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="" xmlns:a16="http://schemas.microsoft.com/office/drawing/2014/main" id="{46E07405-729C-C547-AF05-9474D98885B3}"/>
                  </a:ext>
                </a:extLst>
              </p:cNvPr>
              <p:cNvSpPr txBox="1"/>
              <p:nvPr/>
            </p:nvSpPr>
            <p:spPr>
              <a:xfrm>
                <a:off x="4830997" y="4503846"/>
                <a:ext cx="809580" cy="5847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="" xmlns:a16="http://schemas.microsoft.com/office/drawing/2014/main" id="{9291457F-6252-3B47-BDE1-A87AFF0E8A81}"/>
                  </a:ext>
                </a:extLst>
              </p:cNvPr>
              <p:cNvSpPr txBox="1"/>
              <p:nvPr/>
            </p:nvSpPr>
            <p:spPr>
              <a:xfrm>
                <a:off x="6093768" y="4503846"/>
                <a:ext cx="809580" cy="5847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="" xmlns:a16="http://schemas.microsoft.com/office/drawing/2014/main" id="{5AF12843-227C-474A-9674-799694F4F4C2}"/>
                  </a:ext>
                </a:extLst>
              </p:cNvPr>
              <p:cNvSpPr txBox="1"/>
              <p:nvPr/>
            </p:nvSpPr>
            <p:spPr>
              <a:xfrm>
                <a:off x="7357627" y="4503846"/>
                <a:ext cx="809580" cy="5847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</a:p>
            </p:txBody>
          </p:sp>
        </p:grpSp>
        <p:grpSp>
          <p:nvGrpSpPr>
            <p:cNvPr id="86" name="Группа 85"/>
            <p:cNvGrpSpPr/>
            <p:nvPr/>
          </p:nvGrpSpPr>
          <p:grpSpPr>
            <a:xfrm>
              <a:off x="1944092" y="1576094"/>
              <a:ext cx="6364272" cy="2899006"/>
              <a:chOff x="1944092" y="1576094"/>
              <a:chExt cx="6364272" cy="2899006"/>
            </a:xfrm>
          </p:grpSpPr>
          <p:sp>
            <p:nvSpPr>
              <p:cNvPr id="87" name="Round Diagonal Corner Rectangle 6">
                <a:extLst>
                  <a:ext uri="{FF2B5EF4-FFF2-40B4-BE49-F238E27FC236}">
                    <a16:creationId xmlns="" xmlns:a16="http://schemas.microsoft.com/office/drawing/2014/main" id="{7BCD7ED2-0988-404B-A872-7380091F0052}"/>
                  </a:ext>
                </a:extLst>
              </p:cNvPr>
              <p:cNvSpPr/>
              <p:nvPr/>
            </p:nvSpPr>
            <p:spPr>
              <a:xfrm rot="5400000">
                <a:off x="6438497" y="2591970"/>
                <a:ext cx="2885743" cy="853991"/>
              </a:xfrm>
              <a:prstGeom prst="round2DiagRect">
                <a:avLst>
                  <a:gd name="adj1" fmla="val 33219"/>
                  <a:gd name="adj2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Parallelogram 58">
                <a:extLst>
                  <a:ext uri="{FF2B5EF4-FFF2-40B4-BE49-F238E27FC236}">
                    <a16:creationId xmlns="" xmlns:a16="http://schemas.microsoft.com/office/drawing/2014/main" id="{DD1F3890-C16F-4A87-9E53-DEFDB035B8DC}"/>
                  </a:ext>
                </a:extLst>
              </p:cNvPr>
              <p:cNvSpPr/>
              <p:nvPr/>
            </p:nvSpPr>
            <p:spPr>
              <a:xfrm rot="5400000" flipH="1">
                <a:off x="5798002" y="2818730"/>
                <a:ext cx="2885743" cy="426997"/>
              </a:xfrm>
              <a:prstGeom prst="parallelogram">
                <a:avLst>
                  <a:gd name="adj" fmla="val 254198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Parallelogram 58">
                <a:extLst>
                  <a:ext uri="{FF2B5EF4-FFF2-40B4-BE49-F238E27FC236}">
                    <a16:creationId xmlns="" xmlns:a16="http://schemas.microsoft.com/office/drawing/2014/main" id="{DD1F3890-C16F-4A87-9E53-DEFDB035B8DC}"/>
                  </a:ext>
                </a:extLst>
              </p:cNvPr>
              <p:cNvSpPr/>
              <p:nvPr/>
            </p:nvSpPr>
            <p:spPr>
              <a:xfrm rot="5400000" flipH="1">
                <a:off x="1094857" y="3180975"/>
                <a:ext cx="2125467" cy="426997"/>
              </a:xfrm>
              <a:prstGeom prst="parallelogram">
                <a:avLst>
                  <a:gd name="adj" fmla="val 25419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 smtClean="0">
                <a:latin typeface="Bebas Neue Bold" pitchFamily="34" charset="-52"/>
              </a:rPr>
              <a:t>ROAD </a:t>
            </a:r>
            <a:r>
              <a:rPr lang="en-US" b="1" dirty="0">
                <a:latin typeface="Bebas Neue Bold" pitchFamily="34" charset="-52"/>
              </a:rPr>
              <a:t>MAP</a:t>
            </a:r>
            <a:endParaRPr lang="ru-RU" b="1" dirty="0">
              <a:latin typeface="Bebas Neue Bold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XO Thames" panose="02020603050405020304" pitchFamily="18" charset="0"/>
              </a:rPr>
              <a:t>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B8B71EF-53C9-4420-A1E4-C8890564FC1C}"/>
              </a:ext>
            </a:extLst>
          </p:cNvPr>
          <p:cNvSpPr txBox="1"/>
          <p:nvPr/>
        </p:nvSpPr>
        <p:spPr>
          <a:xfrm>
            <a:off x="7481654" y="3716575"/>
            <a:ext cx="80958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HeliosCondC" pitchFamily="50" charset="0"/>
                <a:cs typeface="+mn-ea"/>
                <a:sym typeface="+mn-lt"/>
              </a:rPr>
              <a:t>05</a:t>
            </a:r>
            <a:endParaRPr lang="en-US" sz="3200" dirty="0">
              <a:solidFill>
                <a:schemeClr val="bg1"/>
              </a:solidFill>
              <a:latin typeface="HeliosCondC" pitchFamily="50" charset="0"/>
              <a:cs typeface="+mn-ea"/>
              <a:sym typeface="+mn-lt"/>
            </a:endParaRPr>
          </a:p>
        </p:txBody>
      </p:sp>
      <p:grpSp>
        <p:nvGrpSpPr>
          <p:cNvPr id="69" name="Group 74">
            <a:extLst>
              <a:ext uri="{FF2B5EF4-FFF2-40B4-BE49-F238E27FC236}">
                <a16:creationId xmlns="" xmlns:a16="http://schemas.microsoft.com/office/drawing/2014/main" id="{1E21260E-8F6D-F948-8835-390433852E80}"/>
              </a:ext>
            </a:extLst>
          </p:cNvPr>
          <p:cNvGrpSpPr/>
          <p:nvPr/>
        </p:nvGrpSpPr>
        <p:grpSpPr>
          <a:xfrm>
            <a:off x="-313438" y="2051513"/>
            <a:ext cx="2536916" cy="596597"/>
            <a:chOff x="796834" y="4019224"/>
            <a:chExt cx="2536916" cy="596597"/>
          </a:xfrm>
        </p:grpSpPr>
        <p:sp>
          <p:nvSpPr>
            <p:cNvPr id="70" name="Rectangle 75">
              <a:extLst>
                <a:ext uri="{FF2B5EF4-FFF2-40B4-BE49-F238E27FC236}">
                  <a16:creationId xmlns="" xmlns:a16="http://schemas.microsoft.com/office/drawing/2014/main" id="{87A9CB5E-AD64-E941-A4AA-EB311F601E4E}"/>
                </a:ext>
              </a:extLst>
            </p:cNvPr>
            <p:cNvSpPr/>
            <p:nvPr/>
          </p:nvSpPr>
          <p:spPr>
            <a:xfrm>
              <a:off x="796834" y="4308044"/>
              <a:ext cx="25369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400" dirty="0" smtClean="0">
                  <a:latin typeface="HeliosCondC" pitchFamily="50" charset="0"/>
                  <a:ea typeface="Verdana" panose="020B0604030504040204" pitchFamily="34" charset="0"/>
                  <a:cs typeface="+mn-ea"/>
                  <a:sym typeface="+mn-lt"/>
                </a:rPr>
                <a:t>Доработка проекта</a:t>
              </a:r>
              <a:endParaRPr lang="id-ID" sz="1400" dirty="0">
                <a:latin typeface="HeliosCondC" pitchFamily="50" charset="0"/>
                <a:ea typeface="Verdana" panose="020B0604030504040204" pitchFamily="34" charset="0"/>
                <a:cs typeface="+mn-ea"/>
                <a:sym typeface="+mn-lt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FE848FB4-A593-E14D-A2E7-A99D6114FED4}"/>
                </a:ext>
              </a:extLst>
            </p:cNvPr>
            <p:cNvSpPr txBox="1"/>
            <p:nvPr/>
          </p:nvSpPr>
          <p:spPr>
            <a:xfrm>
              <a:off x="1687788" y="4019224"/>
              <a:ext cx="1645962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/>
              <a:r>
                <a:rPr lang="ru-RU" sz="1600" b="1" dirty="0" smtClean="0">
                  <a:latin typeface="HeliosCondC" pitchFamily="50" charset="0"/>
                  <a:cs typeface="+mn-ea"/>
                  <a:sym typeface="+mn-lt"/>
                </a:rPr>
                <a:t>Декабрь </a:t>
              </a:r>
              <a:r>
                <a:rPr lang="ru-RU" sz="1600" b="1" dirty="0">
                  <a:latin typeface="HeliosCondC" pitchFamily="50" charset="0"/>
                  <a:cs typeface="+mn-ea"/>
                  <a:sym typeface="+mn-lt"/>
                </a:rPr>
                <a:t>2024</a:t>
              </a:r>
              <a:endParaRPr lang="en-US" sz="1600" b="1" dirty="0">
                <a:latin typeface="HeliosCondC" pitchFamily="50" charset="0"/>
                <a:cs typeface="+mn-ea"/>
                <a:sym typeface="+mn-lt"/>
              </a:endParaRPr>
            </a:p>
          </p:txBody>
        </p:sp>
      </p:grpSp>
      <p:grpSp>
        <p:nvGrpSpPr>
          <p:cNvPr id="72" name="Group 77">
            <a:extLst>
              <a:ext uri="{FF2B5EF4-FFF2-40B4-BE49-F238E27FC236}">
                <a16:creationId xmlns="" xmlns:a16="http://schemas.microsoft.com/office/drawing/2014/main" id="{D77D8F31-B796-F44B-908D-AECEC5D95649}"/>
              </a:ext>
            </a:extLst>
          </p:cNvPr>
          <p:cNvGrpSpPr/>
          <p:nvPr/>
        </p:nvGrpSpPr>
        <p:grpSpPr>
          <a:xfrm>
            <a:off x="1182500" y="4896269"/>
            <a:ext cx="3077100" cy="1128630"/>
            <a:chOff x="2597441" y="5467724"/>
            <a:chExt cx="3077100" cy="1128630"/>
          </a:xfrm>
        </p:grpSpPr>
        <p:sp>
          <p:nvSpPr>
            <p:cNvPr id="73" name="Rectangle 78">
              <a:extLst>
                <a:ext uri="{FF2B5EF4-FFF2-40B4-BE49-F238E27FC236}">
                  <a16:creationId xmlns="" xmlns:a16="http://schemas.microsoft.com/office/drawing/2014/main" id="{16966CF4-D219-E945-A9C2-40D166DA92D4}"/>
                </a:ext>
              </a:extLst>
            </p:cNvPr>
            <p:cNvSpPr/>
            <p:nvPr/>
          </p:nvSpPr>
          <p:spPr>
            <a:xfrm>
              <a:off x="2597441" y="5793057"/>
              <a:ext cx="3077100" cy="803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HeliosCondC" pitchFamily="50" charset="0"/>
                  <a:ea typeface="Verdana" panose="020B0604030504040204" pitchFamily="34" charset="0"/>
                  <a:cs typeface="+mn-ea"/>
                  <a:sym typeface="+mn-lt"/>
                </a:rPr>
                <a:t>Инвестиции для изготовления первых моделей</a:t>
              </a:r>
              <a:r>
                <a:rPr lang="en-US" sz="1400" dirty="0">
                  <a:latin typeface="HeliosCondC" pitchFamily="50" charset="0"/>
                  <a:ea typeface="Verdana" panose="020B0604030504040204" pitchFamily="34" charset="0"/>
                  <a:cs typeface="+mn-ea"/>
                  <a:sym typeface="+mn-lt"/>
                </a:rPr>
                <a:t> </a:t>
              </a:r>
              <a:endParaRPr lang="id-ID" sz="1400" dirty="0">
                <a:latin typeface="HeliosCondC" pitchFamily="50" charset="0"/>
                <a:ea typeface="Verdana" panose="020B0604030504040204" pitchFamily="34" charset="0"/>
                <a:cs typeface="+mn-ea"/>
                <a:sym typeface="+mn-lt"/>
              </a:endParaRPr>
            </a:p>
            <a:p>
              <a:pPr algn="r">
                <a:lnSpc>
                  <a:spcPct val="130000"/>
                </a:lnSpc>
              </a:pPr>
              <a:r>
                <a:rPr lang="en-US" sz="1400" dirty="0" smtClean="0">
                  <a:latin typeface="HeliosCondC" pitchFamily="50" charset="0"/>
                  <a:cs typeface="+mn-ea"/>
                  <a:sym typeface="+mn-lt"/>
                </a:rPr>
                <a:t>. </a:t>
              </a:r>
              <a:endParaRPr lang="id-ID" sz="1400" dirty="0">
                <a:latin typeface="HeliosCondC" pitchFamily="50" charset="0"/>
                <a:cs typeface="+mn-ea"/>
                <a:sym typeface="+mn-lt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3A7B7B7B-0F8F-B140-B90B-07E9EC94A3C8}"/>
                </a:ext>
              </a:extLst>
            </p:cNvPr>
            <p:cNvSpPr txBox="1"/>
            <p:nvPr/>
          </p:nvSpPr>
          <p:spPr>
            <a:xfrm>
              <a:off x="3786031" y="5467724"/>
              <a:ext cx="188851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/>
              <a:r>
                <a:rPr lang="ru-RU" sz="1600" b="1" dirty="0">
                  <a:latin typeface="HeliosCondC" pitchFamily="50" charset="0"/>
                  <a:cs typeface="+mn-ea"/>
                  <a:sym typeface="+mn-lt"/>
                </a:rPr>
                <a:t>Январь 2025</a:t>
              </a:r>
              <a:endParaRPr lang="en-US" sz="1600" b="1" dirty="0">
                <a:latin typeface="HeliosCondC" pitchFamily="50" charset="0"/>
                <a:cs typeface="+mn-ea"/>
                <a:sym typeface="+mn-lt"/>
              </a:endParaRPr>
            </a:p>
          </p:txBody>
        </p:sp>
      </p:grpSp>
      <p:grpSp>
        <p:nvGrpSpPr>
          <p:cNvPr id="75" name="Group 80">
            <a:extLst>
              <a:ext uri="{FF2B5EF4-FFF2-40B4-BE49-F238E27FC236}">
                <a16:creationId xmlns="" xmlns:a16="http://schemas.microsoft.com/office/drawing/2014/main" id="{6276F073-60DE-4C43-9949-C4F182DB7270}"/>
              </a:ext>
            </a:extLst>
          </p:cNvPr>
          <p:cNvGrpSpPr/>
          <p:nvPr/>
        </p:nvGrpSpPr>
        <p:grpSpPr>
          <a:xfrm>
            <a:off x="4200652" y="4873951"/>
            <a:ext cx="2405054" cy="872584"/>
            <a:chOff x="6086076" y="5407180"/>
            <a:chExt cx="3077100" cy="872584"/>
          </a:xfrm>
        </p:grpSpPr>
        <p:sp>
          <p:nvSpPr>
            <p:cNvPr id="76" name="Rectangle 81">
              <a:extLst>
                <a:ext uri="{FF2B5EF4-FFF2-40B4-BE49-F238E27FC236}">
                  <a16:creationId xmlns="" xmlns:a16="http://schemas.microsoft.com/office/drawing/2014/main" id="{2AF5F710-F7E2-C740-91AE-8450D38E0E0E}"/>
                </a:ext>
              </a:extLst>
            </p:cNvPr>
            <p:cNvSpPr/>
            <p:nvPr/>
          </p:nvSpPr>
          <p:spPr>
            <a:xfrm>
              <a:off x="6086076" y="5756544"/>
              <a:ext cx="30771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HeliosCondC" pitchFamily="50" charset="0"/>
                  <a:ea typeface="Verdana" panose="020B0604030504040204" pitchFamily="34" charset="0"/>
                  <a:cs typeface="+mn-ea"/>
                  <a:sym typeface="Montserrat Light"/>
                </a:rPr>
                <a:t>Изготовление первых </a:t>
              </a:r>
              <a:r>
                <a:rPr lang="ru-RU" sz="1400" dirty="0" smtClean="0">
                  <a:latin typeface="HeliosCondC" pitchFamily="50" charset="0"/>
                  <a:ea typeface="Verdana" panose="020B0604030504040204" pitchFamily="34" charset="0"/>
                  <a:cs typeface="+mn-ea"/>
                  <a:sym typeface="Montserrat Light"/>
                </a:rPr>
                <a:t>опытных </a:t>
              </a:r>
              <a:r>
                <a:rPr lang="ru-RU" sz="1400" dirty="0">
                  <a:latin typeface="HeliosCondC" pitchFamily="50" charset="0"/>
                  <a:ea typeface="Verdana" panose="020B0604030504040204" pitchFamily="34" charset="0"/>
                  <a:cs typeface="+mn-ea"/>
                  <a:sym typeface="Montserrat Light"/>
                </a:rPr>
                <a:t>образцов </a:t>
              </a:r>
              <a:endParaRPr lang="ru-RU" sz="1400" dirty="0">
                <a:latin typeface="HeliosCondC" pitchFamily="50" charset="0"/>
                <a:ea typeface="Verdana" panose="020B0604030504040204" pitchFamily="34" charset="0"/>
                <a:cs typeface="+mn-ea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D081CFFF-5D35-EC43-B244-0B16B721254C}"/>
                </a:ext>
              </a:extLst>
            </p:cNvPr>
            <p:cNvSpPr txBox="1"/>
            <p:nvPr/>
          </p:nvSpPr>
          <p:spPr>
            <a:xfrm>
              <a:off x="6832305" y="5407180"/>
              <a:ext cx="1584641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ru-RU" sz="1600" b="1" dirty="0">
                  <a:latin typeface="HeliosCondC" pitchFamily="50" charset="0"/>
                  <a:cs typeface="+mn-ea"/>
                  <a:sym typeface="+mn-lt"/>
                </a:rPr>
                <a:t>Июнь 2025</a:t>
              </a:r>
              <a:endParaRPr lang="en-US" sz="1600" b="1" dirty="0">
                <a:latin typeface="HeliosCondC" pitchFamily="50" charset="0"/>
                <a:cs typeface="+mn-ea"/>
                <a:sym typeface="+mn-lt"/>
              </a:endParaRPr>
            </a:p>
          </p:txBody>
        </p:sp>
      </p:grpSp>
      <p:grpSp>
        <p:nvGrpSpPr>
          <p:cNvPr id="78" name="Group 83">
            <a:extLst>
              <a:ext uri="{FF2B5EF4-FFF2-40B4-BE49-F238E27FC236}">
                <a16:creationId xmlns="" xmlns:a16="http://schemas.microsoft.com/office/drawing/2014/main" id="{E5429794-63F4-0F46-9AEB-8D86B3CEC0E0}"/>
              </a:ext>
            </a:extLst>
          </p:cNvPr>
          <p:cNvGrpSpPr/>
          <p:nvPr/>
        </p:nvGrpSpPr>
        <p:grpSpPr>
          <a:xfrm>
            <a:off x="8782191" y="3318580"/>
            <a:ext cx="2716702" cy="812040"/>
            <a:chOff x="8782191" y="4019224"/>
            <a:chExt cx="2716702" cy="812040"/>
          </a:xfrm>
        </p:grpSpPr>
        <p:sp>
          <p:nvSpPr>
            <p:cNvPr id="79" name="Rectangle 84">
              <a:extLst>
                <a:ext uri="{FF2B5EF4-FFF2-40B4-BE49-F238E27FC236}">
                  <a16:creationId xmlns="" xmlns:a16="http://schemas.microsoft.com/office/drawing/2014/main" id="{ED0F6768-B879-E348-858A-02AA9FBA3D4A}"/>
                </a:ext>
              </a:extLst>
            </p:cNvPr>
            <p:cNvSpPr/>
            <p:nvPr/>
          </p:nvSpPr>
          <p:spPr>
            <a:xfrm>
              <a:off x="8782191" y="4308044"/>
              <a:ext cx="27167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SzPts val="1300"/>
              </a:pPr>
              <a:r>
                <a:rPr lang="ru-RU" sz="1400" dirty="0">
                  <a:latin typeface="HeliosCondC" pitchFamily="50" charset="0"/>
                  <a:ea typeface="Verdana" panose="020B0604030504040204" pitchFamily="34" charset="0"/>
                  <a:cs typeface="+mn-ea"/>
                  <a:sym typeface="Montserrat Light"/>
                </a:rPr>
                <a:t>П</a:t>
              </a:r>
              <a:r>
                <a:rPr lang="ru-RU" sz="1400" dirty="0" smtClean="0">
                  <a:latin typeface="HeliosCondC" pitchFamily="50" charset="0"/>
                  <a:ea typeface="Verdana" panose="020B0604030504040204" pitchFamily="34" charset="0"/>
                  <a:cs typeface="+mn-ea"/>
                  <a:sym typeface="Montserrat Light"/>
                </a:rPr>
                <a:t>ривлечение инвесторов, масштабирование проекта</a:t>
              </a:r>
              <a:endParaRPr lang="ru-RU" sz="1400" dirty="0">
                <a:latin typeface="HeliosCondC" pitchFamily="50" charset="0"/>
                <a:ea typeface="Verdana" panose="020B0604030504040204" pitchFamily="34" charset="0"/>
                <a:cs typeface="+mn-ea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5106520C-4ABE-BF4B-837E-73508711CEDC}"/>
                </a:ext>
              </a:extLst>
            </p:cNvPr>
            <p:cNvSpPr txBox="1"/>
            <p:nvPr/>
          </p:nvSpPr>
          <p:spPr>
            <a:xfrm>
              <a:off x="9178609" y="4019224"/>
              <a:ext cx="198941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ru-RU" sz="1600" b="1" dirty="0">
                  <a:latin typeface="HeliosCondC" pitchFamily="50" charset="0"/>
                  <a:cs typeface="+mn-ea"/>
                  <a:sym typeface="+mn-lt"/>
                </a:rPr>
                <a:t>Январь 2027</a:t>
              </a:r>
              <a:endParaRPr lang="en-US" sz="1600" b="1" dirty="0">
                <a:latin typeface="HeliosCondC" pitchFamily="50" charset="0"/>
                <a:cs typeface="+mn-ea"/>
                <a:sym typeface="+mn-lt"/>
              </a:endParaRPr>
            </a:p>
          </p:txBody>
        </p:sp>
      </p:grpSp>
      <p:sp>
        <p:nvSpPr>
          <p:cNvPr id="138" name="Rectangle 81">
            <a:extLst>
              <a:ext uri="{FF2B5EF4-FFF2-40B4-BE49-F238E27FC236}">
                <a16:creationId xmlns="" xmlns:a16="http://schemas.microsoft.com/office/drawing/2014/main" id="{2AF5F710-F7E2-C740-91AE-8450D38E0E0E}"/>
              </a:ext>
            </a:extLst>
          </p:cNvPr>
          <p:cNvSpPr/>
          <p:nvPr/>
        </p:nvSpPr>
        <p:spPr>
          <a:xfrm>
            <a:off x="6795029" y="5225403"/>
            <a:ext cx="25368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HeliosCondC" pitchFamily="50" charset="0"/>
                <a:ea typeface="Verdana" panose="020B0604030504040204" pitchFamily="34" charset="0"/>
                <a:cs typeface="+mn-ea"/>
                <a:sym typeface="Montserrat Light"/>
              </a:rPr>
              <a:t>Начало серийного производства продукта</a:t>
            </a:r>
            <a:endParaRPr lang="ru-RU" sz="1400" dirty="0">
              <a:latin typeface="HeliosCondC" pitchFamily="50" charset="0"/>
              <a:ea typeface="Verdana" panose="020B0604030504040204" pitchFamily="34" charset="0"/>
              <a:cs typeface="+mn-ea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="" xmlns:a16="http://schemas.microsoft.com/office/drawing/2014/main" id="{D081CFFF-5D35-EC43-B244-0B16B721254C}"/>
              </a:ext>
            </a:extLst>
          </p:cNvPr>
          <p:cNvSpPr txBox="1"/>
          <p:nvPr/>
        </p:nvSpPr>
        <p:spPr>
          <a:xfrm>
            <a:off x="7127310" y="4876039"/>
            <a:ext cx="1327277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ru-RU" sz="1600" b="1" dirty="0" smtClean="0">
                <a:latin typeface="HeliosCondC" pitchFamily="50" charset="0"/>
                <a:cs typeface="+mn-ea"/>
                <a:sym typeface="+mn-lt"/>
              </a:rPr>
              <a:t>Январь 2026</a:t>
            </a:r>
            <a:endParaRPr lang="en-US" sz="1600" b="1" dirty="0">
              <a:latin typeface="HeliosCondC" pitchFamily="50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185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1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Users\Роман\Downloads\2024_Загрузки\2024_Осень_ Загрузки\2024_Pic_November\Домик женщины Лив Сандвик Якобсен в Норвегии\radeskan-antidron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  <a14:imgEffect>
                      <a14:saturation sat="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97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Bebas Neue Bold" pitchFamily="34" charset="-52"/>
              </a:rPr>
              <a:t>Запрос</a:t>
            </a:r>
            <a:r>
              <a:rPr lang="ru-RU" b="1" dirty="0">
                <a:latin typeface="+mn-lt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61648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XO Thames" panose="02020603050405020304" pitchFamily="18" charset="0"/>
              </a:rPr>
              <a:t>11</a:t>
            </a:r>
            <a:endParaRPr lang="ru-RU" dirty="0">
              <a:latin typeface="XO Thames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568" y="1444752"/>
            <a:ext cx="8293608" cy="434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35527" y="1260086"/>
            <a:ext cx="106631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latin typeface="Bebas Neue Bold" pitchFamily="34" charset="-52"/>
              </a:rPr>
              <a:t>Оборудование – для изготовления опытных и </a:t>
            </a:r>
            <a:r>
              <a:rPr lang="ru-RU" sz="3200" dirty="0" err="1" smtClean="0">
                <a:solidFill>
                  <a:schemeClr val="bg1"/>
                </a:solidFill>
                <a:latin typeface="Bebas Neue Bold" pitchFamily="34" charset="-52"/>
              </a:rPr>
              <a:t>предсерийных</a:t>
            </a:r>
            <a:r>
              <a:rPr lang="ru-RU" sz="3200" dirty="0" smtClean="0">
                <a:solidFill>
                  <a:schemeClr val="bg1"/>
                </a:solidFill>
                <a:latin typeface="Bebas Neue Bold" pitchFamily="34" charset="-52"/>
              </a:rPr>
              <a:t> образцов</a:t>
            </a:r>
            <a:r>
              <a:rPr lang="en-US" sz="3200" dirty="0" smtClean="0">
                <a:solidFill>
                  <a:schemeClr val="bg1"/>
                </a:solidFill>
                <a:latin typeface="Bebas Neue Bold" pitchFamily="34" charset="-52"/>
              </a:rPr>
              <a:t>;</a:t>
            </a:r>
            <a:endParaRPr lang="ru-RU" sz="3200" dirty="0" smtClean="0">
              <a:solidFill>
                <a:schemeClr val="bg1"/>
              </a:solidFill>
              <a:latin typeface="Bebas Neue Bold" pitchFamily="34" charset="-5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latin typeface="Bebas Neue Bold" pitchFamily="34" charset="-52"/>
              </a:rPr>
              <a:t>Консультация со специалистом-экспертом по обнаружению сигналов</a:t>
            </a:r>
            <a:r>
              <a:rPr lang="en-US" sz="3200" dirty="0" smtClean="0">
                <a:solidFill>
                  <a:schemeClr val="bg1"/>
                </a:solidFill>
                <a:latin typeface="Bebas Neue Bold" pitchFamily="34" charset="-52"/>
              </a:rPr>
              <a:t>;</a:t>
            </a:r>
            <a:endParaRPr lang="ru-RU" sz="3200" dirty="0" smtClean="0">
              <a:solidFill>
                <a:schemeClr val="bg1"/>
              </a:solidFill>
              <a:latin typeface="Bebas Neue Bold" pitchFamily="34" charset="-5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latin typeface="Bebas Neue Bold" pitchFamily="34" charset="-52"/>
              </a:rPr>
              <a:t>Аренда помещения (100 м2) под производственные, складские нужды</a:t>
            </a:r>
            <a:r>
              <a:rPr lang="en-US" sz="3200" dirty="0" smtClean="0">
                <a:solidFill>
                  <a:schemeClr val="bg1"/>
                </a:solidFill>
                <a:latin typeface="Bebas Neue Bold" pitchFamily="34" charset="-52"/>
              </a:rPr>
              <a:t>;</a:t>
            </a:r>
            <a:endParaRPr lang="ru-RU" sz="3200" dirty="0" smtClean="0">
              <a:solidFill>
                <a:schemeClr val="bg1"/>
              </a:solidFill>
              <a:latin typeface="Bebas Neue Bold" pitchFamily="34" charset="-5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latin typeface="Bebas Neue Bold" pitchFamily="34" charset="-52"/>
              </a:rPr>
              <a:t>Заработная плата для сотрудников на производстве и разработчиков</a:t>
            </a:r>
            <a:r>
              <a:rPr lang="ru-RU" sz="3200" dirty="0">
                <a:solidFill>
                  <a:schemeClr val="bg1"/>
                </a:solidFill>
                <a:latin typeface="Bebas Neue Bold" pitchFamily="34" charset="-52"/>
              </a:rPr>
              <a:t>.</a:t>
            </a:r>
            <a:r>
              <a:rPr lang="ru-RU" sz="3200" dirty="0" smtClean="0">
                <a:solidFill>
                  <a:schemeClr val="bg1"/>
                </a:solidFill>
                <a:latin typeface="Bebas Neue Bold" pitchFamily="34" charset="-52"/>
              </a:rPr>
              <a:t> 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Users\Роман\Downloads\2024_Загрузки\2024_Осень_ Загрузки\2024_Pic_November\Домик женщины Лив Сандвик Якобсен в Норвегии\vazhnye-novosti-bespilotnoj-aviacii-feb2019-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9236" b="9236"/>
          <a:stretch/>
        </p:blipFill>
        <p:spPr bwMode="auto">
          <a:xfrm>
            <a:off x="-7809" y="-876822"/>
            <a:ext cx="12192001" cy="773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284" y="100208"/>
            <a:ext cx="10515600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latin typeface="Bebas Neue Bold" pitchFamily="34" charset="-52"/>
              </a:rPr>
              <a:t>Команда и контакты</a:t>
            </a:r>
            <a:endParaRPr lang="ru-RU" b="1" dirty="0">
              <a:latin typeface="Bebas Neue Bold" pitchFamily="3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03736" y="6309360"/>
            <a:ext cx="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XO Thames" panose="02020603050405020304" pitchFamily="18" charset="0"/>
              </a:rPr>
              <a:t>12</a:t>
            </a:r>
            <a:endParaRPr lang="ru-RU" dirty="0">
              <a:latin typeface="XO Thames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62" y="591729"/>
            <a:ext cx="1457279" cy="14572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454" y="4718551"/>
            <a:ext cx="4444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Bebas Neue Bold" pitchFamily="34" charset="-52"/>
              </a:rPr>
              <a:t>+ 7  999 166 23 80 – Анна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Bebas Neue Bold" pitchFamily="34" charset="-52"/>
              </a:rPr>
              <a:t>+ 7  924 676 32 99 – Артемий</a:t>
            </a:r>
            <a:br>
              <a:rPr lang="ru-RU" sz="2400" b="1" dirty="0" smtClean="0">
                <a:solidFill>
                  <a:schemeClr val="bg1"/>
                </a:solidFill>
                <a:latin typeface="Bebas Neue Bold" pitchFamily="34" charset="-52"/>
              </a:rPr>
            </a:br>
            <a:r>
              <a:rPr lang="ru-RU" sz="2400" b="1" dirty="0" smtClean="0">
                <a:solidFill>
                  <a:schemeClr val="bg1"/>
                </a:solidFill>
                <a:latin typeface="Bebas Neue Bold" pitchFamily="34" charset="-52"/>
              </a:rPr>
              <a:t>+ 7  923 169 12 43 – Егор</a:t>
            </a:r>
            <a:endParaRPr lang="ru-RU" sz="2400" b="1" dirty="0">
              <a:solidFill>
                <a:schemeClr val="bg1"/>
              </a:solidFill>
              <a:latin typeface="Bebas Neue Bold" pitchFamily="34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362" y="591729"/>
            <a:ext cx="1274192" cy="12741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78184" y="4718550"/>
            <a:ext cx="4277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  <a:latin typeface="Bebas Neue Bold" pitchFamily="34" charset="-52"/>
              </a:rPr>
              <a:t>anchuta5580@gmail.com</a:t>
            </a:r>
            <a:r>
              <a:rPr lang="ru-RU" sz="2400" dirty="0">
                <a:solidFill>
                  <a:schemeClr val="bg1"/>
                </a:solidFill>
                <a:latin typeface="Bebas Neue Bold" pitchFamily="34" charset="-52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Bebas Neue Bold" pitchFamily="34" charset="-52"/>
              </a:rPr>
            </a:br>
            <a:r>
              <a:rPr lang="ru-RU" sz="2400" b="1" dirty="0">
                <a:solidFill>
                  <a:schemeClr val="bg1"/>
                </a:solidFill>
                <a:latin typeface="Bebas Neue Bold" pitchFamily="34" charset="-52"/>
              </a:rPr>
              <a:t>artemii_mih@mail.ru</a:t>
            </a:r>
            <a:r>
              <a:rPr lang="ru-RU" sz="2400" dirty="0" smtClean="0">
                <a:solidFill>
                  <a:schemeClr val="bg1"/>
                </a:solidFill>
                <a:latin typeface="Bebas Neue Bold" pitchFamily="34" charset="-52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Bebas Neue Bold" pitchFamily="34" charset="-52"/>
              </a:rPr>
            </a:br>
            <a:r>
              <a:rPr lang="ru-RU" sz="2400" b="1" dirty="0" smtClean="0">
                <a:solidFill>
                  <a:schemeClr val="bg1"/>
                </a:solidFill>
                <a:latin typeface="Bebas Neue Bold" pitchFamily="34" charset="-52"/>
              </a:rPr>
              <a:t>socros@yandex.ru</a:t>
            </a:r>
            <a:endParaRPr lang="ru-RU" sz="2400" b="1" dirty="0">
              <a:solidFill>
                <a:schemeClr val="bg1"/>
              </a:solidFill>
              <a:latin typeface="Bebas Neue Bold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0209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254</Words>
  <Application>Microsoft Office PowerPoint</Application>
  <PresentationFormat>Произвольный</PresentationFormat>
  <Paragraphs>94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РадиоВек</vt:lpstr>
      <vt:lpstr>Проблема</vt:lpstr>
      <vt:lpstr>Решение</vt:lpstr>
      <vt:lpstr>Уникальное преимущество </vt:lpstr>
      <vt:lpstr>Рынок </vt:lpstr>
      <vt:lpstr>Продукт </vt:lpstr>
      <vt:lpstr>Бизнес модель</vt:lpstr>
      <vt:lpstr>ROAD MAP</vt:lpstr>
      <vt:lpstr>Запрос </vt:lpstr>
      <vt:lpstr>Команда и 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РадиоВек</dc:title>
  <cp:lastModifiedBy>Роман</cp:lastModifiedBy>
  <cp:revision>38</cp:revision>
  <dcterms:created xsi:type="dcterms:W3CDTF">2024-11-25T08:53:00Z</dcterms:created>
  <dcterms:modified xsi:type="dcterms:W3CDTF">2024-12-05T01:10:28Z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C8DFA4DB758242678E726A258028E6E3_13</vt:lpwstr>
  </property>
  <property fmtid="{D5CDD505-2E9C-101B-9397-08002B2CF9AE}" pid="3" name="KSOProductBuildVer">
    <vt:lpwstr>1049-12.2.0.18911</vt:lpwstr>
  </property>
</Properties>
</file>