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84" r:id="rId4"/>
    <p:sldId id="283" r:id="rId5"/>
    <p:sldId id="282" r:id="rId6"/>
    <p:sldId id="512" r:id="rId7"/>
    <p:sldId id="280" r:id="rId8"/>
    <p:sldId id="277" r:id="rId9"/>
    <p:sldId id="278" r:id="rId10"/>
    <p:sldId id="281" r:id="rId11"/>
    <p:sldId id="513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5B9BD5"/>
    <a:srgbClr val="B61D1B"/>
    <a:srgbClr val="8C1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A2FFF-BAC1-43B8-80DC-2999FF81AE71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D5831-BB18-430D-96CE-B07928F8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446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D5831-BB18-430D-96CE-B07928F8963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468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7102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18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6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25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857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984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60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67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608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548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284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7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D88F5-2BF5-4F11-A095-C83D8E76BE2A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10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9595" y="757237"/>
            <a:ext cx="10363200" cy="2969448"/>
          </a:xfrm>
        </p:spPr>
        <p:txBody>
          <a:bodyPr>
            <a:normAutofit/>
          </a:bodyPr>
          <a:lstStyle/>
          <a:p>
            <a:br>
              <a:rPr lang="ru-RU" sz="3200" b="1" i="0" cap="all" dirty="0">
                <a:solidFill>
                  <a:srgbClr val="2C2C2C"/>
                </a:solidFill>
                <a:effectLst/>
                <a:latin typeface="IBM Plex Sans" panose="020F0502020204030204" pitchFamily="34" charset="0"/>
              </a:rPr>
            </a:br>
            <a:endParaRPr lang="ru-RU" sz="3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" y="-104775"/>
            <a:ext cx="1219308" cy="17240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0A3DF3-0D3B-E14C-3F80-119ADDA526A0}"/>
              </a:ext>
            </a:extLst>
          </p:cNvPr>
          <p:cNvSpPr txBox="1"/>
          <p:nvPr/>
        </p:nvSpPr>
        <p:spPr>
          <a:xfrm>
            <a:off x="696740" y="2789691"/>
            <a:ext cx="8041064" cy="286232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600" b="1" dirty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</a:rPr>
              <a:t>«Разработка системы мониторинга  поверхностных водных объектов промышленно развитых регионов на базе автономного малого беспилотного судна»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F6E279-04A1-4B5F-C868-093F33013CF3}"/>
              </a:ext>
            </a:extLst>
          </p:cNvPr>
          <p:cNvSpPr txBox="1"/>
          <p:nvPr/>
        </p:nvSpPr>
        <p:spPr>
          <a:xfrm>
            <a:off x="8898903" y="4191622"/>
            <a:ext cx="24934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 проекта:</a:t>
            </a:r>
          </a:p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Маградзе М.Д.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D64FD5-2FC4-94C2-24FF-7434ED77CD8C}"/>
              </a:ext>
            </a:extLst>
          </p:cNvPr>
          <p:cNvSpPr txBox="1"/>
          <p:nvPr/>
        </p:nvSpPr>
        <p:spPr>
          <a:xfrm>
            <a:off x="8898903" y="4946601"/>
            <a:ext cx="293317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>
                <a:solidFill>
                  <a:schemeClr val="bg1"/>
                </a:solidFill>
              </a:rPr>
              <a:t>Команда «</a:t>
            </a:r>
            <a:r>
              <a:rPr lang="ru-RU" b="0" i="0" u="sng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ИГДИС 1»</a:t>
            </a:r>
            <a:r>
              <a:rPr lang="ru-RU" u="sng" dirty="0">
                <a:solidFill>
                  <a:schemeClr val="bg1"/>
                </a:solidFill>
              </a:rPr>
              <a:t>:</a:t>
            </a:r>
          </a:p>
          <a:p>
            <a:r>
              <a:rPr lang="ru-RU" sz="1800" dirty="0">
                <a:solidFill>
                  <a:schemeClr val="bg1"/>
                </a:solidFill>
              </a:rPr>
              <a:t>Маградзе М. Д. (гр. 320611)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Васильева П. С. (гр. 320611)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Поздняков К. А. (гр. 320611)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Курков И. А. (гр. 320611)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 err="1">
                <a:solidFill>
                  <a:schemeClr val="bg1"/>
                </a:solidFill>
              </a:rPr>
              <a:t>Алгунов</a:t>
            </a:r>
            <a:r>
              <a:rPr lang="ru-RU" sz="1800" dirty="0">
                <a:solidFill>
                  <a:schemeClr val="bg1"/>
                </a:solidFill>
              </a:rPr>
              <a:t> Я. Е. (гр. 320611)</a:t>
            </a:r>
            <a:endParaRPr lang="ru-RU" sz="1800" dirty="0">
              <a:solidFill>
                <a:schemeClr val="bg1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5909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94563" y="1437588"/>
            <a:ext cx="8980260" cy="5420412"/>
          </a:xfrm>
        </p:spPr>
        <p:txBody>
          <a:bodyPr>
            <a:normAutofit/>
          </a:bodyPr>
          <a:lstStyle/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Тульская область  - 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1682 реки </a:t>
            </a:r>
            <a:r>
              <a:rPr lang="ru-RU" sz="2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ru-RU" sz="2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общей протяжённостью 10 933 км. Крупнейшие реки области – непосредственно Дон, берущий начало в окрестностях г. Новомосковска, и ряд его притоков; в волжском бассейне – Ока и её притоки </a:t>
            </a:r>
            <a:r>
              <a:rPr lang="ru-RU" sz="2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Упа</a:t>
            </a:r>
            <a:r>
              <a:rPr lang="ru-RU" sz="2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, Проня и другие. 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ru-RU" sz="2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В настоящее время критическое загрязнение поверхностных водных объектов Тулы и Тульской области в первую очередь связано с водоотведением загрязненных или недостаточно очищенных сточных вод множества машиностроительных, металлообрабатывающих и других промышленных объектов сосредоточенных на территории региона. 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ru-RU" sz="2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Среди регионов федерального округа Тульская область занимает </a:t>
            </a:r>
            <a:r>
              <a:rPr lang="ru-RU" sz="2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третье</a:t>
            </a:r>
            <a:r>
              <a:rPr lang="ru-RU" sz="2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место по густоте речной сети после Ивановской и Ярославской областей.</a:t>
            </a:r>
            <a:endParaRPr lang="ru-RU" sz="2000" spc="-10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ru-RU" sz="2000" b="0" i="0" spc="-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Times New Roman" panose="02020603050405020304" pitchFamily="18" charset="0"/>
              </a:rPr>
              <a:t>В связи с этим, </a:t>
            </a:r>
            <a:r>
              <a:rPr lang="ru-RU" sz="2000" b="1" i="0" spc="-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Times New Roman" panose="02020603050405020304" pitchFamily="18" charset="0"/>
              </a:rPr>
              <a:t>актуальным</a:t>
            </a:r>
            <a:r>
              <a:rPr lang="ru-RU" sz="2000" b="0" i="0" spc="-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Times New Roman" panose="02020603050405020304" pitchFamily="18" charset="0"/>
              </a:rPr>
              <a:t> является решение задач эффективного мониторинга процессов сбрасывания сточных вод и своевременного выявления допускаемых нарушений.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71891"/>
            <a:ext cx="1184887" cy="1675357"/>
          </a:xfrm>
          <a:prstGeom prst="rect">
            <a:avLst/>
          </a:prstGeom>
        </p:spPr>
      </p:pic>
      <p:sp>
        <p:nvSpPr>
          <p:cNvPr id="11" name="Заголовок 3"/>
          <p:cNvSpPr>
            <a:spLocks noGrp="1"/>
          </p:cNvSpPr>
          <p:nvPr>
            <p:ph type="title"/>
          </p:nvPr>
        </p:nvSpPr>
        <p:spPr>
          <a:xfrm>
            <a:off x="1289356" y="370387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Актуальность проекта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3176272-0691-48D3-A36B-23741D74A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4823" y="4890499"/>
            <a:ext cx="2750462" cy="159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203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69642" y="1786623"/>
            <a:ext cx="9166776" cy="4254581"/>
          </a:xfrm>
        </p:spPr>
        <p:txBody>
          <a:bodyPr>
            <a:normAutofit/>
          </a:bodyPr>
          <a:lstStyle/>
          <a:p>
            <a:pPr indent="0" algn="just">
              <a:buNone/>
            </a:pPr>
            <a:r>
              <a:rPr lang="ru-RU" sz="3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Ухудшение качества воды и природных ландшафтов  возле водоемов в Тульской области в следствии неконтролируемого сброса недостаточно/ неочищенных  сточных вод предприятиями, использующими воду в производственных процессах.</a:t>
            </a:r>
          </a:p>
          <a:p>
            <a:pPr indent="0" algn="just">
              <a:buNone/>
            </a:pP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89356" y="336621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9356" y="925458"/>
            <a:ext cx="8247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E103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 клиента, которую вы решаете.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AC56727C-6163-433C-981E-9F8E5C461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611" y="4207552"/>
            <a:ext cx="3605801" cy="240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778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51515" y="1437177"/>
            <a:ext cx="6737442" cy="2239277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sz="3200" spc="-1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Р</a:t>
            </a:r>
            <a:r>
              <a:rPr lang="ru-RU" sz="3200" b="0" i="0" spc="-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Times New Roman" panose="02020603050405020304" pitchFamily="18" charset="0"/>
              </a:rPr>
              <a:t>азработка </a:t>
            </a:r>
            <a:r>
              <a:rPr lang="ru-RU" sz="3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Times New Roman" panose="02020603050405020304" pitchFamily="18" charset="0"/>
              </a:rPr>
              <a:t>автоматизированной системы мониторинга загрязнения водных объектов</a:t>
            </a:r>
            <a:r>
              <a:rPr lang="ru-RU" sz="3200" b="0" i="0" spc="-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Times New Roman" panose="02020603050405020304" pitchFamily="18" charset="0"/>
              </a:rPr>
              <a:t>, которая позволит автоматически осуществлять контроль за качеством поверхностных вод и предотвращать возникновение чрезвычайных ситуаций.</a:t>
            </a:r>
          </a:p>
          <a:p>
            <a:endParaRPr lang="ru-RU" sz="1200" spc="-10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289356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РЕШЕНИЕ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Google Shape;327;p34">
            <a:extLst>
              <a:ext uri="{FF2B5EF4-FFF2-40B4-BE49-F238E27FC236}">
                <a16:creationId xmlns:a16="http://schemas.microsoft.com/office/drawing/2014/main" id="{B62C7102-0874-E855-DAE8-52E3ACB73E0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6967" r="2053" b="-1037"/>
          <a:stretch/>
        </p:blipFill>
        <p:spPr>
          <a:xfrm>
            <a:off x="4335185" y="3842647"/>
            <a:ext cx="2838613" cy="2823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30;p34">
            <a:extLst>
              <a:ext uri="{FF2B5EF4-FFF2-40B4-BE49-F238E27FC236}">
                <a16:creationId xmlns:a16="http://schemas.microsoft.com/office/drawing/2014/main" id="{F15DF51B-47CE-5268-7737-3FFE4526032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20579" r="392" b="23526"/>
          <a:stretch/>
        </p:blipFill>
        <p:spPr>
          <a:xfrm>
            <a:off x="232040" y="3842647"/>
            <a:ext cx="3863336" cy="2775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328;p34">
            <a:extLst>
              <a:ext uri="{FF2B5EF4-FFF2-40B4-BE49-F238E27FC236}">
                <a16:creationId xmlns:a16="http://schemas.microsoft.com/office/drawing/2014/main" id="{CFC21F6B-A310-FABD-9B51-A45F94BDB50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13607" y="2135299"/>
            <a:ext cx="3436643" cy="44825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4385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07484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РЫНОК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35669" y="1818922"/>
            <a:ext cx="9248598" cy="3819525"/>
          </a:xfrm>
        </p:spPr>
        <p:txBody>
          <a:bodyPr>
            <a:normAutofit lnSpcReduction="10000"/>
          </a:bodyPr>
          <a:lstStyle/>
          <a:p>
            <a:pPr indent="0" algn="just">
              <a:spcBef>
                <a:spcPts val="1200"/>
              </a:spcBef>
              <a:buNone/>
            </a:pPr>
            <a:r>
              <a:rPr lang="ru-RU" sz="3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Промышленные предприятия, коммунальные службы, частные и государственные очистные сооружения, научно-исследовательские институты, </a:t>
            </a: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</a:t>
            </a:r>
            <a:r>
              <a:rPr lang="ru-RU" sz="3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троительные компании, сельскохозяйственные предприятия.</a:t>
            </a:r>
            <a:endParaRPr lang="ru-RU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0" algn="just">
              <a:buNone/>
            </a:pP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Например: </a:t>
            </a:r>
            <a:r>
              <a:rPr lang="ru-RU" sz="3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Росприроднадзор, ФГБУ «Тульский центр гидрометеорологии и мониторингу окружающей среды», </a:t>
            </a:r>
            <a:r>
              <a:rPr lang="ru-RU" sz="32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Тулагорводоканал</a:t>
            </a:r>
            <a:r>
              <a:rPr lang="ru-RU" sz="3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, ПАО «Тулачермет</a:t>
            </a: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» и др.</a:t>
            </a:r>
            <a:endParaRPr lang="ru-RU" sz="32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156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C8033F7-480D-2B3F-4168-15473F0DD90C}"/>
              </a:ext>
            </a:extLst>
          </p:cNvPr>
          <p:cNvSpPr/>
          <p:nvPr/>
        </p:nvSpPr>
        <p:spPr>
          <a:xfrm>
            <a:off x="953426" y="1281800"/>
            <a:ext cx="2160000" cy="3890425"/>
          </a:xfrm>
          <a:prstGeom prst="rect">
            <a:avLst/>
          </a:prstGeom>
          <a:solidFill>
            <a:schemeClr val="bg1"/>
          </a:solidFill>
          <a:ln w="38100">
            <a:solidFill>
              <a:srgbClr val="F4B925"/>
            </a:solidFill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8. Партнёры</a:t>
            </a:r>
            <a:endParaRPr lang="ru-RU" sz="2400" dirty="0">
              <a:solidFill>
                <a:schemeClr val="tx1"/>
              </a:solidFill>
            </a:endParaRPr>
          </a:p>
          <a:p>
            <a:pPr algn="ctr"/>
            <a:r>
              <a:rPr lang="ru-RU" sz="2400" dirty="0" err="1">
                <a:solidFill>
                  <a:schemeClr val="tx1"/>
                </a:solidFill>
              </a:rPr>
              <a:t>ТулГУ</a:t>
            </a:r>
            <a:endParaRPr lang="ru-RU" sz="2400" dirty="0">
              <a:solidFill>
                <a:schemeClr val="tx1"/>
              </a:solidFill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Индустриальный партнер, выпускающий водные БАС.</a:t>
            </a:r>
          </a:p>
          <a:p>
            <a:pPr algn="ctr"/>
            <a:endParaRPr lang="ru-RU" sz="2400" dirty="0">
              <a:solidFill>
                <a:schemeClr val="tx1"/>
              </a:solidFill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2E5A853-7BDD-FEE0-E572-A16D4C44F5AC}"/>
              </a:ext>
            </a:extLst>
          </p:cNvPr>
          <p:cNvSpPr/>
          <p:nvPr/>
        </p:nvSpPr>
        <p:spPr>
          <a:xfrm>
            <a:off x="3143341" y="1281800"/>
            <a:ext cx="2160000" cy="1920000"/>
          </a:xfrm>
          <a:prstGeom prst="rect">
            <a:avLst/>
          </a:prstGeom>
          <a:solidFill>
            <a:schemeClr val="bg1"/>
          </a:solidFill>
          <a:ln w="38100">
            <a:solidFill>
              <a:srgbClr val="F4B925"/>
            </a:solidFill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7. Деятельность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Разработать систему для мониторинга поверхностных водных объектов с помощью нашего судна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88BF0D1-988F-7B04-6829-4F9A21A8ABD9}"/>
              </a:ext>
            </a:extLst>
          </p:cNvPr>
          <p:cNvSpPr/>
          <p:nvPr/>
        </p:nvSpPr>
        <p:spPr>
          <a:xfrm>
            <a:off x="5351887" y="1281800"/>
            <a:ext cx="2160000" cy="3893400"/>
          </a:xfrm>
          <a:prstGeom prst="rect">
            <a:avLst/>
          </a:prstGeom>
          <a:solidFill>
            <a:schemeClr val="bg1"/>
          </a:solidFill>
          <a:ln w="38100">
            <a:solidFill>
              <a:srgbClr val="F4B925"/>
            </a:solidFill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2. Ценностное предложение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Наш </a:t>
            </a:r>
            <a:r>
              <a:rPr lang="ru-RU" sz="1600" dirty="0" err="1">
                <a:solidFill>
                  <a:schemeClr val="tx1"/>
                </a:solidFill>
              </a:rPr>
              <a:t>програмно</a:t>
            </a:r>
            <a:r>
              <a:rPr lang="ru-RU" sz="1600" dirty="0">
                <a:solidFill>
                  <a:schemeClr val="tx1"/>
                </a:solidFill>
              </a:rPr>
              <a:t> – аппаратный комплекс позволит быстро и своевременно организациям, контролирующим качество очистки воды предприятиями выявлять нарушения технологического процесса очистки и места сброса стоков  </a:t>
            </a:r>
          </a:p>
          <a:p>
            <a:pPr algn="ctr"/>
            <a:endParaRPr lang="ru-RU" sz="2400" dirty="0">
              <a:solidFill>
                <a:schemeClr val="tx1"/>
              </a:solidFill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4C2487C-85CE-9818-A172-3DFB95F7D991}"/>
              </a:ext>
            </a:extLst>
          </p:cNvPr>
          <p:cNvSpPr/>
          <p:nvPr/>
        </p:nvSpPr>
        <p:spPr>
          <a:xfrm>
            <a:off x="7580182" y="1275793"/>
            <a:ext cx="2160000" cy="1920000"/>
          </a:xfrm>
          <a:prstGeom prst="rect">
            <a:avLst/>
          </a:prstGeom>
          <a:solidFill>
            <a:schemeClr val="bg1"/>
          </a:solidFill>
          <a:ln w="38100">
            <a:solidFill>
              <a:srgbClr val="F4B925"/>
            </a:solidFill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4. Отношения</a:t>
            </a:r>
          </a:p>
          <a:p>
            <a:pPr algn="ctr"/>
            <a:r>
              <a:rPr lang="ru-RU" sz="1600" i="0" dirty="0">
                <a:solidFill>
                  <a:schemeClr val="tx1"/>
                </a:solidFill>
                <a:effectLst/>
                <a:latin typeface="-apple-system"/>
              </a:rPr>
              <a:t>Автоматизированное обслуживание</a:t>
            </a:r>
            <a:endParaRPr lang="ru-RU" sz="1600" dirty="0">
              <a:solidFill>
                <a:schemeClr val="tx1"/>
              </a:solidFill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39E3047-F06F-0EA1-D3B9-04F4843C730C}"/>
              </a:ext>
            </a:extLst>
          </p:cNvPr>
          <p:cNvSpPr/>
          <p:nvPr/>
        </p:nvSpPr>
        <p:spPr>
          <a:xfrm>
            <a:off x="9788735" y="1281800"/>
            <a:ext cx="2160000" cy="3890424"/>
          </a:xfrm>
          <a:prstGeom prst="rect">
            <a:avLst/>
          </a:prstGeom>
          <a:solidFill>
            <a:schemeClr val="bg1"/>
          </a:solidFill>
          <a:ln w="38100">
            <a:solidFill>
              <a:srgbClr val="F4B925"/>
            </a:solidFill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1</a:t>
            </a:r>
            <a:r>
              <a:rPr lang="ru-RU" b="1" dirty="0">
                <a:solidFill>
                  <a:schemeClr val="tx1"/>
                </a:solidFill>
              </a:rPr>
              <a:t>. </a:t>
            </a:r>
            <a:r>
              <a:rPr lang="ru-RU" sz="2000" b="1" dirty="0">
                <a:solidFill>
                  <a:schemeClr val="tx1"/>
                </a:solidFill>
              </a:rPr>
              <a:t>Сегменты ЦА</a:t>
            </a:r>
          </a:p>
          <a:p>
            <a:r>
              <a:rPr lang="ru-RU" sz="1400" dirty="0">
                <a:solidFill>
                  <a:schemeClr val="tx1"/>
                </a:solidFill>
              </a:rPr>
              <a:t>1. Организации, занимающиеся контролем за чистотой рек и других водоемов, и ликвидацией последствий, </a:t>
            </a:r>
          </a:p>
          <a:p>
            <a:r>
              <a:rPr lang="ru-RU" sz="1400" dirty="0">
                <a:solidFill>
                  <a:schemeClr val="tx1"/>
                </a:solidFill>
              </a:rPr>
              <a:t>2. Экологические службы промышленных предприятий</a:t>
            </a:r>
          </a:p>
          <a:p>
            <a:r>
              <a:rPr lang="ru-RU" sz="1400" dirty="0">
                <a:solidFill>
                  <a:schemeClr val="tx1"/>
                </a:solidFill>
              </a:rPr>
              <a:t>3. Экологические организации</a:t>
            </a:r>
          </a:p>
          <a:p>
            <a:r>
              <a:rPr lang="ru-RU" sz="1400" dirty="0">
                <a:solidFill>
                  <a:schemeClr val="tx1"/>
                </a:solidFill>
              </a:rPr>
              <a:t>4. Владельцы коттеджных поселков, расположенных вблизи воды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49ECCB2-4B9F-D968-3733-56A129008DC5}"/>
              </a:ext>
            </a:extLst>
          </p:cNvPr>
          <p:cNvSpPr/>
          <p:nvPr/>
        </p:nvSpPr>
        <p:spPr>
          <a:xfrm>
            <a:off x="943555" y="5216586"/>
            <a:ext cx="5490839" cy="1536000"/>
          </a:xfrm>
          <a:prstGeom prst="rect">
            <a:avLst/>
          </a:prstGeom>
          <a:solidFill>
            <a:schemeClr val="bg1"/>
          </a:solidFill>
          <a:ln w="38100">
            <a:solidFill>
              <a:srgbClr val="F4B925"/>
            </a:solidFill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  <a:p>
            <a:pPr algn="ctr"/>
            <a:r>
              <a:rPr lang="ru-RU" sz="2400" b="1" dirty="0">
                <a:solidFill>
                  <a:schemeClr val="tx1"/>
                </a:solidFill>
              </a:rPr>
              <a:t>9. Структура расходов</a:t>
            </a:r>
          </a:p>
          <a:p>
            <a:pPr marL="457200" indent="-457200"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Заработная плата;</a:t>
            </a:r>
          </a:p>
          <a:p>
            <a:pPr marL="457200" indent="-457200"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Расходы на приобретение  необходимых деталей для сборки оборудования </a:t>
            </a:r>
          </a:p>
          <a:p>
            <a:pPr marL="457200" indent="-457200"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Продвижение проекта;</a:t>
            </a:r>
          </a:p>
          <a:p>
            <a:pPr marL="457200" indent="-457200"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Аренда помещения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E231C4-C2F9-C0EB-B226-F8CC8BC6BBEC}"/>
              </a:ext>
            </a:extLst>
          </p:cNvPr>
          <p:cNvSpPr/>
          <p:nvPr/>
        </p:nvSpPr>
        <p:spPr>
          <a:xfrm>
            <a:off x="6438133" y="5222593"/>
            <a:ext cx="5490839" cy="1536000"/>
          </a:xfrm>
          <a:prstGeom prst="rect">
            <a:avLst/>
          </a:prstGeom>
          <a:solidFill>
            <a:schemeClr val="bg1"/>
          </a:solidFill>
          <a:ln w="38100">
            <a:solidFill>
              <a:srgbClr val="F4B925"/>
            </a:solidFill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5. Источники доходов</a:t>
            </a:r>
          </a:p>
          <a:p>
            <a:pPr marL="342900" indent="-342900" algn="ctr"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Продажа оборудования , включающая в себя  - водное  судно с различными датчиками, магнитным компасом и антеннами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  <a:p>
            <a:pPr marL="342900" indent="-342900" algn="ctr"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Аренда оборудования у нас  </a:t>
            </a:r>
          </a:p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D34988B-210B-E0DC-BED8-D5714563C552}"/>
              </a:ext>
            </a:extLst>
          </p:cNvPr>
          <p:cNvSpPr/>
          <p:nvPr/>
        </p:nvSpPr>
        <p:spPr>
          <a:xfrm>
            <a:off x="3161979" y="3249193"/>
            <a:ext cx="2160000" cy="1920000"/>
          </a:xfrm>
          <a:prstGeom prst="rect">
            <a:avLst/>
          </a:prstGeom>
          <a:solidFill>
            <a:schemeClr val="bg1"/>
          </a:solidFill>
          <a:ln w="38100">
            <a:solidFill>
              <a:srgbClr val="F4B925"/>
            </a:solidFill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6. Ресурсы </a:t>
            </a:r>
          </a:p>
          <a:p>
            <a:pPr marL="457200" indent="-457200"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Финансовые</a:t>
            </a:r>
          </a:p>
          <a:p>
            <a:pPr marL="457200" indent="-457200"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Кадровые</a:t>
            </a:r>
          </a:p>
          <a:p>
            <a:pPr marL="457200" indent="-457200">
              <a:buAutoNum type="arabicPeriod"/>
            </a:pPr>
            <a:r>
              <a:rPr lang="ru-RU" dirty="0" err="1">
                <a:solidFill>
                  <a:schemeClr val="tx1"/>
                </a:solidFill>
              </a:rPr>
              <a:t>Информаци-онные</a:t>
            </a:r>
            <a:r>
              <a:rPr lang="ru-RU" dirty="0">
                <a:solidFill>
                  <a:schemeClr val="tx1"/>
                </a:solidFill>
              </a:rPr>
              <a:t>. </a:t>
            </a:r>
          </a:p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EFB2472-AD20-5AE6-0AE0-905E7DAB9936}"/>
              </a:ext>
            </a:extLst>
          </p:cNvPr>
          <p:cNvSpPr/>
          <p:nvPr/>
        </p:nvSpPr>
        <p:spPr>
          <a:xfrm>
            <a:off x="7580182" y="3249193"/>
            <a:ext cx="2160000" cy="1920000"/>
          </a:xfrm>
          <a:prstGeom prst="rect">
            <a:avLst/>
          </a:prstGeom>
          <a:solidFill>
            <a:schemeClr val="bg1"/>
          </a:solidFill>
          <a:ln w="38100">
            <a:solidFill>
              <a:srgbClr val="F4B925"/>
            </a:solidFill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3. Каналы поставки </a:t>
            </a:r>
          </a:p>
          <a:p>
            <a:r>
              <a:rPr lang="ru-RU" dirty="0">
                <a:solidFill>
                  <a:schemeClr val="tx1"/>
                </a:solidFill>
              </a:rPr>
              <a:t>1. Профильные выставки;</a:t>
            </a:r>
          </a:p>
          <a:p>
            <a:r>
              <a:rPr lang="ru-RU" dirty="0">
                <a:solidFill>
                  <a:schemeClr val="tx1"/>
                </a:solidFill>
              </a:rPr>
              <a:t>2. Конференции;</a:t>
            </a:r>
          </a:p>
          <a:p>
            <a:r>
              <a:rPr lang="ru-RU" dirty="0">
                <a:solidFill>
                  <a:schemeClr val="tx1"/>
                </a:solidFill>
              </a:rPr>
              <a:t>3.  Создание сайта.</a:t>
            </a:r>
            <a:endParaRPr lang="ru-RU" sz="2400" dirty="0">
              <a:solidFill>
                <a:schemeClr val="tx1"/>
              </a:solidFill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2824C85-60C3-44CA-B550-A6BCF47960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15" name="Заголовок 3">
            <a:extLst>
              <a:ext uri="{FF2B5EF4-FFF2-40B4-BE49-F238E27FC236}">
                <a16:creationId xmlns:a16="http://schemas.microsoft.com/office/drawing/2014/main" id="{8B87E1E7-F4DC-431D-A38A-0EF99991E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2687" y="861792"/>
            <a:ext cx="5655974" cy="433786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БИЗНЕС-МОДЕЛЬ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037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4F7E77-C100-E6F7-0584-91438B735077}"/>
              </a:ext>
            </a:extLst>
          </p:cNvPr>
          <p:cNvSpPr txBox="1"/>
          <p:nvPr/>
        </p:nvSpPr>
        <p:spPr>
          <a:xfrm>
            <a:off x="1404594" y="800621"/>
            <a:ext cx="4286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Ценностное предложение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1D361C-8746-CE28-8302-8D12D31F4626}"/>
              </a:ext>
            </a:extLst>
          </p:cNvPr>
          <p:cNvSpPr txBox="1"/>
          <p:nvPr/>
        </p:nvSpPr>
        <p:spPr>
          <a:xfrm>
            <a:off x="696912" y="1638300"/>
            <a:ext cx="87763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Наш продукт помогает специалистам, которые занимаются природоохранной деятельностью тем, что позволяет им быстро и качественно определить с помощью нашей системы где и когда произошел несанкционированный выброс недостаточно очищенных или неочищенных сточных вод.</a:t>
            </a:r>
          </a:p>
        </p:txBody>
      </p:sp>
    </p:spTree>
    <p:extLst>
      <p:ext uri="{BB962C8B-B14F-4D97-AF65-F5344CB8AC3E}">
        <p14:creationId xmlns:p14="http://schemas.microsoft.com/office/powerpoint/2010/main" val="2598857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1436112" y="951081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ТЕКУЩИЕ ПРОБЛЕМЫ и </a:t>
            </a:r>
            <a:r>
              <a:rPr lang="ru-RU" cap="all" dirty="0" err="1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РЕзультаты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97375639">
            <a:extLst>
              <a:ext uri="{FF2B5EF4-FFF2-40B4-BE49-F238E27FC236}">
                <a16:creationId xmlns:a16="http://schemas.microsoft.com/office/drawing/2014/main" id="{12D7FBF0-7324-4F24-9911-A83F6131740B}"/>
              </a:ext>
            </a:extLst>
          </p:cNvPr>
          <p:cNvSpPr txBox="1">
            <a:spLocks noGrp="1"/>
          </p:cNvSpPr>
          <p:nvPr>
            <p:ph type="body" sz="half" idx="2"/>
          </p:nvPr>
        </p:nvSpPr>
        <p:spPr bwMode="auto">
          <a:xfrm>
            <a:off x="527050" y="2206625"/>
            <a:ext cx="9824861" cy="2346412"/>
          </a:xfrm>
          <a:prstGeom prst="rect">
            <a:avLst/>
          </a:prstGeom>
          <a:noFill/>
        </p:spPr>
        <p:txBody>
          <a:bodyPr vert="horz" wrap="square" lIns="91440" tIns="45720" rIns="91440" bIns="4572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457200" indent="-457200">
              <a:buAutoNum type="arabicPeriod"/>
              <a:defRPr/>
            </a:pPr>
            <a:r>
              <a:rPr lang="ru-RU" sz="2400" dirty="0">
                <a:latin typeface="+mn-lt"/>
                <a:ea typeface="Noto Sans KR Black"/>
                <a:cs typeface="Noto Sans KR Black"/>
              </a:rPr>
              <a:t>Имеется прототип; </a:t>
            </a:r>
          </a:p>
          <a:p>
            <a:pPr marL="457200" indent="-457200">
              <a:buAutoNum type="arabicPeriod"/>
              <a:defRPr/>
            </a:pPr>
            <a:r>
              <a:rPr lang="ru-RU" sz="2400" dirty="0">
                <a:latin typeface="+mn-lt"/>
                <a:ea typeface="Noto Sans KR Black"/>
                <a:cs typeface="Noto Sans KR Black"/>
              </a:rPr>
              <a:t>Проект подан в Акселератор ТУЛГУТЕХ  и проходит акселерацию;</a:t>
            </a:r>
          </a:p>
          <a:p>
            <a:pPr marL="457200" indent="-457200">
              <a:buAutoNum type="arabicPeriod"/>
              <a:defRPr/>
            </a:pPr>
            <a:r>
              <a:rPr lang="ru-RU" sz="2400" dirty="0">
                <a:latin typeface="+mn-lt"/>
                <a:ea typeface="Noto Sans KR Black"/>
                <a:cs typeface="Noto Sans KR Black"/>
              </a:rPr>
              <a:t>Проект  в пилотном режиме  был внедрен на  территории Тульской области;</a:t>
            </a:r>
          </a:p>
          <a:p>
            <a:pPr marL="342900" indent="-342900">
              <a:buAutoNum type="arabicPeriod"/>
              <a:defRPr/>
            </a:pPr>
            <a:r>
              <a:rPr lang="ru-RU" sz="2400" dirty="0">
                <a:latin typeface="+mn-lt"/>
                <a:ea typeface="Noto Sans KR Black"/>
                <a:cs typeface="Noto Sans KR Black"/>
              </a:rPr>
              <a:t>  Проект готовится к </a:t>
            </a:r>
            <a:r>
              <a:rPr lang="ru-RU" sz="2400" dirty="0">
                <a:latin typeface="+mn-lt"/>
              </a:rPr>
              <a:t>подаче на грант  Фонда содействия инновациям и другие гранты при помощи акселератора.</a:t>
            </a:r>
            <a:endParaRPr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11108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Маградзе М. Д. (гр. 320611)</a:t>
            </a:r>
            <a:b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Васильева П. С. (гр. 320611)</a:t>
            </a:r>
            <a:b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Поздняков К. А. (гр. 320611)</a:t>
            </a:r>
            <a:b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Курков И. А. (гр. 320611)</a:t>
            </a:r>
            <a:b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Алгунов</a:t>
            </a: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Я. Е. (гр. 320611)</a:t>
            </a:r>
            <a:endParaRPr lang="ru-RU" sz="32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11263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КОМАНДА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674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16290" y="2620435"/>
            <a:ext cx="9338909" cy="2199922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Дополнить имеющийся прототип новым функционалом;</a:t>
            </a:r>
          </a:p>
          <a:p>
            <a:pPr marL="342900" indent="-342900">
              <a:buAutoNum type="arabicPeriod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Начать серийное производство;</a:t>
            </a:r>
          </a:p>
          <a:p>
            <a:pPr marL="342900" indent="-342900">
              <a:buAutoNum type="arabicPeriod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Найти индустриального партнера – производителя водных дронов.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432231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ПЛАНЫ РАЗВИТИЯ</a:t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37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B19418-779E-D36F-C7EC-B2B94D8B6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6483DA8-FA4F-47FA-39E2-A4FF290D2F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3" name="Текст 5">
            <a:extLst>
              <a:ext uri="{FF2B5EF4-FFF2-40B4-BE49-F238E27FC236}">
                <a16:creationId xmlns:a16="http://schemas.microsoft.com/office/drawing/2014/main" id="{77F1F2E5-2EBF-44D4-8836-FE55191E48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84963" y="2158098"/>
            <a:ext cx="5897365" cy="1509776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9874068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</TotalTime>
  <Words>656</Words>
  <Application>Microsoft Office PowerPoint</Application>
  <PresentationFormat>Широкоэкранный</PresentationFormat>
  <Paragraphs>92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-apple-system</vt:lpstr>
      <vt:lpstr>Arial</vt:lpstr>
      <vt:lpstr>Calibri</vt:lpstr>
      <vt:lpstr>Calibri Light</vt:lpstr>
      <vt:lpstr>IBM Plex Sans</vt:lpstr>
      <vt:lpstr>Roboto</vt:lpstr>
      <vt:lpstr>Tahoma</vt:lpstr>
      <vt:lpstr>Wingdings</vt:lpstr>
      <vt:lpstr>Тема Office</vt:lpstr>
      <vt:lpstr> </vt:lpstr>
      <vt:lpstr>Актуальность проекта </vt:lpstr>
      <vt:lpstr>ПРОБЛЕМА </vt:lpstr>
      <vt:lpstr>Презентация PowerPoint</vt:lpstr>
      <vt:lpstr>РЫНОК </vt:lpstr>
      <vt:lpstr>БИЗНЕС-МОДЕЛЬ  </vt:lpstr>
      <vt:lpstr>Презентация PowerPoint</vt:lpstr>
      <vt:lpstr>Презентация PowerPoint</vt:lpstr>
      <vt:lpstr>КОМАНДА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Юлия Манаенкова</cp:lastModifiedBy>
  <cp:revision>22</cp:revision>
  <dcterms:created xsi:type="dcterms:W3CDTF">2024-10-28T15:31:12Z</dcterms:created>
  <dcterms:modified xsi:type="dcterms:W3CDTF">2024-11-24T13:31:26Z</dcterms:modified>
</cp:coreProperties>
</file>