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2"/>
  </p:notesMasterIdLst>
  <p:sldIdLst>
    <p:sldId id="256" r:id="rId2"/>
    <p:sldId id="277" r:id="rId3"/>
    <p:sldId id="276" r:id="rId4"/>
    <p:sldId id="269" r:id="rId5"/>
    <p:sldId id="263" r:id="rId6"/>
    <p:sldId id="260" r:id="rId7"/>
    <p:sldId id="278" r:id="rId8"/>
    <p:sldId id="280" r:id="rId9"/>
    <p:sldId id="281" r:id="rId10"/>
    <p:sldId id="275" r:id="rId11"/>
  </p:sldIdLst>
  <p:sldSz cx="18288000" cy="10287000"/>
  <p:notesSz cx="6858000" cy="9144000"/>
  <p:embeddedFontLst>
    <p:embeddedFont>
      <p:font typeface="Helvetica" pitchFamily="2" charset="0"/>
      <p:regular r:id="rId13"/>
      <p:bold r:id="rId14"/>
      <p:italic r:id="rId15"/>
      <p:boldItalic r:id="rId16"/>
    </p:embeddedFont>
    <p:embeddedFont>
      <p:font typeface="NauryzRedKeds" panose="020B0704020202020204" pitchFamily="34" charset="0"/>
      <p:bold r:id="rId17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A1ED"/>
    <a:srgbClr val="000000"/>
    <a:srgbClr val="FC48D9"/>
    <a:srgbClr val="7273AA"/>
    <a:srgbClr val="747FB1"/>
    <a:srgbClr val="7D87B5"/>
    <a:srgbClr val="FBF4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18"/>
    <p:restoredTop sz="87823"/>
  </p:normalViewPr>
  <p:slideViewPr>
    <p:cSldViewPr snapToGrid="0">
      <p:cViewPr varScale="1">
        <p:scale>
          <a:sx n="74" d="100"/>
          <a:sy n="74" d="100"/>
        </p:scale>
        <p:origin x="328" y="192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1" name="Shape 10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S" dirty="0"/>
          </a:p>
        </p:txBody>
      </p:sp>
    </p:spTree>
    <p:extLst>
      <p:ext uri="{BB962C8B-B14F-4D97-AF65-F5344CB8AC3E}">
        <p14:creationId xmlns:p14="http://schemas.microsoft.com/office/powerpoint/2010/main" val="3395734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S" dirty="0"/>
          </a:p>
        </p:txBody>
      </p:sp>
    </p:spTree>
    <p:extLst>
      <p:ext uri="{BB962C8B-B14F-4D97-AF65-F5344CB8AC3E}">
        <p14:creationId xmlns:p14="http://schemas.microsoft.com/office/powerpoint/2010/main" val="3432160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1B660-3ED0-F6AA-F5E2-C20102D10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DEE1016-E585-68DA-C491-2849A65F0E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D4B79FD-7213-657A-352C-7A7173B9F2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S" dirty="0"/>
          </a:p>
        </p:txBody>
      </p:sp>
    </p:spTree>
    <p:extLst>
      <p:ext uri="{BB962C8B-B14F-4D97-AF65-F5344CB8AC3E}">
        <p14:creationId xmlns:p14="http://schemas.microsoft.com/office/powerpoint/2010/main" val="23150310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ECCF2-01B9-9235-05B4-1F2CF0E11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58FDED83-48C6-EC38-63BB-6164EBCA11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98DE9EE-6E28-102C-D2AC-8E41BF3387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S" dirty="0"/>
          </a:p>
        </p:txBody>
      </p:sp>
    </p:spTree>
    <p:extLst>
      <p:ext uri="{BB962C8B-B14F-4D97-AF65-F5344CB8AC3E}">
        <p14:creationId xmlns:p14="http://schemas.microsoft.com/office/powerpoint/2010/main" val="2677787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766DD-0BB2-2EC2-7E66-3D63E8DD8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A97983B-1CF4-96EE-2A7C-6362647A9F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E3E0DF9-3929-5142-B9B5-438E3F3EE8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S" dirty="0"/>
          </a:p>
        </p:txBody>
      </p:sp>
    </p:spTree>
    <p:extLst>
      <p:ext uri="{BB962C8B-B14F-4D97-AF65-F5344CB8AC3E}">
        <p14:creationId xmlns:p14="http://schemas.microsoft.com/office/powerpoint/2010/main" val="1895408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S" dirty="0"/>
          </a:p>
        </p:txBody>
      </p:sp>
    </p:spTree>
    <p:extLst>
      <p:ext uri="{BB962C8B-B14F-4D97-AF65-F5344CB8AC3E}">
        <p14:creationId xmlns:p14="http://schemas.microsoft.com/office/powerpoint/2010/main" val="1543825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9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8" indent="-320038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5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457198" y="1435100"/>
            <a:ext cx="3008317" cy="46910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2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6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792288" y="612775"/>
            <a:ext cx="5486402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2" cy="80486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0">
              <a:spcBef>
                <a:spcPts val="300"/>
              </a:spcBef>
              <a:buSzTx/>
              <a:buFontTx/>
              <a:buNone/>
              <a:defRPr sz="1400"/>
            </a:lvl2pPr>
            <a:lvl3pPr marL="0" indent="0">
              <a:spcBef>
                <a:spcPts val="300"/>
              </a:spcBef>
              <a:buSzTx/>
              <a:buFontTx/>
              <a:buNone/>
              <a:defRPr sz="1400"/>
            </a:lvl3pPr>
            <a:lvl4pPr marL="0" indent="0">
              <a:spcBef>
                <a:spcPts val="300"/>
              </a:spcBef>
              <a:buSzTx/>
              <a:buFontTx/>
              <a:buNone/>
              <a:defRPr sz="1400"/>
            </a:lvl4pPr>
            <a:lvl5pPr marL="0" indent="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08332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914400" y="138112"/>
            <a:ext cx="16459200" cy="2262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914400" y="2400300"/>
            <a:ext cx="16459200" cy="788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28178" y="6414761"/>
            <a:ext cx="258623" cy="24830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8" r:id="rId8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svg"/><Relationship Id="rId18" Type="http://schemas.openxmlformats.org/officeDocument/2006/relationships/image" Target="../media/image26.png"/><Relationship Id="rId3" Type="http://schemas.microsoft.com/office/2007/relationships/hdphoto" Target="../media/hdphoto3.wdp"/><Relationship Id="rId21" Type="http://schemas.openxmlformats.org/officeDocument/2006/relationships/image" Target="../media/image29.png"/><Relationship Id="rId7" Type="http://schemas.openxmlformats.org/officeDocument/2006/relationships/image" Target="../media/image15.svg"/><Relationship Id="rId12" Type="http://schemas.openxmlformats.org/officeDocument/2006/relationships/image" Target="../media/image20.png"/><Relationship Id="rId17" Type="http://schemas.openxmlformats.org/officeDocument/2006/relationships/image" Target="../media/image25.svg"/><Relationship Id="rId2" Type="http://schemas.openxmlformats.org/officeDocument/2006/relationships/image" Target="../media/image11.pn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5" Type="http://schemas.openxmlformats.org/officeDocument/2006/relationships/image" Target="../media/image23.svg"/><Relationship Id="rId10" Type="http://schemas.openxmlformats.org/officeDocument/2006/relationships/image" Target="../media/image18.png"/><Relationship Id="rId19" Type="http://schemas.openxmlformats.org/officeDocument/2006/relationships/image" Target="../media/image27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Relationship Id="rId1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2.jp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microsoft.com/office/2007/relationships/hdphoto" Target="../media/hdphoto5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microsoft.com/office/2007/relationships/hdphoto" Target="../media/hdphoto4.wdp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G_0061.jpeg" descr="IMG_0061.jpeg"/>
          <p:cNvPicPr>
            <a:picLocks noChangeAspect="1"/>
          </p:cNvPicPr>
          <p:nvPr/>
        </p:nvPicPr>
        <p:blipFill>
          <a:blip r:embed="rId2">
            <a:alphaModFix amt="72831"/>
          </a:blip>
          <a:srcRect l="77437" t="15538" r="1053" b="51175"/>
          <a:stretch>
            <a:fillRect/>
          </a:stretch>
        </p:blipFill>
        <p:spPr>
          <a:xfrm>
            <a:off x="681014" y="561364"/>
            <a:ext cx="16925972" cy="9164272"/>
          </a:xfrm>
          <a:prstGeom prst="roundRect">
            <a:avLst/>
          </a:prstGeom>
          <a:ln w="12700">
            <a:miter lim="400000"/>
          </a:ln>
        </p:spPr>
      </p:pic>
      <p:sp>
        <p:nvSpPr>
          <p:cNvPr id="104" name="Языко— Плёт"/>
          <p:cNvSpPr txBox="1">
            <a:spLocks noGrp="1"/>
          </p:cNvSpPr>
          <p:nvPr>
            <p:ph type="title"/>
          </p:nvPr>
        </p:nvSpPr>
        <p:spPr>
          <a:xfrm>
            <a:off x="1613778" y="2349516"/>
            <a:ext cx="10065515" cy="4733528"/>
          </a:xfrm>
          <a:prstGeom prst="rect">
            <a:avLst/>
          </a:prstGeom>
          <a:effectLst>
            <a:outerShdw blurRad="38100" dist="38100" dir="2700000" rotWithShape="0">
              <a:srgbClr val="000000">
                <a:alpha val="50000"/>
              </a:srgbClr>
            </a:outerShdw>
          </a:effectLst>
        </p:spPr>
        <p:txBody>
          <a:bodyPr>
            <a:normAutofit fontScale="90000"/>
          </a:bodyPr>
          <a:lstStyle>
            <a:lvl1pPr algn="l" defTabSz="501490">
              <a:defRPr sz="16200">
                <a:solidFill>
                  <a:srgbClr val="FFFFFF"/>
                </a:solidFill>
                <a:latin typeface="NauryzRedKeds"/>
                <a:ea typeface="NauryzRedKeds"/>
                <a:cs typeface="NauryzRedKeds"/>
                <a:sym typeface="NauryzRedKeds"/>
              </a:defRPr>
            </a:lvl1pPr>
          </a:lstStyle>
          <a:p>
            <a:r>
              <a:rPr dirty="0" err="1"/>
              <a:t>Языко</a:t>
            </a:r>
            <a:r>
              <a:rPr dirty="0"/>
              <a:t>— </a:t>
            </a:r>
            <a:r>
              <a:rPr dirty="0" err="1"/>
              <a:t>Плёт</a:t>
            </a:r>
            <a:endParaRPr dirty="0"/>
          </a:p>
        </p:txBody>
      </p:sp>
      <p:sp>
        <p:nvSpPr>
          <p:cNvPr id="105" name="Телеграмм-бот для изучения иностранного языка"/>
          <p:cNvSpPr txBox="1">
            <a:spLocks noGrp="1"/>
          </p:cNvSpPr>
          <p:nvPr>
            <p:ph type="body" sz="quarter" idx="1"/>
          </p:nvPr>
        </p:nvSpPr>
        <p:spPr>
          <a:xfrm>
            <a:off x="968726" y="6939970"/>
            <a:ext cx="9421363" cy="1488507"/>
          </a:xfrm>
          <a:prstGeom prst="rect">
            <a:avLst/>
          </a:prstGeom>
        </p:spPr>
        <p:txBody>
          <a:bodyPr/>
          <a:lstStyle>
            <a:lvl1pPr>
              <a:defRPr sz="3200">
                <a:ln w="3175" cap="flat">
                  <a:solidFill>
                    <a:srgbClr val="8DA1EC"/>
                  </a:solidFill>
                  <a:prstDash val="solid"/>
                  <a:round/>
                </a:ln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pPr marL="0" indent="0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Книга-игра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 err="1"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 err="1">
                <a:latin typeface="Arial" panose="020B0604020202020204" pitchFamily="34" charset="0"/>
                <a:cs typeface="Arial" panose="020B0604020202020204" pitchFamily="34" charset="0"/>
              </a:rPr>
              <a:t>изучения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 err="1">
                <a:latin typeface="Arial" panose="020B0604020202020204" pitchFamily="34" charset="0"/>
                <a:cs typeface="Arial" panose="020B0604020202020204" pitchFamily="34" charset="0"/>
              </a:rPr>
              <a:t>иностранного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 err="1">
                <a:latin typeface="Arial" panose="020B0604020202020204" pitchFamily="34" charset="0"/>
                <a:cs typeface="Arial" panose="020B0604020202020204" pitchFamily="34" charset="0"/>
              </a:rPr>
              <a:t>языка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9A7ED9F-F761-5EA9-04BB-5205DB3B1B85}"/>
              </a:ext>
            </a:extLst>
          </p:cNvPr>
          <p:cNvGrpSpPr/>
          <p:nvPr/>
        </p:nvGrpSpPr>
        <p:grpSpPr>
          <a:xfrm>
            <a:off x="8789438" y="1715449"/>
            <a:ext cx="9866500" cy="8010187"/>
            <a:chOff x="9336973" y="1715449"/>
            <a:chExt cx="11145586" cy="8969280"/>
          </a:xfrm>
        </p:grpSpPr>
        <p:pic>
          <p:nvPicPr>
            <p:cNvPr id="106" name="pasted-movie.heic" descr="pasted-movie.heic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93308" y="1715449"/>
              <a:ext cx="8179302" cy="896928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A577555F-D6DD-3BD4-F386-8599D26D3A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336973" y="1875654"/>
              <a:ext cx="11145586" cy="8809075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D2C4F-2288-B36D-331B-2E96E80DC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облема">
            <a:extLst>
              <a:ext uri="{FF2B5EF4-FFF2-40B4-BE49-F238E27FC236}">
                <a16:creationId xmlns:a16="http://schemas.microsoft.com/office/drawing/2014/main" id="{E6A49D28-D4C6-25A5-7769-58146505B6C8}"/>
              </a:ext>
            </a:extLst>
          </p:cNvPr>
          <p:cNvSpPr txBox="1">
            <a:spLocks/>
          </p:cNvSpPr>
          <p:nvPr/>
        </p:nvSpPr>
        <p:spPr>
          <a:xfrm>
            <a:off x="1209692" y="1025422"/>
            <a:ext cx="9818528" cy="1185990"/>
          </a:xfrm>
          <a:prstGeom prst="rect">
            <a:avLst/>
          </a:prstGeom>
          <a:ln w="12700">
            <a:miter lim="400000"/>
          </a:ln>
          <a:effectLst>
            <a:outerShdw blurRad="38100" dist="38100" dir="27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8100" tIns="38100" rIns="38100" bIns="38100" anchor="b">
            <a:normAutofit/>
          </a:bodyPr>
          <a:lstStyle>
            <a:lvl1pPr marL="0" marR="0" indent="0" algn="l" defTabSz="61912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600" b="0" i="0" u="none" strike="noStrike" cap="none" spc="0" baseline="0">
                <a:solidFill>
                  <a:srgbClr val="002060"/>
                </a:solidFill>
                <a:uFillTx/>
                <a:latin typeface="NauryzRedKeds"/>
                <a:ea typeface="NauryzRedKeds"/>
                <a:cs typeface="NauryzRedKeds"/>
                <a:sym typeface="NauryzRedKeds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ru-RU" dirty="0"/>
              <a:t>О Продукте:</a:t>
            </a:r>
          </a:p>
        </p:txBody>
      </p:sp>
      <p:sp>
        <p:nvSpPr>
          <p:cNvPr id="3" name="39,6 %">
            <a:extLst>
              <a:ext uri="{FF2B5EF4-FFF2-40B4-BE49-F238E27FC236}">
                <a16:creationId xmlns:a16="http://schemas.microsoft.com/office/drawing/2014/main" id="{D1646801-1B53-6CC0-EF54-6C53FE1115FF}"/>
              </a:ext>
            </a:extLst>
          </p:cNvPr>
          <p:cNvSpPr txBox="1"/>
          <p:nvPr/>
        </p:nvSpPr>
        <p:spPr>
          <a:xfrm>
            <a:off x="1173984" y="2502829"/>
            <a:ext cx="2343141" cy="19157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b">
            <a:normAutofit/>
          </a:bodyPr>
          <a:lstStyle>
            <a:lvl1pPr algn="ctr" defTabSz="433387">
              <a:defRPr sz="10500">
                <a:solidFill>
                  <a:srgbClr val="002060"/>
                </a:solidFill>
                <a:latin typeface="NauryzRedKeds"/>
                <a:ea typeface="NauryzRedKeds"/>
                <a:cs typeface="NauryzRedKeds"/>
                <a:sym typeface="NauryzRedKeds"/>
              </a:defRPr>
            </a:lvl1pPr>
          </a:lstStyle>
          <a:p>
            <a:pPr algn="l"/>
            <a:r>
              <a:rPr sz="5000" dirty="0"/>
              <a:t>39,6 %</a:t>
            </a:r>
          </a:p>
        </p:txBody>
      </p:sp>
      <p:sp>
        <p:nvSpPr>
          <p:cNvPr id="4" name="взрослых в возрасте 25–64 лет отмечают нехватку времени главной причиной, по которой они не учат иностранный язык">
            <a:extLst>
              <a:ext uri="{FF2B5EF4-FFF2-40B4-BE49-F238E27FC236}">
                <a16:creationId xmlns:a16="http://schemas.microsoft.com/office/drawing/2014/main" id="{5DD500E1-7494-DEBD-BDF5-0347E15051C1}"/>
              </a:ext>
            </a:extLst>
          </p:cNvPr>
          <p:cNvSpPr txBox="1"/>
          <p:nvPr/>
        </p:nvSpPr>
        <p:spPr>
          <a:xfrm>
            <a:off x="3142610" y="3654845"/>
            <a:ext cx="6422149" cy="7540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8100" tIns="38100" rIns="38100" bIns="38100" anchor="ctr">
            <a:spAutoFit/>
          </a:bodyPr>
          <a:lstStyle/>
          <a:p>
            <a:pPr defTabSz="342900"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rPr sz="2200" dirty="0" err="1">
                <a:latin typeface="Arial" panose="020B0604020202020204" pitchFamily="34" charset="0"/>
                <a:cs typeface="Arial" panose="020B0604020202020204" pitchFamily="34" charset="0"/>
              </a:rPr>
              <a:t>взрослых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dirty="0" err="1">
                <a:latin typeface="Arial" panose="020B0604020202020204" pitchFamily="34" charset="0"/>
                <a:cs typeface="Arial" panose="020B0604020202020204" pitchFamily="34" charset="0"/>
              </a:rPr>
              <a:t>отмечают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b="1" dirty="0" err="1">
                <a:solidFill>
                  <a:srgbClr val="0914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нехватку</a:t>
            </a:r>
            <a:r>
              <a:rPr sz="2200" b="1" dirty="0">
                <a:solidFill>
                  <a:srgbClr val="0914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b="1" dirty="0" err="1">
                <a:solidFill>
                  <a:srgbClr val="0914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времени</a:t>
            </a:r>
            <a:r>
              <a:rPr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dirty="0" err="1">
                <a:latin typeface="Arial" panose="020B0604020202020204" pitchFamily="34" charset="0"/>
                <a:cs typeface="Arial" panose="020B0604020202020204" pitchFamily="34" charset="0"/>
              </a:rPr>
              <a:t>главной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dirty="0" err="1">
                <a:latin typeface="Arial" panose="020B0604020202020204" pitchFamily="34" charset="0"/>
                <a:cs typeface="Arial" panose="020B0604020202020204" pitchFamily="34" charset="0"/>
              </a:rPr>
              <a:t>причиной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2200" dirty="0" err="1"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dirty="0" err="1">
                <a:latin typeface="Arial" panose="020B0604020202020204" pitchFamily="34" charset="0"/>
                <a:cs typeface="Arial" panose="020B0604020202020204" pitchFamily="34" charset="0"/>
              </a:rPr>
              <a:t>которой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dirty="0" err="1"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dirty="0" err="1">
                <a:latin typeface="Arial" panose="020B0604020202020204" pitchFamily="34" charset="0"/>
                <a:cs typeface="Arial" panose="020B0604020202020204" pitchFamily="34" charset="0"/>
              </a:rPr>
              <a:t>учат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dirty="0" err="1">
                <a:latin typeface="Arial" panose="020B0604020202020204" pitchFamily="34" charset="0"/>
                <a:cs typeface="Arial" panose="020B0604020202020204" pitchFamily="34" charset="0"/>
              </a:rPr>
              <a:t>иностранный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dirty="0" err="1">
                <a:latin typeface="Arial" panose="020B0604020202020204" pitchFamily="34" charset="0"/>
                <a:cs typeface="Arial" panose="020B0604020202020204" pitchFamily="34" charset="0"/>
              </a:rPr>
              <a:t>язык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7612031717998639705.mp4" descr="7612031717998639705.mp4">
            <a:extLst>
              <a:ext uri="{FF2B5EF4-FFF2-40B4-BE49-F238E27FC236}">
                <a16:creationId xmlns:a16="http://schemas.microsoft.com/office/drawing/2014/main" id="{5211C194-3273-B333-AEC2-12615AF4C4C2}"/>
              </a:ext>
            </a:extLst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918868" y="2625818"/>
            <a:ext cx="4178100" cy="90337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" name="Group 138">
            <a:extLst>
              <a:ext uri="{FF2B5EF4-FFF2-40B4-BE49-F238E27FC236}">
                <a16:creationId xmlns:a16="http://schemas.microsoft.com/office/drawing/2014/main" id="{CC87E2CB-C129-0655-E492-A2F450ADD645}"/>
              </a:ext>
            </a:extLst>
          </p:cNvPr>
          <p:cNvGrpSpPr/>
          <p:nvPr/>
        </p:nvGrpSpPr>
        <p:grpSpPr>
          <a:xfrm>
            <a:off x="9628216" y="1618417"/>
            <a:ext cx="10689808" cy="10922271"/>
            <a:chOff x="0" y="0"/>
            <a:chExt cx="10689807" cy="10922269"/>
          </a:xfrm>
        </p:grpSpPr>
        <p:sp>
          <p:nvSpPr>
            <p:cNvPr id="28" name="Rounded Rectangle">
              <a:extLst>
                <a:ext uri="{FF2B5EF4-FFF2-40B4-BE49-F238E27FC236}">
                  <a16:creationId xmlns:a16="http://schemas.microsoft.com/office/drawing/2014/main" id="{80CB97EF-28B3-7A91-5F74-C174DC4D98E8}"/>
                </a:ext>
              </a:extLst>
            </p:cNvPr>
            <p:cNvSpPr/>
            <p:nvPr/>
          </p:nvSpPr>
          <p:spPr>
            <a:xfrm>
              <a:off x="3235622" y="922135"/>
              <a:ext cx="4218563" cy="9195034"/>
            </a:xfrm>
            <a:prstGeom prst="roundRect">
              <a:avLst>
                <a:gd name="adj" fmla="val 10000"/>
              </a:avLst>
            </a:prstGeom>
            <a:noFill/>
            <a:ln w="1778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pic>
          <p:nvPicPr>
            <p:cNvPr id="29" name="Picture 2" descr="Picture 2">
              <a:extLst>
                <a:ext uri="{FF2B5EF4-FFF2-40B4-BE49-F238E27FC236}">
                  <a16:creationId xmlns:a16="http://schemas.microsoft.com/office/drawing/2014/main" id="{FDF8FF1F-2C97-FE21-F6B7-37787B463F8C}"/>
                </a:ext>
              </a:extLst>
            </p:cNvPr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10689807" cy="109222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1" name="Объединение традиционных методик и геймификации повышает успеваемость на">
            <a:extLst>
              <a:ext uri="{FF2B5EF4-FFF2-40B4-BE49-F238E27FC236}">
                <a16:creationId xmlns:a16="http://schemas.microsoft.com/office/drawing/2014/main" id="{12B11AC9-18CA-373F-1F37-6311EE14F4B2}"/>
              </a:ext>
            </a:extLst>
          </p:cNvPr>
          <p:cNvSpPr txBox="1"/>
          <p:nvPr/>
        </p:nvSpPr>
        <p:spPr>
          <a:xfrm>
            <a:off x="1164484" y="8253933"/>
            <a:ext cx="8418515" cy="7540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defTabSz="342900"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US" dirty="0">
                <a:latin typeface="Arial" panose="020B0604020202020204" pitchFamily="34" charset="0"/>
                <a:cs typeface="Arial" panose="020B0604020202020204" pitchFamily="34" charset="0"/>
              </a:rPr>
              <a:t>🎯 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B2C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- студенты, специалисты, путешественники (18-44 лет).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US" dirty="0">
                <a:latin typeface="Arial" panose="020B0604020202020204" pitchFamily="34" charset="0"/>
                <a:cs typeface="Arial" panose="020B0604020202020204" pitchFamily="34" charset="0"/>
              </a:rPr>
              <a:t>💼 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B2B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- разработка под ключ (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IT,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туризм, менеджмент).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Телеграм-бот в формате книги-игры для изучения английского языка.">
            <a:extLst>
              <a:ext uri="{FF2B5EF4-FFF2-40B4-BE49-F238E27FC236}">
                <a16:creationId xmlns:a16="http://schemas.microsoft.com/office/drawing/2014/main" id="{0C7D3BEE-FDAE-7562-87FC-C5558B1E66A2}"/>
              </a:ext>
            </a:extLst>
          </p:cNvPr>
          <p:cNvSpPr txBox="1"/>
          <p:nvPr/>
        </p:nvSpPr>
        <p:spPr>
          <a:xfrm>
            <a:off x="1151481" y="7275218"/>
            <a:ext cx="11626119" cy="538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/>
          <a:p>
            <a:pPr defTabSz="342900">
              <a:defRPr sz="40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sz="3000" dirty="0">
                <a:solidFill>
                  <a:srgbClr val="FC48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кого:</a:t>
            </a:r>
            <a:endParaRPr sz="30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39,6 %">
            <a:extLst>
              <a:ext uri="{FF2B5EF4-FFF2-40B4-BE49-F238E27FC236}">
                <a16:creationId xmlns:a16="http://schemas.microsoft.com/office/drawing/2014/main" id="{7CC67E9E-9525-BE79-E0A8-E41565B3E83A}"/>
              </a:ext>
            </a:extLst>
          </p:cNvPr>
          <p:cNvSpPr txBox="1"/>
          <p:nvPr/>
        </p:nvSpPr>
        <p:spPr>
          <a:xfrm rot="19279609">
            <a:off x="8756618" y="815595"/>
            <a:ext cx="4920577" cy="19157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normAutofit/>
          </a:bodyPr>
          <a:lstStyle>
            <a:lvl1pPr algn="ctr" defTabSz="433387">
              <a:defRPr sz="10500">
                <a:solidFill>
                  <a:srgbClr val="002060"/>
                </a:solidFill>
                <a:latin typeface="NauryzRedKeds"/>
                <a:ea typeface="NauryzRedKeds"/>
                <a:cs typeface="NauryzRedKeds"/>
                <a:sym typeface="NauryzRedKeds"/>
              </a:defRPr>
            </a:lvl1pPr>
          </a:lstStyle>
          <a:p>
            <a:r>
              <a:rPr lang="ru-RU" sz="5000" dirty="0">
                <a:latin typeface="Arial" panose="020B0604020202020204" pitchFamily="34" charset="0"/>
                <a:cs typeface="Arial" panose="020B0604020202020204" pitchFamily="34" charset="0"/>
              </a:rPr>
              <a:t>наш</a:t>
            </a:r>
            <a:r>
              <a:rPr lang="ru-RU" sz="5000" dirty="0"/>
              <a:t> </a:t>
            </a:r>
            <a:r>
              <a:rPr lang="en-US" sz="5000" dirty="0" err="1">
                <a:solidFill>
                  <a:srgbClr val="FC48D9"/>
                </a:solidFill>
              </a:rPr>
              <a:t>mVp</a:t>
            </a:r>
            <a:endParaRPr sz="5000" dirty="0">
              <a:solidFill>
                <a:srgbClr val="FC48D9"/>
              </a:solidFill>
            </a:endParaRPr>
          </a:p>
        </p:txBody>
      </p:sp>
      <p:cxnSp>
        <p:nvCxnSpPr>
          <p:cNvPr id="37" name="Скругленная соединительная линия 36">
            <a:extLst>
              <a:ext uri="{FF2B5EF4-FFF2-40B4-BE49-F238E27FC236}">
                <a16:creationId xmlns:a16="http://schemas.microsoft.com/office/drawing/2014/main" id="{BFEF492A-31D0-4BE0-60D4-9628529F6BA3}"/>
              </a:ext>
            </a:extLst>
          </p:cNvPr>
          <p:cNvCxnSpPr>
            <a:cxnSpLocks/>
          </p:cNvCxnSpPr>
          <p:nvPr/>
        </p:nvCxnSpPr>
        <p:spPr>
          <a:xfrm>
            <a:off x="11591177" y="2040633"/>
            <a:ext cx="1181187" cy="962088"/>
          </a:xfrm>
          <a:prstGeom prst="curvedConnector3">
            <a:avLst>
              <a:gd name="adj1" fmla="val 50000"/>
            </a:avLst>
          </a:prstGeom>
          <a:noFill/>
          <a:ln w="34925" cap="flat">
            <a:solidFill>
              <a:srgbClr val="FC48D9"/>
            </a:solidFill>
            <a:prstDash val="solid"/>
            <a:round/>
            <a:tailEnd type="stealth" w="lg" len="lg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2" name="Телеграм-бот в формате книги-игры для изучения английского языка.">
            <a:extLst>
              <a:ext uri="{FF2B5EF4-FFF2-40B4-BE49-F238E27FC236}">
                <a16:creationId xmlns:a16="http://schemas.microsoft.com/office/drawing/2014/main" id="{1FC2F768-BF6F-0E5E-AFBB-69C0CAEB0598}"/>
              </a:ext>
            </a:extLst>
          </p:cNvPr>
          <p:cNvSpPr txBox="1"/>
          <p:nvPr/>
        </p:nvSpPr>
        <p:spPr>
          <a:xfrm>
            <a:off x="1146245" y="2780953"/>
            <a:ext cx="11626119" cy="538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/>
          <a:p>
            <a:pPr defTabSz="342900">
              <a:defRPr sz="40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sz="3000" dirty="0">
                <a:solidFill>
                  <a:srgbClr val="FC48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Проблема:</a:t>
            </a:r>
            <a:endParaRPr sz="30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06AE69-7C5E-304F-1679-A3A8B60DFFCE}"/>
              </a:ext>
            </a:extLst>
          </p:cNvPr>
          <p:cNvSpPr txBox="1"/>
          <p:nvPr/>
        </p:nvSpPr>
        <p:spPr>
          <a:xfrm>
            <a:off x="5217459" y="5217459"/>
            <a:ext cx="9239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52" name="взрослых в возрасте 25–64 лет отмечают нехватку времени главной причиной, по которой они не учат иностранный язык">
            <a:extLst>
              <a:ext uri="{FF2B5EF4-FFF2-40B4-BE49-F238E27FC236}">
                <a16:creationId xmlns:a16="http://schemas.microsoft.com/office/drawing/2014/main" id="{A1AD3972-40F7-2998-9CA4-CFED87C8C176}"/>
              </a:ext>
            </a:extLst>
          </p:cNvPr>
          <p:cNvSpPr txBox="1"/>
          <p:nvPr/>
        </p:nvSpPr>
        <p:spPr>
          <a:xfrm>
            <a:off x="1173984" y="5246938"/>
            <a:ext cx="10439696" cy="1000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8100" tIns="38100" rIns="38100" bIns="38100" anchor="ctr">
            <a:spAutoFit/>
          </a:bodyPr>
          <a:lstStyle/>
          <a:p>
            <a:pPr defTabSz="342900"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Конечный продукт - </a:t>
            </a:r>
            <a:r>
              <a:rPr lang="ru-RU" sz="3000" b="1" dirty="0">
                <a:solidFill>
                  <a:srgbClr val="FC48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Телеграм-мини приложение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в формате книги-игры для изучения иностранного языка.</a:t>
            </a:r>
          </a:p>
        </p:txBody>
      </p:sp>
    </p:spTree>
    <p:extLst>
      <p:ext uri="{BB962C8B-B14F-4D97-AF65-F5344CB8AC3E}">
        <p14:creationId xmlns:p14="http://schemas.microsoft.com/office/powerpoint/2010/main" val="23328421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849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video>
              <p:cMediaNode vol="100000">
                <p:cTn id="12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" descr="облачко на прозрачном фоне 28 фото">
            <a:extLst>
              <a:ext uri="{FF2B5EF4-FFF2-40B4-BE49-F238E27FC236}">
                <a16:creationId xmlns:a16="http://schemas.microsoft.com/office/drawing/2014/main" id="{491D1819-4B4D-EB84-1A0B-2A5902294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52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8000" contras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43665">
            <a:off x="-2048981" y="-954534"/>
            <a:ext cx="27451049" cy="1725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le">
            <a:extLst>
              <a:ext uri="{FF2B5EF4-FFF2-40B4-BE49-F238E27FC236}">
                <a16:creationId xmlns:a16="http://schemas.microsoft.com/office/drawing/2014/main" id="{51AC41F5-90EB-F556-7D18-843EFEDB12E4}"/>
              </a:ext>
            </a:extLst>
          </p:cNvPr>
          <p:cNvSpPr/>
          <p:nvPr/>
        </p:nvSpPr>
        <p:spPr>
          <a:xfrm>
            <a:off x="532298" y="3583713"/>
            <a:ext cx="8113974" cy="2158122"/>
          </a:xfrm>
          <a:prstGeom prst="roundRect">
            <a:avLst>
              <a:gd name="adj" fmla="val 8480"/>
            </a:avLst>
          </a:prstGeom>
          <a:solidFill>
            <a:srgbClr val="FAFBFF"/>
          </a:solidFill>
          <a:ln w="25400">
            <a:solidFill>
              <a:srgbClr val="E9EEFF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Продукт:"/>
          <p:cNvSpPr txBox="1">
            <a:spLocks noGrp="1"/>
          </p:cNvSpPr>
          <p:nvPr>
            <p:ph type="title"/>
          </p:nvPr>
        </p:nvSpPr>
        <p:spPr>
          <a:xfrm>
            <a:off x="1450429" y="1675144"/>
            <a:ext cx="7006521" cy="1185990"/>
          </a:xfrm>
          <a:prstGeom prst="rect">
            <a:avLst/>
          </a:prstGeom>
          <a:effectLst>
            <a:outerShdw blurRad="38100" dist="38100" dir="2700000" rotWithShape="0">
              <a:srgbClr val="000000">
                <a:alpha val="50000"/>
              </a:srgbClr>
            </a:outerShdw>
          </a:effectLst>
        </p:spPr>
        <p:txBody>
          <a:bodyPr>
            <a:normAutofit fontScale="90000"/>
          </a:bodyPr>
          <a:lstStyle>
            <a:lvl1pPr algn="r">
              <a:defRPr sz="6600">
                <a:solidFill>
                  <a:srgbClr val="091441"/>
                </a:solidFill>
                <a:latin typeface="NauryzRedKeds"/>
                <a:ea typeface="NauryzRedKeds"/>
                <a:cs typeface="NauryzRedKeds"/>
                <a:sym typeface="NauryzRedKeds"/>
              </a:defRPr>
            </a:lvl1pPr>
          </a:lstStyle>
          <a:p>
            <a:pPr algn="l"/>
            <a:r>
              <a:rPr lang="ru-RU" dirty="0"/>
              <a:t>Технологичность</a:t>
            </a:r>
            <a:endParaRPr dirty="0"/>
          </a:p>
        </p:txBody>
      </p:sp>
      <p:sp>
        <p:nvSpPr>
          <p:cNvPr id="24" name="Сочетание микро-…">
            <a:extLst>
              <a:ext uri="{FF2B5EF4-FFF2-40B4-BE49-F238E27FC236}">
                <a16:creationId xmlns:a16="http://schemas.microsoft.com/office/drawing/2014/main" id="{1439725A-4DC0-0BEE-F09B-B4BE89730447}"/>
              </a:ext>
            </a:extLst>
          </p:cNvPr>
          <p:cNvSpPr txBox="1"/>
          <p:nvPr/>
        </p:nvSpPr>
        <p:spPr>
          <a:xfrm>
            <a:off x="674416" y="3751309"/>
            <a:ext cx="8229289" cy="477050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457200">
              <a:defRPr sz="2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b="1" dirty="0">
                <a:solidFill>
                  <a:srgbClr val="FC48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Техническое решение:</a:t>
            </a:r>
            <a:endParaRPr b="1" dirty="0">
              <a:solidFill>
                <a:srgbClr val="FC48D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Микроуроки по 10-15 мин легко вписываются в график…">
            <a:extLst>
              <a:ext uri="{FF2B5EF4-FFF2-40B4-BE49-F238E27FC236}">
                <a16:creationId xmlns:a16="http://schemas.microsoft.com/office/drawing/2014/main" id="{812DF8D6-268E-C15B-3083-25491FF4B5C2}"/>
              </a:ext>
            </a:extLst>
          </p:cNvPr>
          <p:cNvSpPr txBox="1"/>
          <p:nvPr/>
        </p:nvSpPr>
        <p:spPr>
          <a:xfrm>
            <a:off x="674417" y="4236220"/>
            <a:ext cx="8364814" cy="12408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457200">
              <a:buSzPct val="100000"/>
              <a:defRPr sz="1866">
                <a:latin typeface="Arial"/>
                <a:ea typeface="Arial"/>
                <a:cs typeface="Arial"/>
                <a:sym typeface="Arial"/>
              </a:defRPr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Telegram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Mini App 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FlutterFlow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• 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Serverless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архитектура: 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Cloud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Functions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Firestore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/ Storage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• Элементы геймификации: прокачка навыков, бальная система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• 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AI-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мультимедиа: генерация контента через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Freepik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Шедеврум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ounded Rectangle">
            <a:extLst>
              <a:ext uri="{FF2B5EF4-FFF2-40B4-BE49-F238E27FC236}">
                <a16:creationId xmlns:a16="http://schemas.microsoft.com/office/drawing/2014/main" id="{AA42555A-1664-9751-508C-DFF7513D59F4}"/>
              </a:ext>
            </a:extLst>
          </p:cNvPr>
          <p:cNvSpPr/>
          <p:nvPr/>
        </p:nvSpPr>
        <p:spPr>
          <a:xfrm>
            <a:off x="9384297" y="6400079"/>
            <a:ext cx="8113974" cy="2158122"/>
          </a:xfrm>
          <a:prstGeom prst="roundRect">
            <a:avLst>
              <a:gd name="adj" fmla="val 8480"/>
            </a:avLst>
          </a:prstGeom>
          <a:solidFill>
            <a:srgbClr val="FAFBFF"/>
          </a:solidFill>
          <a:ln w="25400">
            <a:solidFill>
              <a:srgbClr val="E9EEFF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четание микро-…">
            <a:extLst>
              <a:ext uri="{FF2B5EF4-FFF2-40B4-BE49-F238E27FC236}">
                <a16:creationId xmlns:a16="http://schemas.microsoft.com/office/drawing/2014/main" id="{91BD562C-62E6-16B2-ED13-BC66DB1532ED}"/>
              </a:ext>
            </a:extLst>
          </p:cNvPr>
          <p:cNvSpPr txBox="1"/>
          <p:nvPr/>
        </p:nvSpPr>
        <p:spPr>
          <a:xfrm>
            <a:off x="9526415" y="6567675"/>
            <a:ext cx="8229289" cy="477050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457200">
              <a:defRPr sz="2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b="1" dirty="0">
                <a:solidFill>
                  <a:srgbClr val="FC48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Научно-технический задел</a:t>
            </a:r>
            <a:endParaRPr b="1" dirty="0">
              <a:solidFill>
                <a:srgbClr val="FC48D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Микроуроки по 10-15 мин легко вписываются в график…">
            <a:extLst>
              <a:ext uri="{FF2B5EF4-FFF2-40B4-BE49-F238E27FC236}">
                <a16:creationId xmlns:a16="http://schemas.microsoft.com/office/drawing/2014/main" id="{83A57A7D-BBAF-76BD-8494-2C8A8BF779C0}"/>
              </a:ext>
            </a:extLst>
          </p:cNvPr>
          <p:cNvSpPr txBox="1"/>
          <p:nvPr/>
        </p:nvSpPr>
        <p:spPr>
          <a:xfrm>
            <a:off x="9526416" y="7052586"/>
            <a:ext cx="8364814" cy="953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457200">
              <a:buSzPct val="100000"/>
              <a:defRPr sz="1866">
                <a:latin typeface="Arial"/>
                <a:ea typeface="Arial"/>
                <a:cs typeface="Arial"/>
                <a:sym typeface="Arial"/>
              </a:defRPr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• 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MVP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в формате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Telegram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-бота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(1 глава, 97 тест-пользователей)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• 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Исследования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по теме были представлены на всероссийских конференциях, в том числе с публикацией статей. 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">
            <a:extLst>
              <a:ext uri="{FF2B5EF4-FFF2-40B4-BE49-F238E27FC236}">
                <a16:creationId xmlns:a16="http://schemas.microsoft.com/office/drawing/2014/main" id="{389B05F8-EA8E-89D0-0F22-FA8A6749CA26}"/>
              </a:ext>
            </a:extLst>
          </p:cNvPr>
          <p:cNvSpPr/>
          <p:nvPr/>
        </p:nvSpPr>
        <p:spPr>
          <a:xfrm>
            <a:off x="532298" y="6424600"/>
            <a:ext cx="8113974" cy="2158122"/>
          </a:xfrm>
          <a:prstGeom prst="roundRect">
            <a:avLst>
              <a:gd name="adj" fmla="val 8480"/>
            </a:avLst>
          </a:prstGeom>
          <a:solidFill>
            <a:srgbClr val="FAFBFF"/>
          </a:solidFill>
          <a:ln w="25400">
            <a:solidFill>
              <a:srgbClr val="E9EEFF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очетание микро-…">
            <a:extLst>
              <a:ext uri="{FF2B5EF4-FFF2-40B4-BE49-F238E27FC236}">
                <a16:creationId xmlns:a16="http://schemas.microsoft.com/office/drawing/2014/main" id="{FA1B579E-BF61-77A7-6C59-FF16EFE2BC33}"/>
              </a:ext>
            </a:extLst>
          </p:cNvPr>
          <p:cNvSpPr txBox="1"/>
          <p:nvPr/>
        </p:nvSpPr>
        <p:spPr>
          <a:xfrm>
            <a:off x="674416" y="6592196"/>
            <a:ext cx="8229289" cy="477050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457200">
              <a:defRPr sz="2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b="1" dirty="0">
                <a:solidFill>
                  <a:srgbClr val="FC48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Ключевые преимущества</a:t>
            </a:r>
            <a:endParaRPr b="1" dirty="0">
              <a:solidFill>
                <a:srgbClr val="FC48D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Микроуроки по 10-15 мин легко вписываются в график…">
            <a:extLst>
              <a:ext uri="{FF2B5EF4-FFF2-40B4-BE49-F238E27FC236}">
                <a16:creationId xmlns:a16="http://schemas.microsoft.com/office/drawing/2014/main" id="{D495A4D4-D8C2-1282-D3F3-CDBCC0862821}"/>
              </a:ext>
            </a:extLst>
          </p:cNvPr>
          <p:cNvSpPr txBox="1"/>
          <p:nvPr/>
        </p:nvSpPr>
        <p:spPr>
          <a:xfrm>
            <a:off x="674417" y="7077107"/>
            <a:ext cx="8364814" cy="1527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457200">
              <a:buSzPct val="100000"/>
              <a:defRPr sz="1866">
                <a:latin typeface="Arial"/>
                <a:ea typeface="Arial"/>
                <a:cs typeface="Arial"/>
                <a:sym typeface="Arial"/>
              </a:defRPr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✅ 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Простой доступ для пользователя в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Telegram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✅ 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Кроссплатформенность (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iOS/Android/Web)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✅ 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Регулярное обновление контента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💰 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Экономия: нет комиссий магазинов приложений</a:t>
            </a:r>
          </a:p>
          <a:p>
            <a:pPr marL="187161" indent="-187161" defTabSz="457200">
              <a:buSzPct val="100000"/>
              <a:buChar char="•"/>
              <a:defRPr sz="1866">
                <a:latin typeface="Arial"/>
                <a:ea typeface="Arial"/>
                <a:cs typeface="Arial"/>
                <a:sym typeface="Arial"/>
              </a:defRPr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AA1534F-D9C9-2371-3D18-9C15030819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4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07" b="99800" l="3132" r="99460">
                        <a14:foregroundMark x1="4644" y1="3307" x2="15551" y2="56212"/>
                        <a14:foregroundMark x1="15551" y1="56212" x2="26242" y2="75551"/>
                        <a14:foregroundMark x1="26242" y1="75551" x2="28510" y2="78056"/>
                        <a14:foregroundMark x1="5832" y1="74950" x2="75378" y2="75150"/>
                        <a14:foregroundMark x1="75378" y1="75150" x2="91361" y2="74449"/>
                        <a14:foregroundMark x1="89741" y1="70240" x2="4428" y2="63627"/>
                        <a14:foregroundMark x1="4428" y1="63627" x2="1296" y2="59719"/>
                        <a14:foregroundMark x1="1296" y1="59719" x2="1080" y2="54709"/>
                        <a14:foregroundMark x1="1080" y1="54709" x2="3132" y2="49800"/>
                        <a14:foregroundMark x1="3132" y1="49800" x2="8639" y2="67335"/>
                        <a14:foregroundMark x1="8639" y1="67335" x2="14147" y2="45992"/>
                        <a14:foregroundMark x1="14147" y1="45992" x2="11015" y2="78858"/>
                        <a14:foregroundMark x1="11015" y1="78858" x2="19006" y2="67234"/>
                        <a14:foregroundMark x1="19006" y1="67234" x2="16091" y2="85271"/>
                        <a14:foregroundMark x1="16091" y1="85271" x2="29806" y2="88878"/>
                        <a14:foregroundMark x1="29806" y1="88878" x2="34341" y2="51904"/>
                        <a14:foregroundMark x1="34341" y1="51904" x2="33693" y2="52204"/>
                        <a14:foregroundMark x1="25270" y1="60621" x2="29158" y2="89279"/>
                        <a14:foregroundMark x1="29158" y1="89279" x2="30562" y2="39880"/>
                        <a14:foregroundMark x1="30562" y1="39880" x2="41361" y2="95992"/>
                        <a14:foregroundMark x1="41361" y1="95992" x2="38877" y2="42886"/>
                        <a14:foregroundMark x1="38877" y1="42886" x2="61447" y2="82064"/>
                        <a14:foregroundMark x1="61447" y1="82064" x2="60475" y2="81463"/>
                        <a14:foregroundMark x1="12851" y1="44589" x2="10475" y2="96192"/>
                        <a14:foregroundMark x1="10475" y1="96192" x2="10151" y2="48898"/>
                        <a14:foregroundMark x1="10151" y1="48898" x2="1296" y2="95591"/>
                        <a14:foregroundMark x1="1296" y1="95591" x2="3996" y2="64228"/>
                        <a14:foregroundMark x1="3996" y1="64228" x2="16955" y2="97495"/>
                        <a14:foregroundMark x1="16955" y1="97495" x2="52808" y2="49599"/>
                        <a14:foregroundMark x1="52808" y1="49599" x2="59611" y2="80361"/>
                        <a14:foregroundMark x1="59611" y1="80361" x2="63607" y2="83567"/>
                        <a14:foregroundMark x1="63607" y1="83567" x2="80130" y2="87375"/>
                        <a14:foregroundMark x1="80130" y1="87375" x2="88553" y2="87174"/>
                        <a14:foregroundMark x1="88553" y1="87174" x2="98812" y2="81864"/>
                        <a14:foregroundMark x1="98812" y1="81864" x2="68035" y2="71944"/>
                        <a14:foregroundMark x1="68035" y1="71944" x2="88553" y2="67936"/>
                        <a14:foregroundMark x1="88553" y1="67936" x2="95248" y2="69439"/>
                        <a14:foregroundMark x1="95248" y1="69439" x2="87473" y2="93687"/>
                        <a14:foregroundMark x1="87473" y1="93687" x2="80670" y2="93888"/>
                        <a14:foregroundMark x1="80670" y1="93888" x2="68467" y2="83968"/>
                        <a14:foregroundMark x1="68467" y1="83968" x2="63391" y2="88778"/>
                        <a14:foregroundMark x1="63391" y1="88778" x2="63391" y2="88778"/>
                        <a14:foregroundMark x1="3240" y1="98497" x2="54320" y2="99399"/>
                        <a14:foregroundMark x1="54320" y1="99399" x2="83045" y2="94890"/>
                        <a14:foregroundMark x1="83045" y1="94890" x2="94384" y2="95892"/>
                        <a14:foregroundMark x1="94384" y1="95892" x2="44276" y2="90481"/>
                        <a14:foregroundMark x1="44276" y1="90481" x2="51296" y2="93086"/>
                        <a14:foregroundMark x1="51296" y1="93086" x2="78618" y2="93988"/>
                        <a14:foregroundMark x1="78618" y1="93988" x2="97948" y2="90281"/>
                        <a14:foregroundMark x1="97948" y1="90281" x2="91901" y2="83166"/>
                        <a14:foregroundMark x1="91901" y1="83166" x2="97408" y2="80060"/>
                        <a14:foregroundMark x1="97408" y1="80060" x2="96760" y2="73447"/>
                        <a14:foregroundMark x1="96760" y1="73447" x2="93413" y2="68437"/>
                        <a14:foregroundMark x1="93413" y1="68437" x2="98704" y2="68437"/>
                        <a14:foregroundMark x1="98704" y1="68437" x2="98812" y2="68236"/>
                        <a14:foregroundMark x1="4644" y1="97295" x2="48920" y2="98397"/>
                        <a14:foregroundMark x1="48920" y1="98397" x2="42549" y2="93788"/>
                        <a14:foregroundMark x1="42549" y1="93788" x2="71490" y2="99800"/>
                        <a14:foregroundMark x1="71490" y1="99800" x2="83693" y2="99599"/>
                        <a14:foregroundMark x1="83693" y1="99599" x2="92981" y2="99800"/>
                        <a14:foregroundMark x1="61879" y1="66533" x2="98164" y2="67134"/>
                        <a14:foregroundMark x1="68133" y1="65918" x2="99460" y2="67735"/>
                        <a14:foregroundMark x1="63175" y1="65631" x2="67279" y2="65869"/>
                        <a14:foregroundMark x1="69308" y1="65289" x2="75378" y2="65631"/>
                        <a14:foregroundMark x1="77367" y1="65548" x2="89178" y2="65051"/>
                        <a14:foregroundMark x1="75378" y1="65631" x2="76746" y2="65574"/>
                        <a14:backgroundMark x1="76566" y1="64228" x2="71382" y2="63226"/>
                        <a14:backgroundMark x1="71382" y1="63226" x2="71166" y2="63126"/>
                        <a14:backgroundMark x1="97948" y1="65832" x2="97948" y2="65832"/>
                        <a14:backgroundMark x1="98596" y1="65832" x2="96544" y2="63126"/>
                        <a14:backgroundMark x1="92981" y1="63727" x2="98488" y2="65030"/>
                        <a14:backgroundMark x1="98488" y1="65030" x2="93089" y2="64128"/>
                        <a14:backgroundMark x1="93089" y1="64128" x2="90389" y2="62926"/>
                        <a14:backgroundMark x1="67711" y1="65030" x2="70518" y2="63527"/>
                        <a14:backgroundMark x1="90713" y1="65230" x2="90713" y2="65230"/>
                        <a14:backgroundMark x1="91793" y1="65230" x2="91793" y2="65230"/>
                        <a14:backgroundMark x1="90605" y1="65230" x2="90605" y2="65230"/>
                        <a14:backgroundMark x1="91793" y1="65030" x2="89309" y2="65230"/>
                        <a14:backgroundMark x1="98164" y1="65431" x2="99244" y2="640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1750" y="877098"/>
            <a:ext cx="4679212" cy="504303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B48A5D1-7334-4372-A856-B00F6105AB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7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30"/>
          <a:stretch>
            <a:fillRect/>
          </a:stretch>
        </p:blipFill>
        <p:spPr>
          <a:xfrm>
            <a:off x="13774005" y="1618417"/>
            <a:ext cx="3331757" cy="113987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36170546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B3403-B4C2-7DA8-F8C3-025E71738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28">
            <a:extLst>
              <a:ext uri="{FF2B5EF4-FFF2-40B4-BE49-F238E27FC236}">
                <a16:creationId xmlns:a16="http://schemas.microsoft.com/office/drawing/2014/main" id="{3FE96EC3-34C4-C3EB-2A44-0F1265B4B527}"/>
              </a:ext>
            </a:extLst>
          </p:cNvPr>
          <p:cNvSpPr/>
          <p:nvPr/>
        </p:nvSpPr>
        <p:spPr>
          <a:xfrm>
            <a:off x="1547445" y="2708031"/>
            <a:ext cx="3259017" cy="773723"/>
          </a:xfrm>
          <a:prstGeom prst="roundRect">
            <a:avLst>
              <a:gd name="adj" fmla="val 15901"/>
            </a:avLst>
          </a:prstGeom>
          <a:solidFill>
            <a:srgbClr val="9BB0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Скругленный прямоугольник 28">
            <a:extLst>
              <a:ext uri="{FF2B5EF4-FFF2-40B4-BE49-F238E27FC236}">
                <a16:creationId xmlns:a16="http://schemas.microsoft.com/office/drawing/2014/main" id="{8BACB668-55C7-BF56-B901-33A2BCAC47A5}"/>
              </a:ext>
            </a:extLst>
          </p:cNvPr>
          <p:cNvSpPr/>
          <p:nvPr/>
        </p:nvSpPr>
        <p:spPr>
          <a:xfrm>
            <a:off x="1547445" y="3563816"/>
            <a:ext cx="3259017" cy="773723"/>
          </a:xfrm>
          <a:prstGeom prst="roundRect">
            <a:avLst>
              <a:gd name="adj" fmla="val 15901"/>
            </a:avLst>
          </a:prstGeom>
          <a:solidFill>
            <a:srgbClr val="9BB0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28">
            <a:extLst>
              <a:ext uri="{FF2B5EF4-FFF2-40B4-BE49-F238E27FC236}">
                <a16:creationId xmlns:a16="http://schemas.microsoft.com/office/drawing/2014/main" id="{7F620591-04C2-28CF-B3D2-9E62D3F1DAF1}"/>
              </a:ext>
            </a:extLst>
          </p:cNvPr>
          <p:cNvSpPr/>
          <p:nvPr/>
        </p:nvSpPr>
        <p:spPr>
          <a:xfrm>
            <a:off x="1547445" y="4419601"/>
            <a:ext cx="3259017" cy="773723"/>
          </a:xfrm>
          <a:prstGeom prst="roundRect">
            <a:avLst>
              <a:gd name="adj" fmla="val 15901"/>
            </a:avLst>
          </a:prstGeom>
          <a:solidFill>
            <a:srgbClr val="9BB0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Скругленный прямоугольник 28">
            <a:extLst>
              <a:ext uri="{FF2B5EF4-FFF2-40B4-BE49-F238E27FC236}">
                <a16:creationId xmlns:a16="http://schemas.microsoft.com/office/drawing/2014/main" id="{BA5DB311-0347-9EE5-B85A-D0D61749EEA5}"/>
              </a:ext>
            </a:extLst>
          </p:cNvPr>
          <p:cNvSpPr/>
          <p:nvPr/>
        </p:nvSpPr>
        <p:spPr>
          <a:xfrm>
            <a:off x="1547445" y="5275386"/>
            <a:ext cx="3259017" cy="773723"/>
          </a:xfrm>
          <a:prstGeom prst="roundRect">
            <a:avLst>
              <a:gd name="adj" fmla="val 15901"/>
            </a:avLst>
          </a:prstGeom>
          <a:solidFill>
            <a:srgbClr val="9BB0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Скругленный прямоугольник 28">
            <a:extLst>
              <a:ext uri="{FF2B5EF4-FFF2-40B4-BE49-F238E27FC236}">
                <a16:creationId xmlns:a16="http://schemas.microsoft.com/office/drawing/2014/main" id="{22A360A6-F5A6-C44B-6219-50CFAAD8B193}"/>
              </a:ext>
            </a:extLst>
          </p:cNvPr>
          <p:cNvSpPr/>
          <p:nvPr/>
        </p:nvSpPr>
        <p:spPr>
          <a:xfrm>
            <a:off x="1547445" y="6131171"/>
            <a:ext cx="3259017" cy="773723"/>
          </a:xfrm>
          <a:prstGeom prst="roundRect">
            <a:avLst>
              <a:gd name="adj" fmla="val 15901"/>
            </a:avLst>
          </a:prstGeom>
          <a:solidFill>
            <a:srgbClr val="9BB0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28">
            <a:extLst>
              <a:ext uri="{FF2B5EF4-FFF2-40B4-BE49-F238E27FC236}">
                <a16:creationId xmlns:a16="http://schemas.microsoft.com/office/drawing/2014/main" id="{1CF35067-4359-3CA9-7FE2-0AA102C99A61}"/>
              </a:ext>
            </a:extLst>
          </p:cNvPr>
          <p:cNvSpPr/>
          <p:nvPr/>
        </p:nvSpPr>
        <p:spPr>
          <a:xfrm>
            <a:off x="1547445" y="6986956"/>
            <a:ext cx="3259017" cy="773723"/>
          </a:xfrm>
          <a:prstGeom prst="roundRect">
            <a:avLst>
              <a:gd name="adj" fmla="val 15901"/>
            </a:avLst>
          </a:prstGeom>
          <a:solidFill>
            <a:srgbClr val="9BB0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кругленный прямоугольник 28">
            <a:extLst>
              <a:ext uri="{FF2B5EF4-FFF2-40B4-BE49-F238E27FC236}">
                <a16:creationId xmlns:a16="http://schemas.microsoft.com/office/drawing/2014/main" id="{6C6776EA-906E-EF39-DEFF-DBD9058D3BAB}"/>
              </a:ext>
            </a:extLst>
          </p:cNvPr>
          <p:cNvSpPr/>
          <p:nvPr/>
        </p:nvSpPr>
        <p:spPr>
          <a:xfrm>
            <a:off x="1547445" y="7842741"/>
            <a:ext cx="3259017" cy="773723"/>
          </a:xfrm>
          <a:prstGeom prst="roundRect">
            <a:avLst>
              <a:gd name="adj" fmla="val 15901"/>
            </a:avLst>
          </a:prstGeom>
          <a:solidFill>
            <a:srgbClr val="9BB0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Скругленный прямоугольник 28">
            <a:extLst>
              <a:ext uri="{FF2B5EF4-FFF2-40B4-BE49-F238E27FC236}">
                <a16:creationId xmlns:a16="http://schemas.microsoft.com/office/drawing/2014/main" id="{7090A5CF-C78E-CE32-31F9-AFFB29FD724F}"/>
              </a:ext>
            </a:extLst>
          </p:cNvPr>
          <p:cNvSpPr/>
          <p:nvPr/>
        </p:nvSpPr>
        <p:spPr>
          <a:xfrm>
            <a:off x="4901296" y="3559958"/>
            <a:ext cx="1852246" cy="773723"/>
          </a:xfrm>
          <a:prstGeom prst="roundRect">
            <a:avLst>
              <a:gd name="adj" fmla="val 15901"/>
            </a:avLst>
          </a:prstGeom>
          <a:solidFill>
            <a:srgbClr val="FBF4FA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Скругленный прямоугольник 28">
            <a:extLst>
              <a:ext uri="{FF2B5EF4-FFF2-40B4-BE49-F238E27FC236}">
                <a16:creationId xmlns:a16="http://schemas.microsoft.com/office/drawing/2014/main" id="{EC2E45EE-F1C0-448E-5827-FC179962CA85}"/>
              </a:ext>
            </a:extLst>
          </p:cNvPr>
          <p:cNvSpPr/>
          <p:nvPr/>
        </p:nvSpPr>
        <p:spPr>
          <a:xfrm>
            <a:off x="4917101" y="4415743"/>
            <a:ext cx="1852246" cy="777581"/>
          </a:xfrm>
          <a:prstGeom prst="roundRect">
            <a:avLst>
              <a:gd name="adj" fmla="val 15901"/>
            </a:avLst>
          </a:prstGeom>
          <a:solidFill>
            <a:srgbClr val="FBF4FA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Скругленный прямоугольник 28">
            <a:extLst>
              <a:ext uri="{FF2B5EF4-FFF2-40B4-BE49-F238E27FC236}">
                <a16:creationId xmlns:a16="http://schemas.microsoft.com/office/drawing/2014/main" id="{00842A29-4538-0F3A-1C89-FF71A27FB654}"/>
              </a:ext>
            </a:extLst>
          </p:cNvPr>
          <p:cNvSpPr/>
          <p:nvPr/>
        </p:nvSpPr>
        <p:spPr>
          <a:xfrm>
            <a:off x="4901296" y="5275386"/>
            <a:ext cx="1852246" cy="773723"/>
          </a:xfrm>
          <a:prstGeom prst="roundRect">
            <a:avLst>
              <a:gd name="adj" fmla="val 15901"/>
            </a:avLst>
          </a:prstGeom>
          <a:solidFill>
            <a:srgbClr val="FBF4FA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Скругленный прямоугольник 28">
            <a:extLst>
              <a:ext uri="{FF2B5EF4-FFF2-40B4-BE49-F238E27FC236}">
                <a16:creationId xmlns:a16="http://schemas.microsoft.com/office/drawing/2014/main" id="{3FD9979D-BAF9-E96F-8ABD-EAF42FF096E5}"/>
              </a:ext>
            </a:extLst>
          </p:cNvPr>
          <p:cNvSpPr/>
          <p:nvPr/>
        </p:nvSpPr>
        <p:spPr>
          <a:xfrm>
            <a:off x="4901296" y="6131171"/>
            <a:ext cx="1852246" cy="773723"/>
          </a:xfrm>
          <a:prstGeom prst="roundRect">
            <a:avLst>
              <a:gd name="adj" fmla="val 15901"/>
            </a:avLst>
          </a:prstGeom>
          <a:solidFill>
            <a:srgbClr val="FBF4FA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Скругленный прямоугольник 28">
            <a:extLst>
              <a:ext uri="{FF2B5EF4-FFF2-40B4-BE49-F238E27FC236}">
                <a16:creationId xmlns:a16="http://schemas.microsoft.com/office/drawing/2014/main" id="{80502429-F6F8-9CE5-2765-62D912CA641B}"/>
              </a:ext>
            </a:extLst>
          </p:cNvPr>
          <p:cNvSpPr/>
          <p:nvPr/>
        </p:nvSpPr>
        <p:spPr>
          <a:xfrm>
            <a:off x="4901296" y="7006538"/>
            <a:ext cx="1852246" cy="754141"/>
          </a:xfrm>
          <a:prstGeom prst="roundRect">
            <a:avLst>
              <a:gd name="adj" fmla="val 15901"/>
            </a:avLst>
          </a:prstGeom>
          <a:solidFill>
            <a:srgbClr val="FBF4FA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Скругленный прямоугольник 28">
            <a:extLst>
              <a:ext uri="{FF2B5EF4-FFF2-40B4-BE49-F238E27FC236}">
                <a16:creationId xmlns:a16="http://schemas.microsoft.com/office/drawing/2014/main" id="{D0C4478C-E814-AAD5-261A-A9E186FBBCC5}"/>
              </a:ext>
            </a:extLst>
          </p:cNvPr>
          <p:cNvSpPr/>
          <p:nvPr/>
        </p:nvSpPr>
        <p:spPr>
          <a:xfrm>
            <a:off x="4901296" y="7862323"/>
            <a:ext cx="1852246" cy="754141"/>
          </a:xfrm>
          <a:prstGeom prst="roundRect">
            <a:avLst>
              <a:gd name="adj" fmla="val 15901"/>
            </a:avLst>
          </a:prstGeom>
          <a:solidFill>
            <a:srgbClr val="FBF4FA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Скругленный прямоугольник 28">
            <a:extLst>
              <a:ext uri="{FF2B5EF4-FFF2-40B4-BE49-F238E27FC236}">
                <a16:creationId xmlns:a16="http://schemas.microsoft.com/office/drawing/2014/main" id="{8C774670-0A72-C0D7-C3EE-31CA27D772C8}"/>
              </a:ext>
            </a:extLst>
          </p:cNvPr>
          <p:cNvSpPr/>
          <p:nvPr/>
        </p:nvSpPr>
        <p:spPr>
          <a:xfrm>
            <a:off x="4901296" y="2723006"/>
            <a:ext cx="1883857" cy="773723"/>
          </a:xfrm>
          <a:prstGeom prst="roundRect">
            <a:avLst>
              <a:gd name="adj" fmla="val 15901"/>
            </a:avLst>
          </a:prstGeom>
          <a:solidFill>
            <a:srgbClr val="FC48D9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Скругленный прямоугольник 28">
            <a:extLst>
              <a:ext uri="{FF2B5EF4-FFF2-40B4-BE49-F238E27FC236}">
                <a16:creationId xmlns:a16="http://schemas.microsoft.com/office/drawing/2014/main" id="{308E8996-D1B5-B650-0C41-A1422919F155}"/>
              </a:ext>
            </a:extLst>
          </p:cNvPr>
          <p:cNvSpPr/>
          <p:nvPr/>
        </p:nvSpPr>
        <p:spPr>
          <a:xfrm>
            <a:off x="6949276" y="2723006"/>
            <a:ext cx="1883857" cy="773723"/>
          </a:xfrm>
          <a:prstGeom prst="roundRect">
            <a:avLst>
              <a:gd name="adj" fmla="val 15901"/>
            </a:avLst>
          </a:prstGeom>
          <a:solidFill>
            <a:srgbClr val="9BB0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Скругленный прямоугольник 28">
            <a:extLst>
              <a:ext uri="{FF2B5EF4-FFF2-40B4-BE49-F238E27FC236}">
                <a16:creationId xmlns:a16="http://schemas.microsoft.com/office/drawing/2014/main" id="{E2C8E875-3893-DBD3-E7A2-375103CAFD61}"/>
              </a:ext>
            </a:extLst>
          </p:cNvPr>
          <p:cNvSpPr/>
          <p:nvPr/>
        </p:nvSpPr>
        <p:spPr>
          <a:xfrm>
            <a:off x="8997255" y="2702279"/>
            <a:ext cx="1883857" cy="773723"/>
          </a:xfrm>
          <a:prstGeom prst="roundRect">
            <a:avLst>
              <a:gd name="adj" fmla="val 15901"/>
            </a:avLst>
          </a:prstGeom>
          <a:solidFill>
            <a:srgbClr val="9BB0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Скругленный прямоугольник 28">
            <a:extLst>
              <a:ext uri="{FF2B5EF4-FFF2-40B4-BE49-F238E27FC236}">
                <a16:creationId xmlns:a16="http://schemas.microsoft.com/office/drawing/2014/main" id="{5DFA89A0-32BF-E2AB-6B3B-8757879F2F51}"/>
              </a:ext>
            </a:extLst>
          </p:cNvPr>
          <p:cNvSpPr/>
          <p:nvPr/>
        </p:nvSpPr>
        <p:spPr>
          <a:xfrm>
            <a:off x="11045234" y="2697934"/>
            <a:ext cx="1883857" cy="773723"/>
          </a:xfrm>
          <a:prstGeom prst="roundRect">
            <a:avLst>
              <a:gd name="adj" fmla="val 15901"/>
            </a:avLst>
          </a:prstGeom>
          <a:solidFill>
            <a:srgbClr val="9BB0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Скругленный прямоугольник 28">
            <a:extLst>
              <a:ext uri="{FF2B5EF4-FFF2-40B4-BE49-F238E27FC236}">
                <a16:creationId xmlns:a16="http://schemas.microsoft.com/office/drawing/2014/main" id="{14C6D7C9-D357-FB8D-DCC9-0A9B3056B66F}"/>
              </a:ext>
            </a:extLst>
          </p:cNvPr>
          <p:cNvSpPr/>
          <p:nvPr/>
        </p:nvSpPr>
        <p:spPr>
          <a:xfrm>
            <a:off x="13093213" y="2708030"/>
            <a:ext cx="1883857" cy="773723"/>
          </a:xfrm>
          <a:prstGeom prst="roundRect">
            <a:avLst>
              <a:gd name="adj" fmla="val 15901"/>
            </a:avLst>
          </a:prstGeom>
          <a:solidFill>
            <a:srgbClr val="9BB0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Скругленный прямоугольник 28">
            <a:extLst>
              <a:ext uri="{FF2B5EF4-FFF2-40B4-BE49-F238E27FC236}">
                <a16:creationId xmlns:a16="http://schemas.microsoft.com/office/drawing/2014/main" id="{DB1F1F46-50D7-9AEC-028B-9A07338D5F18}"/>
              </a:ext>
            </a:extLst>
          </p:cNvPr>
          <p:cNvSpPr/>
          <p:nvPr/>
        </p:nvSpPr>
        <p:spPr>
          <a:xfrm>
            <a:off x="15109585" y="2708030"/>
            <a:ext cx="1883857" cy="773723"/>
          </a:xfrm>
          <a:prstGeom prst="roundRect">
            <a:avLst>
              <a:gd name="adj" fmla="val 15901"/>
            </a:avLst>
          </a:prstGeom>
          <a:solidFill>
            <a:srgbClr val="9BB0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Конкуренты:">
            <a:extLst>
              <a:ext uri="{FF2B5EF4-FFF2-40B4-BE49-F238E27FC236}">
                <a16:creationId xmlns:a16="http://schemas.microsoft.com/office/drawing/2014/main" id="{49924322-94C8-41A8-0B76-3D4D18236AC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11242" y="1025422"/>
            <a:ext cx="10065516" cy="1185990"/>
          </a:xfrm>
          <a:prstGeom prst="rect">
            <a:avLst/>
          </a:prstGeom>
          <a:effectLst>
            <a:outerShdw blurRad="38100" dist="38100" dir="2700000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>
              <a:defRPr sz="6600">
                <a:solidFill>
                  <a:srgbClr val="091441"/>
                </a:solidFill>
                <a:latin typeface="NauryzRedKeds"/>
                <a:ea typeface="NauryzRedKeds"/>
                <a:cs typeface="NauryzRedKeds"/>
                <a:sym typeface="NauryzRedKeds"/>
              </a:defRPr>
            </a:lvl1pPr>
          </a:lstStyle>
          <a:p>
            <a:r>
              <a:rPr dirty="0" err="1">
                <a:solidFill>
                  <a:srgbClr val="002060"/>
                </a:solidFill>
              </a:rPr>
              <a:t>Конкуренты</a:t>
            </a:r>
            <a:r>
              <a:rPr dirty="0">
                <a:solidFill>
                  <a:srgbClr val="002060"/>
                </a:solidFill>
              </a:rPr>
              <a:t>:</a:t>
            </a:r>
          </a:p>
        </p:txBody>
      </p:sp>
      <p:sp>
        <p:nvSpPr>
          <p:cNvPr id="198" name="Скругленный прямоугольник 28">
            <a:extLst>
              <a:ext uri="{FF2B5EF4-FFF2-40B4-BE49-F238E27FC236}">
                <a16:creationId xmlns:a16="http://schemas.microsoft.com/office/drawing/2014/main" id="{48E0ADA1-4889-EE7D-EBA2-B18D4E118151}"/>
              </a:ext>
            </a:extLst>
          </p:cNvPr>
          <p:cNvSpPr/>
          <p:nvPr/>
        </p:nvSpPr>
        <p:spPr>
          <a:xfrm>
            <a:off x="6949276" y="3569899"/>
            <a:ext cx="1852246" cy="773723"/>
          </a:xfrm>
          <a:prstGeom prst="roundRect">
            <a:avLst>
              <a:gd name="adj" fmla="val 15901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9" name="Скругленный прямоугольник 28">
            <a:extLst>
              <a:ext uri="{FF2B5EF4-FFF2-40B4-BE49-F238E27FC236}">
                <a16:creationId xmlns:a16="http://schemas.microsoft.com/office/drawing/2014/main" id="{C4C43ACF-8D69-BEA3-EB5D-29D18AFF1780}"/>
              </a:ext>
            </a:extLst>
          </p:cNvPr>
          <p:cNvSpPr/>
          <p:nvPr/>
        </p:nvSpPr>
        <p:spPr>
          <a:xfrm>
            <a:off x="6965081" y="4425684"/>
            <a:ext cx="1852246" cy="777581"/>
          </a:xfrm>
          <a:prstGeom prst="roundRect">
            <a:avLst>
              <a:gd name="adj" fmla="val 15901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0" name="Скругленный прямоугольник 28">
            <a:extLst>
              <a:ext uri="{FF2B5EF4-FFF2-40B4-BE49-F238E27FC236}">
                <a16:creationId xmlns:a16="http://schemas.microsoft.com/office/drawing/2014/main" id="{A86CB1AD-8978-80BA-9458-0131B04D4AEA}"/>
              </a:ext>
            </a:extLst>
          </p:cNvPr>
          <p:cNvSpPr/>
          <p:nvPr/>
        </p:nvSpPr>
        <p:spPr>
          <a:xfrm>
            <a:off x="6949276" y="5285327"/>
            <a:ext cx="1852246" cy="773723"/>
          </a:xfrm>
          <a:prstGeom prst="roundRect">
            <a:avLst>
              <a:gd name="adj" fmla="val 15901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Скругленный прямоугольник 28">
            <a:extLst>
              <a:ext uri="{FF2B5EF4-FFF2-40B4-BE49-F238E27FC236}">
                <a16:creationId xmlns:a16="http://schemas.microsoft.com/office/drawing/2014/main" id="{70A96BA1-A7CD-31C4-B578-6E7B8DC1418B}"/>
              </a:ext>
            </a:extLst>
          </p:cNvPr>
          <p:cNvSpPr/>
          <p:nvPr/>
        </p:nvSpPr>
        <p:spPr>
          <a:xfrm>
            <a:off x="6949276" y="6141112"/>
            <a:ext cx="1852246" cy="773723"/>
          </a:xfrm>
          <a:prstGeom prst="roundRect">
            <a:avLst>
              <a:gd name="adj" fmla="val 15901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2" name="Скругленный прямоугольник 28">
            <a:extLst>
              <a:ext uri="{FF2B5EF4-FFF2-40B4-BE49-F238E27FC236}">
                <a16:creationId xmlns:a16="http://schemas.microsoft.com/office/drawing/2014/main" id="{2981D805-4283-8EED-B895-077300C20C38}"/>
              </a:ext>
            </a:extLst>
          </p:cNvPr>
          <p:cNvSpPr/>
          <p:nvPr/>
        </p:nvSpPr>
        <p:spPr>
          <a:xfrm>
            <a:off x="6949276" y="7016479"/>
            <a:ext cx="1852246" cy="754141"/>
          </a:xfrm>
          <a:prstGeom prst="roundRect">
            <a:avLst>
              <a:gd name="adj" fmla="val 15901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Скругленный прямоугольник 28">
            <a:extLst>
              <a:ext uri="{FF2B5EF4-FFF2-40B4-BE49-F238E27FC236}">
                <a16:creationId xmlns:a16="http://schemas.microsoft.com/office/drawing/2014/main" id="{B62664B0-ADBE-0F79-55AD-3B5DE98AD782}"/>
              </a:ext>
            </a:extLst>
          </p:cNvPr>
          <p:cNvSpPr/>
          <p:nvPr/>
        </p:nvSpPr>
        <p:spPr>
          <a:xfrm>
            <a:off x="6949276" y="7872264"/>
            <a:ext cx="1852246" cy="754141"/>
          </a:xfrm>
          <a:prstGeom prst="roundRect">
            <a:avLst>
              <a:gd name="adj" fmla="val 15901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Скругленный прямоугольник 28">
            <a:extLst>
              <a:ext uri="{FF2B5EF4-FFF2-40B4-BE49-F238E27FC236}">
                <a16:creationId xmlns:a16="http://schemas.microsoft.com/office/drawing/2014/main" id="{1E439723-FE9B-E358-5116-0AFB244643B0}"/>
              </a:ext>
            </a:extLst>
          </p:cNvPr>
          <p:cNvSpPr/>
          <p:nvPr/>
        </p:nvSpPr>
        <p:spPr>
          <a:xfrm>
            <a:off x="8997256" y="3579840"/>
            <a:ext cx="1852246" cy="773723"/>
          </a:xfrm>
          <a:prstGeom prst="roundRect">
            <a:avLst>
              <a:gd name="adj" fmla="val 15901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Скругленный прямоугольник 28">
            <a:extLst>
              <a:ext uri="{FF2B5EF4-FFF2-40B4-BE49-F238E27FC236}">
                <a16:creationId xmlns:a16="http://schemas.microsoft.com/office/drawing/2014/main" id="{DD8CEE5F-3447-405A-FA92-CF8887CC0BAA}"/>
              </a:ext>
            </a:extLst>
          </p:cNvPr>
          <p:cNvSpPr/>
          <p:nvPr/>
        </p:nvSpPr>
        <p:spPr>
          <a:xfrm>
            <a:off x="9013061" y="4435625"/>
            <a:ext cx="1852246" cy="777581"/>
          </a:xfrm>
          <a:prstGeom prst="roundRect">
            <a:avLst>
              <a:gd name="adj" fmla="val 15901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7" name="Скругленный прямоугольник 28">
            <a:extLst>
              <a:ext uri="{FF2B5EF4-FFF2-40B4-BE49-F238E27FC236}">
                <a16:creationId xmlns:a16="http://schemas.microsoft.com/office/drawing/2014/main" id="{BB7F44C4-911F-8581-2C22-04D45189593F}"/>
              </a:ext>
            </a:extLst>
          </p:cNvPr>
          <p:cNvSpPr/>
          <p:nvPr/>
        </p:nvSpPr>
        <p:spPr>
          <a:xfrm>
            <a:off x="8997256" y="5295268"/>
            <a:ext cx="1852246" cy="773723"/>
          </a:xfrm>
          <a:prstGeom prst="roundRect">
            <a:avLst>
              <a:gd name="adj" fmla="val 15901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8" name="Скругленный прямоугольник 28">
            <a:extLst>
              <a:ext uri="{FF2B5EF4-FFF2-40B4-BE49-F238E27FC236}">
                <a16:creationId xmlns:a16="http://schemas.microsoft.com/office/drawing/2014/main" id="{853E6F61-96BC-1CA6-2E5D-19A340505842}"/>
              </a:ext>
            </a:extLst>
          </p:cNvPr>
          <p:cNvSpPr/>
          <p:nvPr/>
        </p:nvSpPr>
        <p:spPr>
          <a:xfrm>
            <a:off x="8997256" y="6151053"/>
            <a:ext cx="1852246" cy="773723"/>
          </a:xfrm>
          <a:prstGeom prst="roundRect">
            <a:avLst>
              <a:gd name="adj" fmla="val 15901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9" name="Скругленный прямоугольник 28">
            <a:extLst>
              <a:ext uri="{FF2B5EF4-FFF2-40B4-BE49-F238E27FC236}">
                <a16:creationId xmlns:a16="http://schemas.microsoft.com/office/drawing/2014/main" id="{8F6F739A-E4F9-68DC-3371-D650E19D5D78}"/>
              </a:ext>
            </a:extLst>
          </p:cNvPr>
          <p:cNvSpPr/>
          <p:nvPr/>
        </p:nvSpPr>
        <p:spPr>
          <a:xfrm>
            <a:off x="8997256" y="7026420"/>
            <a:ext cx="1852246" cy="754141"/>
          </a:xfrm>
          <a:prstGeom prst="roundRect">
            <a:avLst>
              <a:gd name="adj" fmla="val 15901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0" name="Скругленный прямоугольник 28">
            <a:extLst>
              <a:ext uri="{FF2B5EF4-FFF2-40B4-BE49-F238E27FC236}">
                <a16:creationId xmlns:a16="http://schemas.microsoft.com/office/drawing/2014/main" id="{D9D570B0-9831-0341-8D28-B49FB07DA868}"/>
              </a:ext>
            </a:extLst>
          </p:cNvPr>
          <p:cNvSpPr/>
          <p:nvPr/>
        </p:nvSpPr>
        <p:spPr>
          <a:xfrm>
            <a:off x="8997256" y="7882205"/>
            <a:ext cx="1852246" cy="754141"/>
          </a:xfrm>
          <a:prstGeom prst="roundRect">
            <a:avLst>
              <a:gd name="adj" fmla="val 15901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2" name="Скругленный прямоугольник 28">
            <a:extLst>
              <a:ext uri="{FF2B5EF4-FFF2-40B4-BE49-F238E27FC236}">
                <a16:creationId xmlns:a16="http://schemas.microsoft.com/office/drawing/2014/main" id="{ABFA9B10-38E5-5427-2565-8C1E226ECD5A}"/>
              </a:ext>
            </a:extLst>
          </p:cNvPr>
          <p:cNvSpPr/>
          <p:nvPr/>
        </p:nvSpPr>
        <p:spPr>
          <a:xfrm>
            <a:off x="11045236" y="3589781"/>
            <a:ext cx="1852246" cy="773723"/>
          </a:xfrm>
          <a:prstGeom prst="roundRect">
            <a:avLst>
              <a:gd name="adj" fmla="val 15901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3" name="Скругленный прямоугольник 28">
            <a:extLst>
              <a:ext uri="{FF2B5EF4-FFF2-40B4-BE49-F238E27FC236}">
                <a16:creationId xmlns:a16="http://schemas.microsoft.com/office/drawing/2014/main" id="{71D18F30-27E6-B92F-ECE4-791D86F2B0F8}"/>
              </a:ext>
            </a:extLst>
          </p:cNvPr>
          <p:cNvSpPr/>
          <p:nvPr/>
        </p:nvSpPr>
        <p:spPr>
          <a:xfrm>
            <a:off x="11061041" y="4445566"/>
            <a:ext cx="1852246" cy="777581"/>
          </a:xfrm>
          <a:prstGeom prst="roundRect">
            <a:avLst>
              <a:gd name="adj" fmla="val 15901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4" name="Скругленный прямоугольник 28">
            <a:extLst>
              <a:ext uri="{FF2B5EF4-FFF2-40B4-BE49-F238E27FC236}">
                <a16:creationId xmlns:a16="http://schemas.microsoft.com/office/drawing/2014/main" id="{598E8843-07A2-0477-5B8F-0BAC5D5FC3FA}"/>
              </a:ext>
            </a:extLst>
          </p:cNvPr>
          <p:cNvSpPr/>
          <p:nvPr/>
        </p:nvSpPr>
        <p:spPr>
          <a:xfrm>
            <a:off x="11045236" y="5305209"/>
            <a:ext cx="1852246" cy="773723"/>
          </a:xfrm>
          <a:prstGeom prst="roundRect">
            <a:avLst>
              <a:gd name="adj" fmla="val 15901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" name="Скругленный прямоугольник 28">
            <a:extLst>
              <a:ext uri="{FF2B5EF4-FFF2-40B4-BE49-F238E27FC236}">
                <a16:creationId xmlns:a16="http://schemas.microsoft.com/office/drawing/2014/main" id="{5259B4CD-105B-E99A-F773-B68FD92D5C2F}"/>
              </a:ext>
            </a:extLst>
          </p:cNvPr>
          <p:cNvSpPr/>
          <p:nvPr/>
        </p:nvSpPr>
        <p:spPr>
          <a:xfrm>
            <a:off x="11045236" y="6160994"/>
            <a:ext cx="1852246" cy="773723"/>
          </a:xfrm>
          <a:prstGeom prst="roundRect">
            <a:avLst>
              <a:gd name="adj" fmla="val 15901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6" name="Скругленный прямоугольник 28">
            <a:extLst>
              <a:ext uri="{FF2B5EF4-FFF2-40B4-BE49-F238E27FC236}">
                <a16:creationId xmlns:a16="http://schemas.microsoft.com/office/drawing/2014/main" id="{E7E2685C-B06E-08E6-4B1E-2528F39A3053}"/>
              </a:ext>
            </a:extLst>
          </p:cNvPr>
          <p:cNvSpPr/>
          <p:nvPr/>
        </p:nvSpPr>
        <p:spPr>
          <a:xfrm>
            <a:off x="11045236" y="7036361"/>
            <a:ext cx="1852246" cy="754141"/>
          </a:xfrm>
          <a:prstGeom prst="roundRect">
            <a:avLst>
              <a:gd name="adj" fmla="val 15901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7" name="Скругленный прямоугольник 28">
            <a:extLst>
              <a:ext uri="{FF2B5EF4-FFF2-40B4-BE49-F238E27FC236}">
                <a16:creationId xmlns:a16="http://schemas.microsoft.com/office/drawing/2014/main" id="{A85D9498-BB81-A9CA-BD35-C54A71C193EF}"/>
              </a:ext>
            </a:extLst>
          </p:cNvPr>
          <p:cNvSpPr/>
          <p:nvPr/>
        </p:nvSpPr>
        <p:spPr>
          <a:xfrm>
            <a:off x="11045236" y="7892146"/>
            <a:ext cx="1852246" cy="754141"/>
          </a:xfrm>
          <a:prstGeom prst="roundRect">
            <a:avLst>
              <a:gd name="adj" fmla="val 15901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9" name="Скругленный прямоугольник 28">
            <a:extLst>
              <a:ext uri="{FF2B5EF4-FFF2-40B4-BE49-F238E27FC236}">
                <a16:creationId xmlns:a16="http://schemas.microsoft.com/office/drawing/2014/main" id="{2483DC27-AD8E-8038-A032-57E6ACF5C946}"/>
              </a:ext>
            </a:extLst>
          </p:cNvPr>
          <p:cNvSpPr/>
          <p:nvPr/>
        </p:nvSpPr>
        <p:spPr>
          <a:xfrm>
            <a:off x="13093216" y="3599722"/>
            <a:ext cx="1852246" cy="773723"/>
          </a:xfrm>
          <a:prstGeom prst="roundRect">
            <a:avLst>
              <a:gd name="adj" fmla="val 15901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0" name="Скругленный прямоугольник 28">
            <a:extLst>
              <a:ext uri="{FF2B5EF4-FFF2-40B4-BE49-F238E27FC236}">
                <a16:creationId xmlns:a16="http://schemas.microsoft.com/office/drawing/2014/main" id="{85A08FA0-3894-7D12-9DF7-8915D6383045}"/>
              </a:ext>
            </a:extLst>
          </p:cNvPr>
          <p:cNvSpPr/>
          <p:nvPr/>
        </p:nvSpPr>
        <p:spPr>
          <a:xfrm>
            <a:off x="13109021" y="4455507"/>
            <a:ext cx="1852246" cy="777581"/>
          </a:xfrm>
          <a:prstGeom prst="roundRect">
            <a:avLst>
              <a:gd name="adj" fmla="val 15901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1" name="Скругленный прямоугольник 28">
            <a:extLst>
              <a:ext uri="{FF2B5EF4-FFF2-40B4-BE49-F238E27FC236}">
                <a16:creationId xmlns:a16="http://schemas.microsoft.com/office/drawing/2014/main" id="{2EDE48FE-6C36-8A31-1821-266911EAEEEB}"/>
              </a:ext>
            </a:extLst>
          </p:cNvPr>
          <p:cNvSpPr/>
          <p:nvPr/>
        </p:nvSpPr>
        <p:spPr>
          <a:xfrm>
            <a:off x="13093216" y="5315150"/>
            <a:ext cx="1852246" cy="773723"/>
          </a:xfrm>
          <a:prstGeom prst="roundRect">
            <a:avLst>
              <a:gd name="adj" fmla="val 15901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2" name="Скругленный прямоугольник 28">
            <a:extLst>
              <a:ext uri="{FF2B5EF4-FFF2-40B4-BE49-F238E27FC236}">
                <a16:creationId xmlns:a16="http://schemas.microsoft.com/office/drawing/2014/main" id="{885B80C0-CCE6-565B-075D-6CEB82961927}"/>
              </a:ext>
            </a:extLst>
          </p:cNvPr>
          <p:cNvSpPr/>
          <p:nvPr/>
        </p:nvSpPr>
        <p:spPr>
          <a:xfrm>
            <a:off x="13093216" y="6170935"/>
            <a:ext cx="1852246" cy="773723"/>
          </a:xfrm>
          <a:prstGeom prst="roundRect">
            <a:avLst>
              <a:gd name="adj" fmla="val 15901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3" name="Скругленный прямоугольник 28">
            <a:extLst>
              <a:ext uri="{FF2B5EF4-FFF2-40B4-BE49-F238E27FC236}">
                <a16:creationId xmlns:a16="http://schemas.microsoft.com/office/drawing/2014/main" id="{791C60B1-30E7-1A38-D7BD-C8CE281BC8C6}"/>
              </a:ext>
            </a:extLst>
          </p:cNvPr>
          <p:cNvSpPr/>
          <p:nvPr/>
        </p:nvSpPr>
        <p:spPr>
          <a:xfrm>
            <a:off x="13093216" y="7046302"/>
            <a:ext cx="1852246" cy="754141"/>
          </a:xfrm>
          <a:prstGeom prst="roundRect">
            <a:avLst>
              <a:gd name="adj" fmla="val 15901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4" name="Скругленный прямоугольник 28">
            <a:extLst>
              <a:ext uri="{FF2B5EF4-FFF2-40B4-BE49-F238E27FC236}">
                <a16:creationId xmlns:a16="http://schemas.microsoft.com/office/drawing/2014/main" id="{FF8FCF0A-05F2-4978-44CD-22849D3B1F07}"/>
              </a:ext>
            </a:extLst>
          </p:cNvPr>
          <p:cNvSpPr/>
          <p:nvPr/>
        </p:nvSpPr>
        <p:spPr>
          <a:xfrm>
            <a:off x="13093216" y="7902087"/>
            <a:ext cx="1852246" cy="754141"/>
          </a:xfrm>
          <a:prstGeom prst="roundRect">
            <a:avLst>
              <a:gd name="adj" fmla="val 15901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6" name="Скругленный прямоугольник 28">
            <a:extLst>
              <a:ext uri="{FF2B5EF4-FFF2-40B4-BE49-F238E27FC236}">
                <a16:creationId xmlns:a16="http://schemas.microsoft.com/office/drawing/2014/main" id="{D1EFE5F6-0F6A-11D0-22B4-C9E5BFFE85FD}"/>
              </a:ext>
            </a:extLst>
          </p:cNvPr>
          <p:cNvSpPr/>
          <p:nvPr/>
        </p:nvSpPr>
        <p:spPr>
          <a:xfrm>
            <a:off x="15141196" y="3609663"/>
            <a:ext cx="1852246" cy="773723"/>
          </a:xfrm>
          <a:prstGeom prst="roundRect">
            <a:avLst>
              <a:gd name="adj" fmla="val 15901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7" name="Скругленный прямоугольник 28">
            <a:extLst>
              <a:ext uri="{FF2B5EF4-FFF2-40B4-BE49-F238E27FC236}">
                <a16:creationId xmlns:a16="http://schemas.microsoft.com/office/drawing/2014/main" id="{78864E9B-693C-CDAF-BAD3-69BA5D78FD52}"/>
              </a:ext>
            </a:extLst>
          </p:cNvPr>
          <p:cNvSpPr/>
          <p:nvPr/>
        </p:nvSpPr>
        <p:spPr>
          <a:xfrm>
            <a:off x="15157001" y="4465448"/>
            <a:ext cx="1852246" cy="777581"/>
          </a:xfrm>
          <a:prstGeom prst="roundRect">
            <a:avLst>
              <a:gd name="adj" fmla="val 15901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8" name="Скругленный прямоугольник 28">
            <a:extLst>
              <a:ext uri="{FF2B5EF4-FFF2-40B4-BE49-F238E27FC236}">
                <a16:creationId xmlns:a16="http://schemas.microsoft.com/office/drawing/2014/main" id="{EDD3FC7C-6A8B-AE50-74EF-9154C63B2D3F}"/>
              </a:ext>
            </a:extLst>
          </p:cNvPr>
          <p:cNvSpPr/>
          <p:nvPr/>
        </p:nvSpPr>
        <p:spPr>
          <a:xfrm>
            <a:off x="15141196" y="5325091"/>
            <a:ext cx="1852246" cy="773723"/>
          </a:xfrm>
          <a:prstGeom prst="roundRect">
            <a:avLst>
              <a:gd name="adj" fmla="val 15901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9" name="Скругленный прямоугольник 28">
            <a:extLst>
              <a:ext uri="{FF2B5EF4-FFF2-40B4-BE49-F238E27FC236}">
                <a16:creationId xmlns:a16="http://schemas.microsoft.com/office/drawing/2014/main" id="{7AD49A27-CE88-1541-2C84-0A2D8A282073}"/>
              </a:ext>
            </a:extLst>
          </p:cNvPr>
          <p:cNvSpPr/>
          <p:nvPr/>
        </p:nvSpPr>
        <p:spPr>
          <a:xfrm>
            <a:off x="15141196" y="6180876"/>
            <a:ext cx="1852246" cy="773723"/>
          </a:xfrm>
          <a:prstGeom prst="roundRect">
            <a:avLst>
              <a:gd name="adj" fmla="val 15901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0" name="Скругленный прямоугольник 28">
            <a:extLst>
              <a:ext uri="{FF2B5EF4-FFF2-40B4-BE49-F238E27FC236}">
                <a16:creationId xmlns:a16="http://schemas.microsoft.com/office/drawing/2014/main" id="{222A96F3-DBBA-8A9B-DBEF-03AC94851BE5}"/>
              </a:ext>
            </a:extLst>
          </p:cNvPr>
          <p:cNvSpPr/>
          <p:nvPr/>
        </p:nvSpPr>
        <p:spPr>
          <a:xfrm>
            <a:off x="15141196" y="7056243"/>
            <a:ext cx="1852246" cy="754141"/>
          </a:xfrm>
          <a:prstGeom prst="roundRect">
            <a:avLst>
              <a:gd name="adj" fmla="val 15901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1" name="Скругленный прямоугольник 28">
            <a:extLst>
              <a:ext uri="{FF2B5EF4-FFF2-40B4-BE49-F238E27FC236}">
                <a16:creationId xmlns:a16="http://schemas.microsoft.com/office/drawing/2014/main" id="{C81B9165-4D6E-5A4C-9A1F-5BB815EB5C55}"/>
              </a:ext>
            </a:extLst>
          </p:cNvPr>
          <p:cNvSpPr/>
          <p:nvPr/>
        </p:nvSpPr>
        <p:spPr>
          <a:xfrm>
            <a:off x="15141196" y="7912028"/>
            <a:ext cx="1852246" cy="754141"/>
          </a:xfrm>
          <a:prstGeom prst="roundRect">
            <a:avLst>
              <a:gd name="adj" fmla="val 15901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3500">
                <a:latin typeface="Arial"/>
                <a:ea typeface="Arial"/>
                <a:cs typeface="Arial"/>
                <a:sym typeface="Arial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6F7D260-1B49-3E7D-B39E-F85E89282229}"/>
              </a:ext>
            </a:extLst>
          </p:cNvPr>
          <p:cNvGraphicFramePr>
            <a:graphicFrameLocks noGrp="1"/>
          </p:cNvGraphicFramePr>
          <p:nvPr/>
        </p:nvGraphicFramePr>
        <p:xfrm>
          <a:off x="1547445" y="2669462"/>
          <a:ext cx="15521353" cy="603998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281521">
                  <a:extLst>
                    <a:ext uri="{9D8B030D-6E8A-4147-A177-3AD203B41FA5}">
                      <a16:colId xmlns:a16="http://schemas.microsoft.com/office/drawing/2014/main" val="1949064594"/>
                    </a:ext>
                  </a:extLst>
                </a:gridCol>
                <a:gridCol w="2039972">
                  <a:extLst>
                    <a:ext uri="{9D8B030D-6E8A-4147-A177-3AD203B41FA5}">
                      <a16:colId xmlns:a16="http://schemas.microsoft.com/office/drawing/2014/main" val="1667562135"/>
                    </a:ext>
                  </a:extLst>
                </a:gridCol>
                <a:gridCol w="2039972">
                  <a:extLst>
                    <a:ext uri="{9D8B030D-6E8A-4147-A177-3AD203B41FA5}">
                      <a16:colId xmlns:a16="http://schemas.microsoft.com/office/drawing/2014/main" val="9181062"/>
                    </a:ext>
                  </a:extLst>
                </a:gridCol>
                <a:gridCol w="2039972">
                  <a:extLst>
                    <a:ext uri="{9D8B030D-6E8A-4147-A177-3AD203B41FA5}">
                      <a16:colId xmlns:a16="http://schemas.microsoft.com/office/drawing/2014/main" val="1435548172"/>
                    </a:ext>
                  </a:extLst>
                </a:gridCol>
                <a:gridCol w="2039972">
                  <a:extLst>
                    <a:ext uri="{9D8B030D-6E8A-4147-A177-3AD203B41FA5}">
                      <a16:colId xmlns:a16="http://schemas.microsoft.com/office/drawing/2014/main" val="1325219587"/>
                    </a:ext>
                  </a:extLst>
                </a:gridCol>
                <a:gridCol w="2039972">
                  <a:extLst>
                    <a:ext uri="{9D8B030D-6E8A-4147-A177-3AD203B41FA5}">
                      <a16:colId xmlns:a16="http://schemas.microsoft.com/office/drawing/2014/main" val="1539565551"/>
                    </a:ext>
                  </a:extLst>
                </a:gridCol>
                <a:gridCol w="2039972">
                  <a:extLst>
                    <a:ext uri="{9D8B030D-6E8A-4147-A177-3AD203B41FA5}">
                      <a16:colId xmlns:a16="http://schemas.microsoft.com/office/drawing/2014/main" val="2515101035"/>
                    </a:ext>
                  </a:extLst>
                </a:gridCol>
              </a:tblGrid>
              <a:tr h="964514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>
                          <a:solidFill>
                            <a:schemeClr val="bg1"/>
                          </a:solidFill>
                        </a:rPr>
                        <a:t>Функция / Конкурент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err="1">
                          <a:solidFill>
                            <a:schemeClr val="bg1"/>
                          </a:solidFill>
                        </a:rPr>
                        <a:t>ЯзыкоПлёт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>
                          <a:solidFill>
                            <a:schemeClr val="bg1"/>
                          </a:solidFill>
                        </a:rPr>
                        <a:t>Andy English Bot</a:t>
                      </a:r>
                      <a:endParaRPr lang="fr-FR" sz="20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err="1">
                          <a:solidFill>
                            <a:schemeClr val="bg1"/>
                          </a:solidFill>
                        </a:rPr>
                        <a:t>SpeakHuntBot</a:t>
                      </a:r>
                      <a:endParaRPr lang="fr-FR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>
                          <a:solidFill>
                            <a:schemeClr val="bg1"/>
                          </a:solidFill>
                        </a:rPr>
                        <a:t>Engliphant</a:t>
                      </a:r>
                      <a:endParaRPr lang="fr-FR" sz="20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/>
                          </a:solidFill>
                        </a:rPr>
                        <a:t>Steve English Bot</a:t>
                      </a:r>
                      <a:endParaRPr lang="fr-FR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/>
                          </a:solidFill>
                        </a:rPr>
                        <a:t>English </a:t>
                      </a:r>
                      <a:r>
                        <a:rPr lang="fr-FR" sz="2000" b="1" dirty="0" err="1">
                          <a:solidFill>
                            <a:schemeClr val="bg1"/>
                          </a:solidFill>
                        </a:rPr>
                        <a:t>Russian</a:t>
                      </a:r>
                      <a:r>
                        <a:rPr lang="fr-FR" sz="2000" b="1" dirty="0">
                          <a:solidFill>
                            <a:schemeClr val="bg1"/>
                          </a:solidFill>
                        </a:rPr>
                        <a:t> Group</a:t>
                      </a:r>
                      <a:endParaRPr lang="fr-FR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13659195"/>
                  </a:ext>
                </a:extLst>
              </a:tr>
              <a:tr h="845912">
                <a:tc>
                  <a:txBody>
                    <a:bodyPr/>
                    <a:lstStyle/>
                    <a:p>
                      <a:pPr algn="l"/>
                      <a:r>
                        <a:rPr lang="ru-RU" sz="2000">
                          <a:solidFill>
                            <a:schemeClr val="bg1"/>
                          </a:solidFill>
                        </a:rPr>
                        <a:t>Формат книги-игры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S" sz="2000" b="1" i="0" u="none" strike="noStrike" cap="none" spc="0" baseline="0" dirty="0">
                          <a:solidFill>
                            <a:srgbClr val="00B050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✓</a:t>
                      </a:r>
                      <a:endParaRPr lang="ru-US" sz="2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S" sz="20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✘</a:t>
                      </a:r>
                      <a:endParaRPr lang="ru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✗</a:t>
                      </a:r>
                      <a:endParaRPr lang="ru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✗</a:t>
                      </a:r>
                      <a:endParaRPr lang="ru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✗</a:t>
                      </a:r>
                      <a:endParaRPr lang="ru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S" sz="20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✗</a:t>
                      </a:r>
                      <a:endParaRPr lang="ru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79361410"/>
                  </a:ext>
                </a:extLst>
              </a:tr>
              <a:tr h="845912">
                <a:tc>
                  <a:txBody>
                    <a:bodyPr/>
                    <a:lstStyle/>
                    <a:p>
                      <a:pPr algn="l"/>
                      <a:r>
                        <a:rPr lang="ru-RU" sz="2000">
                          <a:solidFill>
                            <a:schemeClr val="bg1"/>
                          </a:solidFill>
                        </a:rPr>
                        <a:t>Элементы </a:t>
                      </a:r>
                      <a:r>
                        <a:rPr lang="fr-FR" sz="2000">
                          <a:solidFill>
                            <a:schemeClr val="bg1"/>
                          </a:solidFill>
                        </a:rPr>
                        <a:t>RPG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US" sz="2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Helvetica"/>
                          <a:ea typeface="+mn-ea"/>
                          <a:cs typeface="+mn-cs"/>
                          <a:sym typeface="Calibri"/>
                        </a:rPr>
                        <a:t>✓</a:t>
                      </a:r>
                      <a:endParaRPr lang="ru-US" sz="2000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S" sz="20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✘</a:t>
                      </a:r>
                      <a:endParaRPr lang="ru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S" sz="20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✗</a:t>
                      </a:r>
                      <a:endParaRPr lang="ru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S" sz="20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✗</a:t>
                      </a:r>
                      <a:endParaRPr lang="ru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S" sz="20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✗</a:t>
                      </a:r>
                      <a:endParaRPr lang="ru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S" sz="20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✗</a:t>
                      </a:r>
                      <a:endParaRPr lang="ru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47921039"/>
                  </a:ext>
                </a:extLst>
              </a:tr>
              <a:tr h="845912">
                <a:tc>
                  <a:txBody>
                    <a:bodyPr/>
                    <a:lstStyle/>
                    <a:p>
                      <a:pPr algn="l"/>
                      <a:r>
                        <a:rPr lang="ru-RU" sz="2000">
                          <a:solidFill>
                            <a:schemeClr val="bg1"/>
                          </a:solidFill>
                        </a:rPr>
                        <a:t>Интерактивные истории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US" sz="2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Helvetica"/>
                          <a:ea typeface="+mn-ea"/>
                          <a:cs typeface="+mn-cs"/>
                          <a:sym typeface="Calibri"/>
                        </a:rPr>
                        <a:t>✓</a:t>
                      </a:r>
                      <a:endParaRPr lang="ru-US" sz="200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S" sz="20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✘</a:t>
                      </a:r>
                      <a:endParaRPr lang="ru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S" sz="20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✗</a:t>
                      </a:r>
                      <a:endParaRPr lang="ru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✗</a:t>
                      </a:r>
                      <a:endParaRPr lang="ru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✗</a:t>
                      </a:r>
                      <a:endParaRPr lang="ru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S" sz="20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✗</a:t>
                      </a:r>
                      <a:endParaRPr lang="ru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208480"/>
                  </a:ext>
                </a:extLst>
              </a:tr>
              <a:tr h="845912">
                <a:tc>
                  <a:txBody>
                    <a:bodyPr/>
                    <a:lstStyle/>
                    <a:p>
                      <a:pPr algn="l"/>
                      <a:r>
                        <a:rPr lang="ru-RU" sz="2000">
                          <a:solidFill>
                            <a:schemeClr val="bg1"/>
                          </a:solidFill>
                        </a:rPr>
                        <a:t>Эффект любопытства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US" sz="2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Helvetica"/>
                          <a:ea typeface="+mn-ea"/>
                          <a:cs typeface="+mn-cs"/>
                          <a:sym typeface="Calibri"/>
                        </a:rPr>
                        <a:t>✓</a:t>
                      </a:r>
                      <a:endParaRPr lang="ru-US" sz="200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✘</a:t>
                      </a:r>
                      <a:endParaRPr lang="ru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S" sz="20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✗</a:t>
                      </a:r>
                      <a:endParaRPr lang="ru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US" sz="2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Helvetica"/>
                          <a:ea typeface="+mn-ea"/>
                          <a:cs typeface="+mn-cs"/>
                          <a:sym typeface="Calibri"/>
                        </a:rPr>
                        <a:t>✓</a:t>
                      </a:r>
                      <a:endParaRPr lang="ru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S" sz="2000" b="1" i="0" u="none" strike="noStrike" cap="none" spc="0" baseline="0" dirty="0">
                          <a:solidFill>
                            <a:srgbClr val="00B050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✓</a:t>
                      </a:r>
                      <a:endParaRPr lang="ru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S" sz="20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✗</a:t>
                      </a:r>
                      <a:endParaRPr lang="ru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69797680"/>
                  </a:ext>
                </a:extLst>
              </a:tr>
              <a:tr h="845912">
                <a:tc>
                  <a:txBody>
                    <a:bodyPr/>
                    <a:lstStyle/>
                    <a:p>
                      <a:pPr algn="l"/>
                      <a:r>
                        <a:rPr lang="ru-RU" sz="2000">
                          <a:solidFill>
                            <a:schemeClr val="bg1"/>
                          </a:solidFill>
                        </a:rPr>
                        <a:t>Геймификация обучения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US" sz="2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Helvetica"/>
                          <a:ea typeface="+mn-ea"/>
                          <a:cs typeface="+mn-cs"/>
                          <a:sym typeface="Calibri"/>
                        </a:rPr>
                        <a:t>✓</a:t>
                      </a:r>
                      <a:endParaRPr lang="ru-US" sz="200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US" sz="2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Helvetica"/>
                          <a:ea typeface="+mn-ea"/>
                          <a:cs typeface="+mn-cs"/>
                          <a:sym typeface="Calibri"/>
                        </a:rPr>
                        <a:t>✓</a:t>
                      </a:r>
                      <a:endParaRPr lang="ru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S" sz="20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✗</a:t>
                      </a:r>
                      <a:endParaRPr lang="ru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Helvetica"/>
                          <a:ea typeface="+mn-ea"/>
                          <a:cs typeface="+mn-cs"/>
                          <a:sym typeface="Calibri"/>
                        </a:rPr>
                        <a:t>✓</a:t>
                      </a:r>
                      <a:endParaRPr lang="ru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S" sz="2000" b="0" i="0" u="none" strike="noStrike" cap="none" spc="0" baseline="0" dirty="0">
                          <a:solidFill>
                            <a:srgbClr val="FF0000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✗</a:t>
                      </a:r>
                      <a:endParaRPr lang="ru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✗</a:t>
                      </a:r>
                      <a:endParaRPr lang="ru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91943156"/>
                  </a:ext>
                </a:extLst>
              </a:tr>
              <a:tr h="845912"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solidFill>
                            <a:schemeClr val="bg1"/>
                          </a:solidFill>
                        </a:rPr>
                        <a:t>Регулярные обновления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Helvetica"/>
                          <a:ea typeface="+mn-ea"/>
                          <a:cs typeface="+mn-cs"/>
                          <a:sym typeface="Calibri"/>
                        </a:rPr>
                        <a:t>✓</a:t>
                      </a:r>
                      <a:endParaRPr lang="ru-US" sz="2000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Helvetica"/>
                          <a:ea typeface="+mn-ea"/>
                          <a:cs typeface="+mn-cs"/>
                          <a:sym typeface="Calibri"/>
                        </a:rPr>
                        <a:t>✓</a:t>
                      </a:r>
                      <a:endParaRPr lang="ru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✗</a:t>
                      </a:r>
                      <a:endParaRPr lang="ru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S" sz="2000" b="0" i="0" u="none" strike="noStrike" cap="none" spc="0" baseline="0" dirty="0">
                          <a:solidFill>
                            <a:srgbClr val="FF0000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✗</a:t>
                      </a:r>
                      <a:endParaRPr lang="ru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S" sz="2000" b="1" i="0" u="none" strike="noStrike" cap="none" spc="0" baseline="0" dirty="0">
                          <a:solidFill>
                            <a:srgbClr val="00B050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✓</a:t>
                      </a:r>
                      <a:endParaRPr lang="ru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S" sz="2000" b="1" i="0" u="none" strike="noStrike" cap="none" spc="0" baseline="0" dirty="0">
                          <a:solidFill>
                            <a:srgbClr val="00B050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✓</a:t>
                      </a:r>
                      <a:endParaRPr lang="ru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548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047583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Rounded Rectangle"/>
          <p:cNvSpPr/>
          <p:nvPr/>
        </p:nvSpPr>
        <p:spPr>
          <a:xfrm>
            <a:off x="10799438" y="3728292"/>
            <a:ext cx="6688783" cy="754578"/>
          </a:xfrm>
          <a:prstGeom prst="roundRect">
            <a:avLst>
              <a:gd name="adj" fmla="val 8517"/>
            </a:avLst>
          </a:prstGeom>
          <a:solidFill>
            <a:srgbClr val="FAFBFF"/>
          </a:solidFill>
          <a:ln w="25400">
            <a:solidFill>
              <a:srgbClr val="E9EEFF"/>
            </a:solidFill>
          </a:ln>
        </p:spPr>
        <p:txBody>
          <a:bodyPr lIns="45718" tIns="45718" rIns="45718" bIns="45718" anchor="ctr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0" name="Rounded Rectangle"/>
          <p:cNvSpPr/>
          <p:nvPr/>
        </p:nvSpPr>
        <p:spPr>
          <a:xfrm>
            <a:off x="2668275" y="3756266"/>
            <a:ext cx="6329757" cy="754578"/>
          </a:xfrm>
          <a:prstGeom prst="roundRect">
            <a:avLst>
              <a:gd name="adj" fmla="val 8517"/>
            </a:avLst>
          </a:prstGeom>
          <a:solidFill>
            <a:srgbClr val="FAFBFF"/>
          </a:solidFill>
          <a:ln w="25400">
            <a:solidFill>
              <a:srgbClr val="E9EEFF"/>
            </a:solidFill>
          </a:ln>
        </p:spPr>
        <p:txBody>
          <a:bodyPr lIns="45718" tIns="45718" rIns="45718" bIns="45718" anchor="ctr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2" name="Rectangle"/>
          <p:cNvSpPr/>
          <p:nvPr/>
        </p:nvSpPr>
        <p:spPr>
          <a:xfrm>
            <a:off x="10799438" y="2838689"/>
            <a:ext cx="6329757" cy="849722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9BB0FF">
                  <a:alpha val="40182"/>
                </a:srgbClr>
              </a:gs>
              <a:gs pos="100000">
                <a:srgbClr val="FFFFFF">
                  <a:alpha val="40182"/>
                </a:srgbClr>
              </a:gs>
            </a:gsLst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3" name="Rectangle"/>
          <p:cNvSpPr/>
          <p:nvPr/>
        </p:nvSpPr>
        <p:spPr>
          <a:xfrm>
            <a:off x="2668275" y="2838689"/>
            <a:ext cx="6329757" cy="849722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9BB0FF">
                  <a:alpha val="40182"/>
                </a:srgbClr>
              </a:gs>
              <a:gs pos="100000">
                <a:srgbClr val="FFFFFF">
                  <a:alpha val="40182"/>
                </a:srgbClr>
              </a:gs>
            </a:gsLst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4" name="Конкурентные преимущества"/>
          <p:cNvSpPr txBox="1">
            <a:spLocks noGrp="1"/>
          </p:cNvSpPr>
          <p:nvPr>
            <p:ph type="title"/>
          </p:nvPr>
        </p:nvSpPr>
        <p:spPr>
          <a:xfrm>
            <a:off x="962705" y="1025422"/>
            <a:ext cx="16362589" cy="1185990"/>
          </a:xfrm>
          <a:prstGeom prst="rect">
            <a:avLst/>
          </a:prstGeom>
          <a:effectLst>
            <a:outerShdw blurRad="38100" dist="38100" dir="2700000" rotWithShape="0">
              <a:srgbClr val="000000">
                <a:alpha val="50000"/>
              </a:srgbClr>
            </a:outerShdw>
          </a:effectLst>
        </p:spPr>
        <p:txBody>
          <a:bodyPr>
            <a:normAutofit/>
          </a:bodyPr>
          <a:lstStyle>
            <a:lvl1pPr>
              <a:defRPr sz="6600">
                <a:solidFill>
                  <a:srgbClr val="091441"/>
                </a:solidFill>
                <a:latin typeface="NauryzRedKeds"/>
                <a:ea typeface="NauryzRedKeds"/>
                <a:cs typeface="NauryzRedKeds"/>
                <a:sym typeface="NauryzRedKeds"/>
              </a:defRPr>
            </a:lvl1pPr>
          </a:lstStyle>
          <a:p>
            <a:r>
              <a:rPr sz="5000" dirty="0" err="1"/>
              <a:t>Конкурентные</a:t>
            </a:r>
            <a:r>
              <a:rPr sz="5000" dirty="0"/>
              <a:t> </a:t>
            </a:r>
            <a:r>
              <a:rPr sz="5000" dirty="0" err="1"/>
              <a:t>преимущества</a:t>
            </a:r>
            <a:endParaRPr sz="5000" dirty="0"/>
          </a:p>
        </p:txBody>
      </p:sp>
      <p:sp>
        <p:nvSpPr>
          <p:cNvPr id="235" name="Удобный формат обучения"/>
          <p:cNvSpPr txBox="1"/>
          <p:nvPr/>
        </p:nvSpPr>
        <p:spPr>
          <a:xfrm>
            <a:off x="2826560" y="2994245"/>
            <a:ext cx="6327685" cy="538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342900">
              <a:defRPr sz="3000" b="1">
                <a:solidFill>
                  <a:srgbClr val="09144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Удобный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формат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обучения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37" name="Первые на рынке"/>
          <p:cNvSpPr txBox="1"/>
          <p:nvPr/>
        </p:nvSpPr>
        <p:spPr>
          <a:xfrm>
            <a:off x="10955651" y="2994245"/>
            <a:ext cx="5059102" cy="538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342900">
              <a:defRPr sz="3000" b="1">
                <a:solidFill>
                  <a:srgbClr val="09144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Первые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рынке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8" name="Телефон всегда под рукой, телеграм есть почти у всех."/>
          <p:cNvSpPr txBox="1"/>
          <p:nvPr/>
        </p:nvSpPr>
        <p:spPr>
          <a:xfrm>
            <a:off x="2668275" y="3697201"/>
            <a:ext cx="6329757" cy="7540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defTabSz="342900"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Телефон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всегда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под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рукой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Telegram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есть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почти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всех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0" name="Первой технологическое решение для изучения языка в формате книги-игры!"/>
          <p:cNvSpPr txBox="1"/>
          <p:nvPr/>
        </p:nvSpPr>
        <p:spPr>
          <a:xfrm>
            <a:off x="10955652" y="3697201"/>
            <a:ext cx="6348458" cy="7540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defTabSz="342900"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Первой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технологическое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изучения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языка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формате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книги-игры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241" name="Freeform 19"/>
          <p:cNvSpPr/>
          <p:nvPr/>
        </p:nvSpPr>
        <p:spPr>
          <a:xfrm>
            <a:off x="9312530" y="2898075"/>
            <a:ext cx="1129980" cy="1418924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2" name="Freeform 29"/>
          <p:cNvSpPr/>
          <p:nvPr/>
        </p:nvSpPr>
        <p:spPr>
          <a:xfrm>
            <a:off x="884536" y="2898075"/>
            <a:ext cx="1482563" cy="128309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ounded Rectangle">
            <a:extLst>
              <a:ext uri="{FF2B5EF4-FFF2-40B4-BE49-F238E27FC236}">
                <a16:creationId xmlns:a16="http://schemas.microsoft.com/office/drawing/2014/main" id="{E96D3A39-9CCB-BFDF-C356-BF9E1F99A25D}"/>
              </a:ext>
            </a:extLst>
          </p:cNvPr>
          <p:cNvSpPr/>
          <p:nvPr/>
        </p:nvSpPr>
        <p:spPr>
          <a:xfrm>
            <a:off x="7729305" y="6606662"/>
            <a:ext cx="9758916" cy="691741"/>
          </a:xfrm>
          <a:prstGeom prst="roundRect">
            <a:avLst>
              <a:gd name="adj" fmla="val 8517"/>
            </a:avLst>
          </a:prstGeom>
          <a:solidFill>
            <a:srgbClr val="FAFBFF"/>
          </a:solidFill>
          <a:ln w="25400">
            <a:solidFill>
              <a:srgbClr val="E9EEFF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">
            <a:extLst>
              <a:ext uri="{FF2B5EF4-FFF2-40B4-BE49-F238E27FC236}">
                <a16:creationId xmlns:a16="http://schemas.microsoft.com/office/drawing/2014/main" id="{F1DF12E2-90B9-6DE6-2D90-54F575FD7ADB}"/>
              </a:ext>
            </a:extLst>
          </p:cNvPr>
          <p:cNvSpPr/>
          <p:nvPr/>
        </p:nvSpPr>
        <p:spPr>
          <a:xfrm>
            <a:off x="794103" y="6598590"/>
            <a:ext cx="6754798" cy="2646238"/>
          </a:xfrm>
          <a:prstGeom prst="roundRect">
            <a:avLst>
              <a:gd name="adj" fmla="val 8480"/>
            </a:avLst>
          </a:prstGeom>
          <a:solidFill>
            <a:srgbClr val="FAFBFF"/>
          </a:solidFill>
          <a:ln w="25400">
            <a:solidFill>
              <a:srgbClr val="E9EEFF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">
            <a:extLst>
              <a:ext uri="{FF2B5EF4-FFF2-40B4-BE49-F238E27FC236}">
                <a16:creationId xmlns:a16="http://schemas.microsoft.com/office/drawing/2014/main" id="{1EF81E43-3B21-3739-CC37-C57605C7CA8C}"/>
              </a:ext>
            </a:extLst>
          </p:cNvPr>
          <p:cNvSpPr/>
          <p:nvPr/>
        </p:nvSpPr>
        <p:spPr>
          <a:xfrm>
            <a:off x="7736739" y="8571366"/>
            <a:ext cx="9751482" cy="707886"/>
          </a:xfrm>
          <a:prstGeom prst="roundRect">
            <a:avLst>
              <a:gd name="adj" fmla="val 8480"/>
            </a:avLst>
          </a:prstGeom>
          <a:solidFill>
            <a:srgbClr val="FAFBFF"/>
          </a:solidFill>
          <a:ln w="25400">
            <a:solidFill>
              <a:srgbClr val="E9EEFF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оциальные тенденции…">
            <a:extLst>
              <a:ext uri="{FF2B5EF4-FFF2-40B4-BE49-F238E27FC236}">
                <a16:creationId xmlns:a16="http://schemas.microsoft.com/office/drawing/2014/main" id="{FD38AC7F-8629-3AA7-A9A5-0DF354A276ED}"/>
              </a:ext>
            </a:extLst>
          </p:cNvPr>
          <p:cNvSpPr txBox="1"/>
          <p:nvPr/>
        </p:nvSpPr>
        <p:spPr>
          <a:xfrm>
            <a:off x="7894457" y="8751031"/>
            <a:ext cx="9553718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marL="285750" indent="-285750" defTabSz="457200">
              <a:buSzPct val="100000"/>
              <a:buFont typeface="Arial" panose="020B0604020202020204" pitchFamily="34" charset="0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Зумеры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миллениалы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ценят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формат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solidFill>
                  <a:srgbClr val="FC48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«learning by doing»</a:t>
            </a:r>
            <a:r>
              <a:rPr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2000" dirty="0">
                <a:solidFill>
                  <a:srgbClr val="FC48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solidFill>
                  <a:srgbClr val="FC48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«storytelling»</a:t>
            </a:r>
            <a:endParaRPr sz="2000" dirty="0">
              <a:solidFill>
                <a:srgbClr val="FC48D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Конкурентный зазор…">
            <a:extLst>
              <a:ext uri="{FF2B5EF4-FFF2-40B4-BE49-F238E27FC236}">
                <a16:creationId xmlns:a16="http://schemas.microsoft.com/office/drawing/2014/main" id="{7879D392-E8FF-D932-8E17-8E0F91E48B33}"/>
              </a:ext>
            </a:extLst>
          </p:cNvPr>
          <p:cNvSpPr txBox="1"/>
          <p:nvPr/>
        </p:nvSpPr>
        <p:spPr>
          <a:xfrm>
            <a:off x="884536" y="6882200"/>
            <a:ext cx="6114421" cy="2246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457200">
              <a:defRPr sz="20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Конкурентный</a:t>
            </a:r>
            <a:r>
              <a:rPr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зазор</a:t>
            </a:r>
            <a:endParaRPr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57200"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57200"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Крупные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игроки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(Duolingo, Babbel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др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.)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используют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формат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книга-игра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defTabSz="457200">
              <a:defRPr sz="2000">
                <a:latin typeface="Arial"/>
                <a:ea typeface="Arial"/>
                <a:cs typeface="Arial"/>
                <a:sym typeface="Arial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57200"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Сейчас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b="1" dirty="0" err="1">
                <a:solidFill>
                  <a:srgbClr val="FC48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окно</a:t>
            </a:r>
            <a:r>
              <a:rPr b="1" dirty="0">
                <a:solidFill>
                  <a:srgbClr val="FC48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 err="1">
                <a:solidFill>
                  <a:srgbClr val="FC48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возможностей</a:t>
            </a:r>
            <a:r>
              <a:rPr b="1" dirty="0">
                <a:solidFill>
                  <a:srgbClr val="FC48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dirty="0">
                <a:solidFill>
                  <a:srgbClr val="FC48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чтобы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захватить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аудиторию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33275190-999B-A434-618C-BA340719C7B1}"/>
              </a:ext>
            </a:extLst>
          </p:cNvPr>
          <p:cNvSpPr txBox="1"/>
          <p:nvPr/>
        </p:nvSpPr>
        <p:spPr>
          <a:xfrm>
            <a:off x="7769349" y="6598590"/>
            <a:ext cx="972454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marL="615960" indent="-476260" defTabSz="457200">
              <a:buSzPct val="100000"/>
              <a:buFont typeface="Arial"/>
              <a:buChar char="•"/>
              <a:defRPr sz="20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Market.us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2024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изучение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инностранных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языков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занимает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FC48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57,8 % </a:t>
            </a:r>
            <a:r>
              <a:rPr b="1" dirty="0" err="1">
                <a:solidFill>
                  <a:srgbClr val="FC48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глобального</a:t>
            </a:r>
            <a:r>
              <a:rPr b="1" dirty="0">
                <a:solidFill>
                  <a:srgbClr val="FC48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 err="1">
                <a:solidFill>
                  <a:srgbClr val="FC48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рынка</a:t>
            </a:r>
            <a:r>
              <a:rPr b="1" dirty="0">
                <a:solidFill>
                  <a:srgbClr val="FC48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EdTech</a:t>
            </a:r>
          </a:p>
        </p:txBody>
      </p:sp>
      <p:sp>
        <p:nvSpPr>
          <p:cNvPr id="8" name="Rounded Rectangle">
            <a:extLst>
              <a:ext uri="{FF2B5EF4-FFF2-40B4-BE49-F238E27FC236}">
                <a16:creationId xmlns:a16="http://schemas.microsoft.com/office/drawing/2014/main" id="{F533C3D9-1D1E-3461-CE23-D1CCDF14B17A}"/>
              </a:ext>
            </a:extLst>
          </p:cNvPr>
          <p:cNvSpPr/>
          <p:nvPr/>
        </p:nvSpPr>
        <p:spPr>
          <a:xfrm>
            <a:off x="7742414" y="7552987"/>
            <a:ext cx="9751482" cy="691741"/>
          </a:xfrm>
          <a:prstGeom prst="roundRect">
            <a:avLst>
              <a:gd name="adj" fmla="val 8517"/>
            </a:avLst>
          </a:prstGeom>
          <a:solidFill>
            <a:srgbClr val="FAFBFF"/>
          </a:solidFill>
          <a:ln w="25400">
            <a:solidFill>
              <a:srgbClr val="E9EEFF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CABCEAC0-56C0-9ED8-579E-00E1818B33FE}"/>
              </a:ext>
            </a:extLst>
          </p:cNvPr>
          <p:cNvSpPr txBox="1"/>
          <p:nvPr/>
        </p:nvSpPr>
        <p:spPr>
          <a:xfrm>
            <a:off x="7729304" y="7544913"/>
            <a:ext cx="9718871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marL="615960" indent="-476260" defTabSz="457200">
              <a:buSzPct val="100000"/>
              <a:buFont typeface="Arial"/>
              <a:buChar char="•"/>
              <a:defRPr sz="20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 Business Research Company:</a:t>
            </a:r>
            <a:r>
              <a:rPr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e-learning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рынок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вырастет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$86,44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2024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FC48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$110,42 </a:t>
            </a:r>
            <a:r>
              <a:rPr b="1" dirty="0" err="1">
                <a:solidFill>
                  <a:srgbClr val="FC48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</a:t>
            </a:r>
            <a:r>
              <a:rPr b="1" dirty="0">
                <a:solidFill>
                  <a:srgbClr val="FC48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 err="1">
                <a:solidFill>
                  <a:srgbClr val="FC48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b="1" dirty="0">
                <a:solidFill>
                  <a:srgbClr val="FC48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2025 </a:t>
            </a:r>
            <a:r>
              <a:rPr b="1" dirty="0" err="1">
                <a:solidFill>
                  <a:srgbClr val="FC48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endParaRPr b="1" dirty="0">
              <a:solidFill>
                <a:srgbClr val="FC48D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Актуальность:">
            <a:extLst>
              <a:ext uri="{FF2B5EF4-FFF2-40B4-BE49-F238E27FC236}">
                <a16:creationId xmlns:a16="http://schemas.microsoft.com/office/drawing/2014/main" id="{3CE341AE-527E-1332-A92B-009DDBD40EDD}"/>
              </a:ext>
            </a:extLst>
          </p:cNvPr>
          <p:cNvSpPr txBox="1">
            <a:spLocks/>
          </p:cNvSpPr>
          <p:nvPr/>
        </p:nvSpPr>
        <p:spPr>
          <a:xfrm>
            <a:off x="4111241" y="4965758"/>
            <a:ext cx="10065515" cy="1185990"/>
          </a:xfrm>
          <a:prstGeom prst="rect">
            <a:avLst/>
          </a:prstGeom>
          <a:ln w="12700">
            <a:miter lim="400000"/>
          </a:ln>
          <a:effectLst>
            <a:outerShdw blurRad="38100" dist="38100" dir="27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b">
            <a:normAutofit/>
          </a:bodyPr>
          <a:lstStyle>
            <a:lvl1pPr marL="0" marR="0" indent="0" algn="ctr" defTabSz="61912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600" b="0" i="0" u="none" strike="noStrike" cap="none" spc="0" baseline="0">
                <a:solidFill>
                  <a:srgbClr val="091441"/>
                </a:solidFill>
                <a:uFillTx/>
                <a:latin typeface="NauryzRedKeds"/>
                <a:ea typeface="NauryzRedKeds"/>
                <a:cs typeface="NauryzRedKeds"/>
                <a:sym typeface="NauryzRedKeds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ru-RU" sz="5000" dirty="0"/>
              <a:t>Востребованность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ircle"/>
          <p:cNvSpPr/>
          <p:nvPr/>
        </p:nvSpPr>
        <p:spPr>
          <a:xfrm>
            <a:off x="10652686" y="2520886"/>
            <a:ext cx="9575989" cy="9575990"/>
          </a:xfrm>
          <a:prstGeom prst="ellipse">
            <a:avLst/>
          </a:prstGeom>
          <a:solidFill>
            <a:srgbClr val="9BB0FF">
              <a:alpha val="35159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619125">
              <a:defRPr sz="24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54" name="Анализ рынка"/>
          <p:cNvSpPr txBox="1">
            <a:spLocks noGrp="1"/>
          </p:cNvSpPr>
          <p:nvPr>
            <p:ph type="title"/>
          </p:nvPr>
        </p:nvSpPr>
        <p:spPr>
          <a:xfrm>
            <a:off x="962705" y="1025422"/>
            <a:ext cx="16362589" cy="1185990"/>
          </a:xfrm>
          <a:prstGeom prst="rect">
            <a:avLst/>
          </a:prstGeom>
          <a:effectLst>
            <a:outerShdw blurRad="38100" dist="38100" dir="2700000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>
              <a:defRPr sz="6600">
                <a:solidFill>
                  <a:srgbClr val="091441"/>
                </a:solidFill>
                <a:latin typeface="NauryzRedKeds"/>
                <a:ea typeface="NauryzRedKeds"/>
                <a:cs typeface="NauryzRedKeds"/>
                <a:sym typeface="NauryzRedKeds"/>
              </a:defRPr>
            </a:lvl1pPr>
          </a:lstStyle>
          <a:p>
            <a:r>
              <a:t>Анализ рынка</a:t>
            </a:r>
          </a:p>
        </p:txBody>
      </p:sp>
      <p:sp>
        <p:nvSpPr>
          <p:cNvPr id="155" name="Circle"/>
          <p:cNvSpPr/>
          <p:nvPr/>
        </p:nvSpPr>
        <p:spPr>
          <a:xfrm>
            <a:off x="12438928" y="4105054"/>
            <a:ext cx="6407653" cy="6407653"/>
          </a:xfrm>
          <a:prstGeom prst="ellipse">
            <a:avLst/>
          </a:prstGeom>
          <a:solidFill>
            <a:srgbClr val="9BB0FF">
              <a:alpha val="35159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619125">
              <a:defRPr sz="24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Circle"/>
          <p:cNvSpPr/>
          <p:nvPr/>
        </p:nvSpPr>
        <p:spPr>
          <a:xfrm>
            <a:off x="13931183" y="5597309"/>
            <a:ext cx="3423145" cy="3423144"/>
          </a:xfrm>
          <a:prstGeom prst="ellipse">
            <a:avLst/>
          </a:prstGeom>
          <a:solidFill>
            <a:srgbClr val="9BB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619125">
              <a:defRPr sz="24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Rectangle"/>
          <p:cNvSpPr/>
          <p:nvPr/>
        </p:nvSpPr>
        <p:spPr>
          <a:xfrm>
            <a:off x="4141146" y="5108609"/>
            <a:ext cx="784657" cy="4404074"/>
          </a:xfrm>
          <a:prstGeom prst="rect">
            <a:avLst/>
          </a:prstGeom>
          <a:solidFill>
            <a:srgbClr val="9BB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619125">
              <a:defRPr sz="2400">
                <a:solidFill>
                  <a:srgbClr val="9BB0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"/>
          <p:cNvSpPr/>
          <p:nvPr/>
        </p:nvSpPr>
        <p:spPr>
          <a:xfrm>
            <a:off x="5716268" y="4619102"/>
            <a:ext cx="751316" cy="4872383"/>
          </a:xfrm>
          <a:prstGeom prst="rect">
            <a:avLst/>
          </a:prstGeom>
          <a:solidFill>
            <a:srgbClr val="E3D4D7">
              <a:alpha val="33000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619125">
              <a:defRPr sz="2400">
                <a:solidFill>
                  <a:srgbClr val="C3ABB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Rectangle"/>
          <p:cNvSpPr/>
          <p:nvPr/>
        </p:nvSpPr>
        <p:spPr>
          <a:xfrm>
            <a:off x="7276311" y="4234069"/>
            <a:ext cx="701584" cy="5267743"/>
          </a:xfrm>
          <a:prstGeom prst="rect">
            <a:avLst/>
          </a:prstGeom>
          <a:solidFill>
            <a:srgbClr val="E3D4D7">
              <a:alpha val="33000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619125">
              <a:defRPr sz="24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" name="Rectangle"/>
          <p:cNvSpPr/>
          <p:nvPr/>
        </p:nvSpPr>
        <p:spPr>
          <a:xfrm>
            <a:off x="2599703" y="5678811"/>
            <a:ext cx="732716" cy="3831198"/>
          </a:xfrm>
          <a:prstGeom prst="rect">
            <a:avLst/>
          </a:prstGeom>
          <a:solidFill>
            <a:srgbClr val="E3D4D7">
              <a:alpha val="33000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619125">
              <a:defRPr sz="2400">
                <a:solidFill>
                  <a:srgbClr val="E3D4D7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Rectangle"/>
          <p:cNvSpPr/>
          <p:nvPr/>
        </p:nvSpPr>
        <p:spPr>
          <a:xfrm>
            <a:off x="1039659" y="6450126"/>
            <a:ext cx="732718" cy="3067804"/>
          </a:xfrm>
          <a:prstGeom prst="rect">
            <a:avLst/>
          </a:prstGeom>
          <a:solidFill>
            <a:srgbClr val="E3D4D7">
              <a:alpha val="32648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619125">
              <a:defRPr sz="24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2023"/>
          <p:cNvSpPr txBox="1"/>
          <p:nvPr/>
        </p:nvSpPr>
        <p:spPr>
          <a:xfrm>
            <a:off x="654979" y="9387200"/>
            <a:ext cx="1539277" cy="538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algn="ctr" defTabSz="619125">
              <a:spcBef>
                <a:spcPts val="4400"/>
              </a:spcBef>
              <a:defRPr sz="30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</a:p>
        </p:txBody>
      </p:sp>
      <p:sp>
        <p:nvSpPr>
          <p:cNvPr id="163" name="2024"/>
          <p:cNvSpPr txBox="1"/>
          <p:nvPr/>
        </p:nvSpPr>
        <p:spPr>
          <a:xfrm>
            <a:off x="2206469" y="9387200"/>
            <a:ext cx="1537109" cy="538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algn="ctr" defTabSz="619125">
              <a:spcBef>
                <a:spcPts val="4400"/>
              </a:spcBef>
              <a:defRPr sz="30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</p:txBody>
      </p:sp>
      <p:sp>
        <p:nvSpPr>
          <p:cNvPr id="164" name="2025"/>
          <p:cNvSpPr txBox="1"/>
          <p:nvPr/>
        </p:nvSpPr>
        <p:spPr>
          <a:xfrm>
            <a:off x="3755790" y="9464399"/>
            <a:ext cx="1537109" cy="538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algn="ctr" defTabSz="619125">
              <a:spcBef>
                <a:spcPts val="4400"/>
              </a:spcBef>
              <a:defRPr sz="3000">
                <a:solidFill>
                  <a:srgbClr val="091441"/>
                </a:solidFill>
                <a:latin typeface="NauryzRedKeds"/>
                <a:ea typeface="NauryzRedKeds"/>
                <a:cs typeface="NauryzRedKeds"/>
                <a:sym typeface="NauryzRedKeds"/>
              </a:defRPr>
            </a:lvl1pPr>
          </a:lstStyle>
          <a:p>
            <a:r>
              <a:rPr dirty="0">
                <a:solidFill>
                  <a:srgbClr val="FC48D9"/>
                </a:solidFill>
              </a:rPr>
              <a:t>2025</a:t>
            </a:r>
          </a:p>
        </p:txBody>
      </p:sp>
      <p:sp>
        <p:nvSpPr>
          <p:cNvPr id="165" name="2026"/>
          <p:cNvSpPr txBox="1"/>
          <p:nvPr/>
        </p:nvSpPr>
        <p:spPr>
          <a:xfrm>
            <a:off x="5323373" y="9387200"/>
            <a:ext cx="1537109" cy="538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algn="ctr" defTabSz="619125">
              <a:spcBef>
                <a:spcPts val="4400"/>
              </a:spcBef>
              <a:defRPr sz="30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</a:p>
        </p:txBody>
      </p:sp>
      <p:sp>
        <p:nvSpPr>
          <p:cNvPr id="166" name="2027"/>
          <p:cNvSpPr txBox="1"/>
          <p:nvPr/>
        </p:nvSpPr>
        <p:spPr>
          <a:xfrm>
            <a:off x="6858550" y="9387200"/>
            <a:ext cx="1537109" cy="538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algn="ctr" defTabSz="619125">
              <a:spcBef>
                <a:spcPts val="4400"/>
              </a:spcBef>
              <a:defRPr sz="30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2027</a:t>
            </a:r>
          </a:p>
        </p:txBody>
      </p:sp>
      <p:sp>
        <p:nvSpPr>
          <p:cNvPr id="167" name="11 200"/>
          <p:cNvSpPr txBox="1"/>
          <p:nvPr/>
        </p:nvSpPr>
        <p:spPr>
          <a:xfrm>
            <a:off x="716289" y="5636196"/>
            <a:ext cx="1469752" cy="538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algn="ctr" defTabSz="619125">
              <a:spcBef>
                <a:spcPts val="4400"/>
              </a:spcBef>
              <a:defRPr sz="30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11 200</a:t>
            </a:r>
          </a:p>
        </p:txBody>
      </p:sp>
      <p:sp>
        <p:nvSpPr>
          <p:cNvPr id="168" name="млн ₽"/>
          <p:cNvSpPr txBox="1"/>
          <p:nvPr/>
        </p:nvSpPr>
        <p:spPr>
          <a:xfrm>
            <a:off x="918133" y="6031689"/>
            <a:ext cx="1066063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algn="ctr" defTabSz="619125">
              <a:spcBef>
                <a:spcPts val="4400"/>
              </a:spcBef>
              <a:defRPr sz="2200">
                <a:solidFill>
                  <a:srgbClr val="92929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млн ₽</a:t>
            </a:r>
          </a:p>
        </p:txBody>
      </p:sp>
      <p:sp>
        <p:nvSpPr>
          <p:cNvPr id="169" name="13 800"/>
          <p:cNvSpPr txBox="1"/>
          <p:nvPr/>
        </p:nvSpPr>
        <p:spPr>
          <a:xfrm>
            <a:off x="2231185" y="4874196"/>
            <a:ext cx="1469751" cy="538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algn="ctr" defTabSz="619125">
              <a:spcBef>
                <a:spcPts val="4400"/>
              </a:spcBef>
              <a:defRPr sz="30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13 800</a:t>
            </a:r>
          </a:p>
        </p:txBody>
      </p:sp>
      <p:sp>
        <p:nvSpPr>
          <p:cNvPr id="170" name="млн ₽"/>
          <p:cNvSpPr txBox="1"/>
          <p:nvPr/>
        </p:nvSpPr>
        <p:spPr>
          <a:xfrm>
            <a:off x="2485812" y="5268348"/>
            <a:ext cx="960498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algn="ctr" defTabSz="619125">
              <a:spcBef>
                <a:spcPts val="4400"/>
              </a:spcBef>
              <a:defRPr sz="2200">
                <a:solidFill>
                  <a:srgbClr val="92929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млн ₽</a:t>
            </a:r>
          </a:p>
        </p:txBody>
      </p:sp>
      <p:sp>
        <p:nvSpPr>
          <p:cNvPr id="171" name="млн ₽"/>
          <p:cNvSpPr txBox="1"/>
          <p:nvPr/>
        </p:nvSpPr>
        <p:spPr>
          <a:xfrm>
            <a:off x="4086736" y="4732844"/>
            <a:ext cx="942574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algn="ctr" defTabSz="619125">
              <a:spcBef>
                <a:spcPts val="4400"/>
              </a:spcBef>
              <a:defRPr sz="2200">
                <a:solidFill>
                  <a:srgbClr val="92929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млн ₽</a:t>
            </a:r>
          </a:p>
        </p:txBody>
      </p:sp>
      <p:sp>
        <p:nvSpPr>
          <p:cNvPr id="172" name="млн ₽"/>
          <p:cNvSpPr txBox="1"/>
          <p:nvPr/>
        </p:nvSpPr>
        <p:spPr>
          <a:xfrm>
            <a:off x="5620641" y="4189674"/>
            <a:ext cx="942573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algn="ctr" defTabSz="619125">
              <a:spcBef>
                <a:spcPts val="4400"/>
              </a:spcBef>
              <a:defRPr sz="2200">
                <a:solidFill>
                  <a:srgbClr val="92929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млн ₽</a:t>
            </a:r>
          </a:p>
        </p:txBody>
      </p:sp>
      <p:sp>
        <p:nvSpPr>
          <p:cNvPr id="173" name="млн ₽"/>
          <p:cNvSpPr txBox="1"/>
          <p:nvPr/>
        </p:nvSpPr>
        <p:spPr>
          <a:xfrm>
            <a:off x="7155816" y="3779937"/>
            <a:ext cx="942573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algn="ctr" defTabSz="619125">
              <a:spcBef>
                <a:spcPts val="4400"/>
              </a:spcBef>
              <a:defRPr sz="2200">
                <a:solidFill>
                  <a:srgbClr val="92929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млн ₽</a:t>
            </a:r>
          </a:p>
        </p:txBody>
      </p:sp>
      <p:sp>
        <p:nvSpPr>
          <p:cNvPr id="174" name="15 500"/>
          <p:cNvSpPr txBox="1"/>
          <p:nvPr/>
        </p:nvSpPr>
        <p:spPr>
          <a:xfrm>
            <a:off x="3823148" y="4308182"/>
            <a:ext cx="1469751" cy="538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algn="ctr" defTabSz="619125">
              <a:spcBef>
                <a:spcPts val="4400"/>
              </a:spcBef>
              <a:defRPr sz="3000">
                <a:solidFill>
                  <a:srgbClr val="091441"/>
                </a:solidFill>
                <a:latin typeface="NauryzRedKeds"/>
                <a:ea typeface="NauryzRedKeds"/>
                <a:cs typeface="NauryzRedKeds"/>
                <a:sym typeface="NauryzRedKeds"/>
              </a:defRPr>
            </a:lvl1pPr>
          </a:lstStyle>
          <a:p>
            <a:r>
              <a:rPr dirty="0">
                <a:solidFill>
                  <a:srgbClr val="FC48D9"/>
                </a:solidFill>
              </a:rPr>
              <a:t>15 500</a:t>
            </a:r>
          </a:p>
        </p:txBody>
      </p:sp>
      <p:sp>
        <p:nvSpPr>
          <p:cNvPr id="175" name="17 300"/>
          <p:cNvSpPr txBox="1"/>
          <p:nvPr/>
        </p:nvSpPr>
        <p:spPr>
          <a:xfrm>
            <a:off x="5305709" y="3776820"/>
            <a:ext cx="1469751" cy="538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algn="ctr" defTabSz="619125">
              <a:spcBef>
                <a:spcPts val="4400"/>
              </a:spcBef>
              <a:defRPr sz="30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17 300</a:t>
            </a:r>
          </a:p>
        </p:txBody>
      </p:sp>
      <p:sp>
        <p:nvSpPr>
          <p:cNvPr id="176" name="19 000"/>
          <p:cNvSpPr txBox="1"/>
          <p:nvPr/>
        </p:nvSpPr>
        <p:spPr>
          <a:xfrm>
            <a:off x="6892228" y="3384332"/>
            <a:ext cx="1469751" cy="538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algn="ctr" defTabSz="619125">
              <a:spcBef>
                <a:spcPts val="4400"/>
              </a:spcBef>
              <a:defRPr sz="30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19 000</a:t>
            </a:r>
          </a:p>
        </p:txBody>
      </p:sp>
      <p:sp>
        <p:nvSpPr>
          <p:cNvPr id="177" name="Рынок онлайн-обучения иностранным языкам в России"/>
          <p:cNvSpPr txBox="1"/>
          <p:nvPr/>
        </p:nvSpPr>
        <p:spPr>
          <a:xfrm>
            <a:off x="716288" y="2520887"/>
            <a:ext cx="7382100" cy="1000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619125">
              <a:spcBef>
                <a:spcPts val="4400"/>
              </a:spcBef>
              <a:defRPr sz="30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Рынок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онлайн-обучения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иностранным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языкам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B2B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B2C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8" name="15 500"/>
          <p:cNvSpPr txBox="1"/>
          <p:nvPr/>
        </p:nvSpPr>
        <p:spPr>
          <a:xfrm>
            <a:off x="14907879" y="3148610"/>
            <a:ext cx="1469751" cy="5350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algn="ctr" defTabSz="619125">
              <a:spcBef>
                <a:spcPts val="4400"/>
              </a:spcBef>
              <a:defRPr sz="30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b="0">
                <a:latin typeface="Arial" panose="020B0604020202020204" pitchFamily="34" charset="0"/>
                <a:cs typeface="Arial" panose="020B0604020202020204" pitchFamily="34" charset="0"/>
              </a:rPr>
              <a:t>15 500</a:t>
            </a:r>
          </a:p>
        </p:txBody>
      </p:sp>
      <p:sp>
        <p:nvSpPr>
          <p:cNvPr id="179" name="11 500"/>
          <p:cNvSpPr txBox="1"/>
          <p:nvPr/>
        </p:nvSpPr>
        <p:spPr>
          <a:xfrm>
            <a:off x="14868587" y="4671284"/>
            <a:ext cx="1548334" cy="5350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algn="ctr" defTabSz="619125">
              <a:spcBef>
                <a:spcPts val="4400"/>
              </a:spcBef>
              <a:defRPr sz="30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b="0">
                <a:latin typeface="Arial" panose="020B0604020202020204" pitchFamily="34" charset="0"/>
                <a:cs typeface="Arial" panose="020B0604020202020204" pitchFamily="34" charset="0"/>
              </a:rPr>
              <a:t>11 500</a:t>
            </a:r>
          </a:p>
        </p:txBody>
      </p:sp>
      <p:sp>
        <p:nvSpPr>
          <p:cNvPr id="180" name="4 500"/>
          <p:cNvSpPr txBox="1"/>
          <p:nvPr/>
        </p:nvSpPr>
        <p:spPr>
          <a:xfrm>
            <a:off x="14907879" y="6193959"/>
            <a:ext cx="1469751" cy="5350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algn="ctr" defTabSz="619125">
              <a:spcBef>
                <a:spcPts val="4400"/>
              </a:spcBef>
              <a:defRPr sz="30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b="0">
                <a:latin typeface="Arial" panose="020B0604020202020204" pitchFamily="34" charset="0"/>
                <a:cs typeface="Arial" panose="020B0604020202020204" pitchFamily="34" charset="0"/>
              </a:rPr>
              <a:t>4 500</a:t>
            </a:r>
          </a:p>
        </p:txBody>
      </p:sp>
      <p:sp>
        <p:nvSpPr>
          <p:cNvPr id="181" name="млн ₽"/>
          <p:cNvSpPr txBox="1"/>
          <p:nvPr/>
        </p:nvSpPr>
        <p:spPr>
          <a:xfrm>
            <a:off x="15132175" y="3559686"/>
            <a:ext cx="1021157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algn="ctr" defTabSz="619125">
              <a:spcBef>
                <a:spcPts val="4400"/>
              </a:spcBef>
              <a:defRPr sz="2200">
                <a:solidFill>
                  <a:srgbClr val="92929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млн ₽</a:t>
            </a:r>
          </a:p>
        </p:txBody>
      </p:sp>
      <p:sp>
        <p:nvSpPr>
          <p:cNvPr id="182" name="млн ₽"/>
          <p:cNvSpPr txBox="1"/>
          <p:nvPr/>
        </p:nvSpPr>
        <p:spPr>
          <a:xfrm>
            <a:off x="15025524" y="5067763"/>
            <a:ext cx="1234459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algn="ctr" defTabSz="619125">
              <a:spcBef>
                <a:spcPts val="4400"/>
              </a:spcBef>
              <a:defRPr sz="2200">
                <a:solidFill>
                  <a:srgbClr val="92929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млн ₽</a:t>
            </a:r>
          </a:p>
        </p:txBody>
      </p:sp>
      <p:sp>
        <p:nvSpPr>
          <p:cNvPr id="183" name="млн ₽"/>
          <p:cNvSpPr txBox="1"/>
          <p:nvPr/>
        </p:nvSpPr>
        <p:spPr>
          <a:xfrm>
            <a:off x="15171469" y="6651052"/>
            <a:ext cx="942573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algn="ctr" defTabSz="619125">
              <a:spcBef>
                <a:spcPts val="4400"/>
              </a:spcBef>
              <a:defRPr sz="2200">
                <a:solidFill>
                  <a:srgbClr val="92929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млн ₽</a:t>
            </a:r>
          </a:p>
        </p:txBody>
      </p:sp>
      <p:sp>
        <p:nvSpPr>
          <p:cNvPr id="184" name="Line"/>
          <p:cNvSpPr/>
          <p:nvPr/>
        </p:nvSpPr>
        <p:spPr>
          <a:xfrm flipV="1">
            <a:off x="11281130" y="3671147"/>
            <a:ext cx="3706415" cy="39756"/>
          </a:xfrm>
          <a:prstGeom prst="lin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Line"/>
          <p:cNvSpPr/>
          <p:nvPr/>
        </p:nvSpPr>
        <p:spPr>
          <a:xfrm>
            <a:off x="10136799" y="5195223"/>
            <a:ext cx="4850748" cy="1"/>
          </a:xfrm>
          <a:prstGeom prst="lin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Line"/>
          <p:cNvSpPr/>
          <p:nvPr/>
        </p:nvSpPr>
        <p:spPr>
          <a:xfrm flipV="1">
            <a:off x="9142375" y="6719300"/>
            <a:ext cx="5819930" cy="9711"/>
          </a:xfrm>
          <a:prstGeom prst="lin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7" name="Рынок онлайн-обучения иностранным языкам в России"/>
          <p:cNvSpPr txBox="1"/>
          <p:nvPr/>
        </p:nvSpPr>
        <p:spPr>
          <a:xfrm>
            <a:off x="10916274" y="3230605"/>
            <a:ext cx="1487498" cy="5350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algn="ctr" defTabSz="619125">
              <a:spcBef>
                <a:spcPts val="4400"/>
              </a:spcBef>
              <a:defRPr sz="3000" b="1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b="0">
                <a:latin typeface="Arial" panose="020B0604020202020204" pitchFamily="34" charset="0"/>
                <a:cs typeface="Arial" panose="020B0604020202020204" pitchFamily="34" charset="0"/>
              </a:rPr>
              <a:t>TAM</a:t>
            </a:r>
          </a:p>
        </p:txBody>
      </p:sp>
      <p:sp>
        <p:nvSpPr>
          <p:cNvPr id="188" name="Рынок онлайн-обучения иностранным языкам в России"/>
          <p:cNvSpPr txBox="1"/>
          <p:nvPr/>
        </p:nvSpPr>
        <p:spPr>
          <a:xfrm>
            <a:off x="9822071" y="4733782"/>
            <a:ext cx="1487498" cy="5350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algn="ctr" defTabSz="619125">
              <a:spcBef>
                <a:spcPts val="4400"/>
              </a:spcBef>
              <a:defRPr sz="3000" b="1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b="0">
                <a:latin typeface="Arial" panose="020B0604020202020204" pitchFamily="34" charset="0"/>
                <a:cs typeface="Arial" panose="020B0604020202020204" pitchFamily="34" charset="0"/>
              </a:rPr>
              <a:t>SAM</a:t>
            </a:r>
          </a:p>
        </p:txBody>
      </p:sp>
      <p:sp>
        <p:nvSpPr>
          <p:cNvPr id="189" name="Рынок онлайн-обучения иностранным языкам в России"/>
          <p:cNvSpPr txBox="1"/>
          <p:nvPr/>
        </p:nvSpPr>
        <p:spPr>
          <a:xfrm>
            <a:off x="9108757" y="6236958"/>
            <a:ext cx="1487498" cy="5350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algn="ctr" defTabSz="619125">
              <a:spcBef>
                <a:spcPts val="4400"/>
              </a:spcBef>
              <a:defRPr sz="3000" b="1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CA8D8-913B-40D0-CD1D-CC09E68A9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7 things HR should do in a startup | Personio">
            <a:extLst>
              <a:ext uri="{FF2B5EF4-FFF2-40B4-BE49-F238E27FC236}">
                <a16:creationId xmlns:a16="http://schemas.microsoft.com/office/drawing/2014/main" id="{3E574B08-2078-5A8B-8310-386F1C8C70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0324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9944" b="8804"/>
          <a:stretch>
            <a:fillRect/>
          </a:stretch>
        </p:blipFill>
        <p:spPr bwMode="auto">
          <a:xfrm>
            <a:off x="0" y="0"/>
            <a:ext cx="18288000" cy="319997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4" name="Трекшн:">
            <a:extLst>
              <a:ext uri="{FF2B5EF4-FFF2-40B4-BE49-F238E27FC236}">
                <a16:creationId xmlns:a16="http://schemas.microsoft.com/office/drawing/2014/main" id="{7CEDA8AE-D694-668C-FA5C-A22B6B1F8A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03953" y="3310438"/>
            <a:ext cx="8880093" cy="1185991"/>
          </a:xfrm>
          <a:prstGeom prst="rect">
            <a:avLst/>
          </a:prstGeom>
          <a:effectLst>
            <a:outerShdw blurRad="38100" dist="38100" dir="2700000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>
              <a:defRPr sz="6600">
                <a:solidFill>
                  <a:srgbClr val="091441"/>
                </a:solidFill>
                <a:latin typeface="NauryzRedKeds"/>
                <a:ea typeface="NauryzRedKeds"/>
                <a:cs typeface="NauryzRedKeds"/>
                <a:sym typeface="NauryzRedKeds"/>
              </a:defRPr>
            </a:lvl1pPr>
          </a:lstStyle>
          <a:p>
            <a:r>
              <a:rPr lang="ru-RU" dirty="0"/>
              <a:t>План реализации</a:t>
            </a:r>
            <a:endParaRPr dirty="0"/>
          </a:p>
        </p:txBody>
      </p:sp>
      <p:sp>
        <p:nvSpPr>
          <p:cNvPr id="52" name="Freeform 2">
            <a:extLst>
              <a:ext uri="{FF2B5EF4-FFF2-40B4-BE49-F238E27FC236}">
                <a16:creationId xmlns:a16="http://schemas.microsoft.com/office/drawing/2014/main" id="{3388C408-00BB-80B2-5454-900DA6B397DF}"/>
              </a:ext>
            </a:extLst>
          </p:cNvPr>
          <p:cNvSpPr/>
          <p:nvPr/>
        </p:nvSpPr>
        <p:spPr>
          <a:xfrm>
            <a:off x="1011183" y="4737722"/>
            <a:ext cx="1523712" cy="1840644"/>
          </a:xfrm>
          <a:custGeom>
            <a:avLst/>
            <a:gdLst/>
            <a:ahLst/>
            <a:cxnLst/>
            <a:rect l="l" t="t" r="r" b="b"/>
            <a:pathLst>
              <a:path w="1523712" h="1840644">
                <a:moveTo>
                  <a:pt x="0" y="0"/>
                </a:moveTo>
                <a:lnTo>
                  <a:pt x="1523712" y="0"/>
                </a:lnTo>
                <a:lnTo>
                  <a:pt x="1523712" y="1840644"/>
                </a:lnTo>
                <a:lnTo>
                  <a:pt x="0" y="18406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3" name="AutoShape 3">
            <a:extLst>
              <a:ext uri="{FF2B5EF4-FFF2-40B4-BE49-F238E27FC236}">
                <a16:creationId xmlns:a16="http://schemas.microsoft.com/office/drawing/2014/main" id="{E54EC341-0836-400C-7612-4A332D4DA5DA}"/>
              </a:ext>
            </a:extLst>
          </p:cNvPr>
          <p:cNvSpPr/>
          <p:nvPr/>
        </p:nvSpPr>
        <p:spPr>
          <a:xfrm>
            <a:off x="1652705" y="7012449"/>
            <a:ext cx="16635294" cy="38671"/>
          </a:xfrm>
          <a:prstGeom prst="line">
            <a:avLst/>
          </a:prstGeom>
          <a:ln w="38100" cap="flat">
            <a:solidFill>
              <a:srgbClr val="474747"/>
            </a:solidFill>
            <a:prstDash val="solid"/>
            <a:headEnd type="none" w="sm" len="sm"/>
            <a:tailEnd type="stealth" w="lg" len="lg"/>
          </a:ln>
        </p:spPr>
      </p:sp>
      <p:grpSp>
        <p:nvGrpSpPr>
          <p:cNvPr id="54" name="Group 4">
            <a:extLst>
              <a:ext uri="{FF2B5EF4-FFF2-40B4-BE49-F238E27FC236}">
                <a16:creationId xmlns:a16="http://schemas.microsoft.com/office/drawing/2014/main" id="{756E6A78-FB4F-46D2-21DD-253825B066F5}"/>
              </a:ext>
            </a:extLst>
          </p:cNvPr>
          <p:cNvGrpSpPr/>
          <p:nvPr/>
        </p:nvGrpSpPr>
        <p:grpSpPr>
          <a:xfrm>
            <a:off x="1537880" y="6775542"/>
            <a:ext cx="432613" cy="432613"/>
            <a:chOff x="0" y="0"/>
            <a:chExt cx="812800" cy="812800"/>
          </a:xfrm>
        </p:grpSpPr>
        <p:sp>
          <p:nvSpPr>
            <p:cNvPr id="55" name="Freeform 5">
              <a:extLst>
                <a:ext uri="{FF2B5EF4-FFF2-40B4-BE49-F238E27FC236}">
                  <a16:creationId xmlns:a16="http://schemas.microsoft.com/office/drawing/2014/main" id="{973B8805-8084-7ADD-7290-EE667D9F479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66675" cap="sq">
              <a:solidFill>
                <a:srgbClr val="7691FD"/>
              </a:solidFill>
              <a:prstDash val="solid"/>
              <a:miter/>
            </a:ln>
          </p:spPr>
        </p:sp>
        <p:sp>
          <p:nvSpPr>
            <p:cNvPr id="56" name="TextBox 6">
              <a:extLst>
                <a:ext uri="{FF2B5EF4-FFF2-40B4-BE49-F238E27FC236}">
                  <a16:creationId xmlns:a16="http://schemas.microsoft.com/office/drawing/2014/main" id="{AFDE3310-24C9-528B-CA41-B78B904398C7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7" name="Freeform 7">
            <a:extLst>
              <a:ext uri="{FF2B5EF4-FFF2-40B4-BE49-F238E27FC236}">
                <a16:creationId xmlns:a16="http://schemas.microsoft.com/office/drawing/2014/main" id="{EB5098CB-DB53-2AFB-CD3B-35802D19E02F}"/>
              </a:ext>
            </a:extLst>
          </p:cNvPr>
          <p:cNvSpPr/>
          <p:nvPr/>
        </p:nvSpPr>
        <p:spPr>
          <a:xfrm>
            <a:off x="1347148" y="5078724"/>
            <a:ext cx="814078" cy="814078"/>
          </a:xfrm>
          <a:custGeom>
            <a:avLst/>
            <a:gdLst/>
            <a:ahLst/>
            <a:cxnLst/>
            <a:rect l="l" t="t" r="r" b="b"/>
            <a:pathLst>
              <a:path w="814078" h="814078">
                <a:moveTo>
                  <a:pt x="0" y="0"/>
                </a:moveTo>
                <a:lnTo>
                  <a:pt x="814077" y="0"/>
                </a:lnTo>
                <a:lnTo>
                  <a:pt x="814077" y="814078"/>
                </a:lnTo>
                <a:lnTo>
                  <a:pt x="0" y="8140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3" name="Freeform 13">
            <a:extLst>
              <a:ext uri="{FF2B5EF4-FFF2-40B4-BE49-F238E27FC236}">
                <a16:creationId xmlns:a16="http://schemas.microsoft.com/office/drawing/2014/main" id="{5B2E421B-F903-003F-AC3E-7F054A096C50}"/>
              </a:ext>
            </a:extLst>
          </p:cNvPr>
          <p:cNvSpPr/>
          <p:nvPr/>
        </p:nvSpPr>
        <p:spPr>
          <a:xfrm>
            <a:off x="5908697" y="4737197"/>
            <a:ext cx="1523712" cy="1840644"/>
          </a:xfrm>
          <a:custGeom>
            <a:avLst/>
            <a:gdLst/>
            <a:ahLst/>
            <a:cxnLst/>
            <a:rect l="l" t="t" r="r" b="b"/>
            <a:pathLst>
              <a:path w="1523712" h="1840644">
                <a:moveTo>
                  <a:pt x="0" y="0"/>
                </a:moveTo>
                <a:lnTo>
                  <a:pt x="1523712" y="0"/>
                </a:lnTo>
                <a:lnTo>
                  <a:pt x="1523712" y="1840644"/>
                </a:lnTo>
                <a:lnTo>
                  <a:pt x="0" y="18406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256" name="Group 14">
            <a:extLst>
              <a:ext uri="{FF2B5EF4-FFF2-40B4-BE49-F238E27FC236}">
                <a16:creationId xmlns:a16="http://schemas.microsoft.com/office/drawing/2014/main" id="{D6BAA69B-5F1C-2607-0AA3-E202031E224D}"/>
              </a:ext>
            </a:extLst>
          </p:cNvPr>
          <p:cNvGrpSpPr/>
          <p:nvPr/>
        </p:nvGrpSpPr>
        <p:grpSpPr>
          <a:xfrm>
            <a:off x="6435394" y="6775017"/>
            <a:ext cx="432613" cy="432613"/>
            <a:chOff x="0" y="0"/>
            <a:chExt cx="812800" cy="812800"/>
          </a:xfrm>
        </p:grpSpPr>
        <p:sp>
          <p:nvSpPr>
            <p:cNvPr id="257" name="Freeform 15">
              <a:extLst>
                <a:ext uri="{FF2B5EF4-FFF2-40B4-BE49-F238E27FC236}">
                  <a16:creationId xmlns:a16="http://schemas.microsoft.com/office/drawing/2014/main" id="{DC05D87F-0842-E4E7-2FD5-FA6FAE616FE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66675" cap="sq">
              <a:solidFill>
                <a:srgbClr val="DBCCFF"/>
              </a:solidFill>
              <a:prstDash val="solid"/>
              <a:miter/>
            </a:ln>
          </p:spPr>
        </p:sp>
        <p:sp>
          <p:nvSpPr>
            <p:cNvPr id="258" name="TextBox 16">
              <a:extLst>
                <a:ext uri="{FF2B5EF4-FFF2-40B4-BE49-F238E27FC236}">
                  <a16:creationId xmlns:a16="http://schemas.microsoft.com/office/drawing/2014/main" id="{5D2424AA-77E8-3FFC-A173-79A04EBCEFDF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3" name="Freeform 21">
            <a:extLst>
              <a:ext uri="{FF2B5EF4-FFF2-40B4-BE49-F238E27FC236}">
                <a16:creationId xmlns:a16="http://schemas.microsoft.com/office/drawing/2014/main" id="{57E85B30-85AC-410B-87DF-7A38B5ECA469}"/>
              </a:ext>
            </a:extLst>
          </p:cNvPr>
          <p:cNvSpPr/>
          <p:nvPr/>
        </p:nvSpPr>
        <p:spPr>
          <a:xfrm>
            <a:off x="10806210" y="4776846"/>
            <a:ext cx="1523712" cy="1840644"/>
          </a:xfrm>
          <a:custGeom>
            <a:avLst/>
            <a:gdLst/>
            <a:ahLst/>
            <a:cxnLst/>
            <a:rect l="l" t="t" r="r" b="b"/>
            <a:pathLst>
              <a:path w="1523712" h="1840644">
                <a:moveTo>
                  <a:pt x="0" y="0"/>
                </a:moveTo>
                <a:lnTo>
                  <a:pt x="1523712" y="0"/>
                </a:lnTo>
                <a:lnTo>
                  <a:pt x="1523712" y="1840645"/>
                </a:lnTo>
                <a:lnTo>
                  <a:pt x="0" y="18406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264" name="Group 22">
            <a:extLst>
              <a:ext uri="{FF2B5EF4-FFF2-40B4-BE49-F238E27FC236}">
                <a16:creationId xmlns:a16="http://schemas.microsoft.com/office/drawing/2014/main" id="{8441DE4A-1F9F-72B2-4672-5BA34F6474CC}"/>
              </a:ext>
            </a:extLst>
          </p:cNvPr>
          <p:cNvGrpSpPr/>
          <p:nvPr/>
        </p:nvGrpSpPr>
        <p:grpSpPr>
          <a:xfrm>
            <a:off x="11332907" y="6814667"/>
            <a:ext cx="432613" cy="432613"/>
            <a:chOff x="0" y="0"/>
            <a:chExt cx="812800" cy="812800"/>
          </a:xfrm>
        </p:grpSpPr>
        <p:sp>
          <p:nvSpPr>
            <p:cNvPr id="265" name="Freeform 23">
              <a:extLst>
                <a:ext uri="{FF2B5EF4-FFF2-40B4-BE49-F238E27FC236}">
                  <a16:creationId xmlns:a16="http://schemas.microsoft.com/office/drawing/2014/main" id="{366B50CE-E2EC-F89E-5282-DCCF6655853A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66675" cap="sq">
              <a:solidFill>
                <a:srgbClr val="FAC3D5"/>
              </a:solidFill>
              <a:prstDash val="solid"/>
              <a:miter/>
            </a:ln>
          </p:spPr>
        </p:sp>
        <p:sp>
          <p:nvSpPr>
            <p:cNvPr id="266" name="TextBox 24">
              <a:extLst>
                <a:ext uri="{FF2B5EF4-FFF2-40B4-BE49-F238E27FC236}">
                  <a16:creationId xmlns:a16="http://schemas.microsoft.com/office/drawing/2014/main" id="{557FE724-6705-C6DD-34CF-67AC411F4F9D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71" name="Freeform 29">
            <a:extLst>
              <a:ext uri="{FF2B5EF4-FFF2-40B4-BE49-F238E27FC236}">
                <a16:creationId xmlns:a16="http://schemas.microsoft.com/office/drawing/2014/main" id="{FB96B6E7-13D3-E120-02EE-63034EE8F687}"/>
              </a:ext>
            </a:extLst>
          </p:cNvPr>
          <p:cNvSpPr/>
          <p:nvPr/>
        </p:nvSpPr>
        <p:spPr>
          <a:xfrm>
            <a:off x="6209447" y="5023554"/>
            <a:ext cx="922212" cy="922212"/>
          </a:xfrm>
          <a:custGeom>
            <a:avLst/>
            <a:gdLst/>
            <a:ahLst/>
            <a:cxnLst/>
            <a:rect l="l" t="t" r="r" b="b"/>
            <a:pathLst>
              <a:path w="922212" h="922212">
                <a:moveTo>
                  <a:pt x="0" y="0"/>
                </a:moveTo>
                <a:lnTo>
                  <a:pt x="922212" y="0"/>
                </a:lnTo>
                <a:lnTo>
                  <a:pt x="922212" y="922212"/>
                </a:lnTo>
                <a:lnTo>
                  <a:pt x="0" y="92221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72" name="Freeform 30">
            <a:extLst>
              <a:ext uri="{FF2B5EF4-FFF2-40B4-BE49-F238E27FC236}">
                <a16:creationId xmlns:a16="http://schemas.microsoft.com/office/drawing/2014/main" id="{7C1D8290-3FC3-EFBE-FF98-31A75E812896}"/>
              </a:ext>
            </a:extLst>
          </p:cNvPr>
          <p:cNvSpPr/>
          <p:nvPr/>
        </p:nvSpPr>
        <p:spPr>
          <a:xfrm>
            <a:off x="11136266" y="5112543"/>
            <a:ext cx="833223" cy="833223"/>
          </a:xfrm>
          <a:custGeom>
            <a:avLst/>
            <a:gdLst/>
            <a:ahLst/>
            <a:cxnLst/>
            <a:rect l="l" t="t" r="r" b="b"/>
            <a:pathLst>
              <a:path w="833223" h="833223">
                <a:moveTo>
                  <a:pt x="0" y="0"/>
                </a:moveTo>
                <a:lnTo>
                  <a:pt x="833223" y="0"/>
                </a:lnTo>
                <a:lnTo>
                  <a:pt x="833223" y="833223"/>
                </a:lnTo>
                <a:lnTo>
                  <a:pt x="0" y="83322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75" name="Freeform 33">
            <a:extLst>
              <a:ext uri="{FF2B5EF4-FFF2-40B4-BE49-F238E27FC236}">
                <a16:creationId xmlns:a16="http://schemas.microsoft.com/office/drawing/2014/main" id="{CAE63169-1EB4-3F11-4BB7-C9853CA96026}"/>
              </a:ext>
            </a:extLst>
          </p:cNvPr>
          <p:cNvSpPr/>
          <p:nvPr/>
        </p:nvSpPr>
        <p:spPr>
          <a:xfrm>
            <a:off x="15703724" y="4776846"/>
            <a:ext cx="1523712" cy="1840644"/>
          </a:xfrm>
          <a:custGeom>
            <a:avLst/>
            <a:gdLst/>
            <a:ahLst/>
            <a:cxnLst/>
            <a:rect l="l" t="t" r="r" b="b"/>
            <a:pathLst>
              <a:path w="1523712" h="1840644">
                <a:moveTo>
                  <a:pt x="0" y="0"/>
                </a:moveTo>
                <a:lnTo>
                  <a:pt x="1523712" y="0"/>
                </a:lnTo>
                <a:lnTo>
                  <a:pt x="1523712" y="1840645"/>
                </a:lnTo>
                <a:lnTo>
                  <a:pt x="0" y="184064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276" name="Group 34">
            <a:extLst>
              <a:ext uri="{FF2B5EF4-FFF2-40B4-BE49-F238E27FC236}">
                <a16:creationId xmlns:a16="http://schemas.microsoft.com/office/drawing/2014/main" id="{4C9CC806-2A1B-9015-4A87-3A4C9BE31425}"/>
              </a:ext>
            </a:extLst>
          </p:cNvPr>
          <p:cNvGrpSpPr/>
          <p:nvPr/>
        </p:nvGrpSpPr>
        <p:grpSpPr>
          <a:xfrm>
            <a:off x="16230421" y="6814667"/>
            <a:ext cx="432613" cy="432613"/>
            <a:chOff x="0" y="0"/>
            <a:chExt cx="812800" cy="812800"/>
          </a:xfrm>
        </p:grpSpPr>
        <p:sp>
          <p:nvSpPr>
            <p:cNvPr id="277" name="Freeform 35">
              <a:extLst>
                <a:ext uri="{FF2B5EF4-FFF2-40B4-BE49-F238E27FC236}">
                  <a16:creationId xmlns:a16="http://schemas.microsoft.com/office/drawing/2014/main" id="{4344F126-48FC-26BD-9FD0-9989AC4AA1E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66675" cap="sq">
              <a:solidFill>
                <a:srgbClr val="FE47D8"/>
              </a:solidFill>
              <a:prstDash val="solid"/>
              <a:miter/>
            </a:ln>
          </p:spPr>
        </p:sp>
        <p:sp>
          <p:nvSpPr>
            <p:cNvPr id="278" name="TextBox 36">
              <a:extLst>
                <a:ext uri="{FF2B5EF4-FFF2-40B4-BE49-F238E27FC236}">
                  <a16:creationId xmlns:a16="http://schemas.microsoft.com/office/drawing/2014/main" id="{2B3E17BB-0108-1F7F-E851-957268B47E42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79" name="Freeform 37">
            <a:extLst>
              <a:ext uri="{FF2B5EF4-FFF2-40B4-BE49-F238E27FC236}">
                <a16:creationId xmlns:a16="http://schemas.microsoft.com/office/drawing/2014/main" id="{3EAE3A8D-D582-E275-F57D-BFB83C780BE6}"/>
              </a:ext>
            </a:extLst>
          </p:cNvPr>
          <p:cNvSpPr/>
          <p:nvPr/>
        </p:nvSpPr>
        <p:spPr>
          <a:xfrm>
            <a:off x="16030116" y="5112543"/>
            <a:ext cx="833223" cy="833223"/>
          </a:xfrm>
          <a:custGeom>
            <a:avLst/>
            <a:gdLst/>
            <a:ahLst/>
            <a:cxnLst/>
            <a:rect l="l" t="t" r="r" b="b"/>
            <a:pathLst>
              <a:path w="833223" h="833223">
                <a:moveTo>
                  <a:pt x="0" y="0"/>
                </a:moveTo>
                <a:lnTo>
                  <a:pt x="833223" y="0"/>
                </a:lnTo>
                <a:lnTo>
                  <a:pt x="833223" y="833223"/>
                </a:lnTo>
                <a:lnTo>
                  <a:pt x="0" y="83322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80" name="TextBox 38">
            <a:extLst>
              <a:ext uri="{FF2B5EF4-FFF2-40B4-BE49-F238E27FC236}">
                <a16:creationId xmlns:a16="http://schemas.microsoft.com/office/drawing/2014/main" id="{5D28DA9B-18C1-7902-CD88-5921053585ED}"/>
              </a:ext>
            </a:extLst>
          </p:cNvPr>
          <p:cNvSpPr txBox="1"/>
          <p:nvPr/>
        </p:nvSpPr>
        <p:spPr>
          <a:xfrm>
            <a:off x="327309" y="7890054"/>
            <a:ext cx="3533103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dirty="0">
                <a:solidFill>
                  <a:srgbClr val="343432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✅ Готов </a:t>
            </a:r>
            <a:r>
              <a:rPr lang="en-US" dirty="0">
                <a:solidFill>
                  <a:srgbClr val="343432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MVP</a:t>
            </a:r>
          </a:p>
          <a:p>
            <a:pPr lvl="0">
              <a:spcBef>
                <a:spcPct val="0"/>
              </a:spcBef>
            </a:pPr>
            <a:r>
              <a:rPr lang="fr-FR" dirty="0"/>
              <a:t>✅ </a:t>
            </a:r>
            <a:r>
              <a:rPr lang="ru-RU" dirty="0">
                <a:solidFill>
                  <a:srgbClr val="343432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Сформирована команда</a:t>
            </a:r>
          </a:p>
          <a:p>
            <a:pPr lvl="0">
              <a:spcBef>
                <a:spcPct val="0"/>
              </a:spcBef>
            </a:pPr>
            <a:r>
              <a:rPr lang="fr-FR" dirty="0"/>
              <a:t>✅ </a:t>
            </a:r>
            <a:r>
              <a:rPr lang="ru-RU" dirty="0">
                <a:solidFill>
                  <a:srgbClr val="343432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Сформирована научно-методологическая база</a:t>
            </a:r>
          </a:p>
        </p:txBody>
      </p:sp>
      <p:sp>
        <p:nvSpPr>
          <p:cNvPr id="281" name="TextBox 39">
            <a:extLst>
              <a:ext uri="{FF2B5EF4-FFF2-40B4-BE49-F238E27FC236}">
                <a16:creationId xmlns:a16="http://schemas.microsoft.com/office/drawing/2014/main" id="{CEDA1E86-DA89-9164-CF7A-7274B080EA0A}"/>
              </a:ext>
            </a:extLst>
          </p:cNvPr>
          <p:cNvSpPr txBox="1"/>
          <p:nvPr/>
        </p:nvSpPr>
        <p:spPr>
          <a:xfrm>
            <a:off x="855463" y="7376757"/>
            <a:ext cx="1797446" cy="345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09"/>
              </a:lnSpc>
              <a:spcBef>
                <a:spcPct val="0"/>
              </a:spcBef>
            </a:pPr>
            <a:r>
              <a:rPr lang="ru-RU" sz="2273" b="1" dirty="0">
                <a:solidFill>
                  <a:srgbClr val="343432"/>
                </a:solidFill>
                <a:latin typeface="Arial" panose="020B0604020202020204" pitchFamily="34" charset="0"/>
                <a:ea typeface="Montserrat Bold"/>
                <a:cs typeface="Arial" panose="020B0604020202020204" pitchFamily="34" charset="0"/>
                <a:sym typeface="Montserrat Bold"/>
              </a:rPr>
              <a:t>Май 2025</a:t>
            </a:r>
            <a:endParaRPr lang="en-US" sz="2273" b="1" dirty="0">
              <a:solidFill>
                <a:srgbClr val="343432"/>
              </a:solidFill>
              <a:latin typeface="Arial" panose="020B0604020202020204" pitchFamily="34" charset="0"/>
              <a:ea typeface="Montserrat Bold"/>
              <a:cs typeface="Arial" panose="020B0604020202020204" pitchFamily="34" charset="0"/>
              <a:sym typeface="Montserrat Bold"/>
            </a:endParaRPr>
          </a:p>
        </p:txBody>
      </p:sp>
      <p:sp>
        <p:nvSpPr>
          <p:cNvPr id="285" name="TextBox 45">
            <a:extLst>
              <a:ext uri="{FF2B5EF4-FFF2-40B4-BE49-F238E27FC236}">
                <a16:creationId xmlns:a16="http://schemas.microsoft.com/office/drawing/2014/main" id="{E75691C3-CB82-5CD0-2881-69E3DD2F897B}"/>
              </a:ext>
            </a:extLst>
          </p:cNvPr>
          <p:cNvSpPr txBox="1"/>
          <p:nvPr/>
        </p:nvSpPr>
        <p:spPr>
          <a:xfrm>
            <a:off x="5634571" y="7376230"/>
            <a:ext cx="2133723" cy="3452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09"/>
              </a:lnSpc>
              <a:spcBef>
                <a:spcPct val="0"/>
              </a:spcBef>
            </a:pPr>
            <a:r>
              <a:rPr lang="ru-RU" sz="2273" b="1" dirty="0">
                <a:solidFill>
                  <a:srgbClr val="343432"/>
                </a:solidFill>
                <a:latin typeface="Arial" panose="020B0604020202020204" pitchFamily="34" charset="0"/>
                <a:ea typeface="Montserrat Bold"/>
                <a:cs typeface="Arial" panose="020B0604020202020204" pitchFamily="34" charset="0"/>
                <a:sym typeface="Montserrat Bold"/>
              </a:rPr>
              <a:t>Сентябрь 2025</a:t>
            </a:r>
            <a:endParaRPr lang="en-US" sz="2273" b="1" dirty="0">
              <a:solidFill>
                <a:srgbClr val="343432"/>
              </a:solidFill>
              <a:latin typeface="Arial" panose="020B0604020202020204" pitchFamily="34" charset="0"/>
              <a:ea typeface="Montserrat Bold"/>
              <a:cs typeface="Arial" panose="020B0604020202020204" pitchFamily="34" charset="0"/>
              <a:sym typeface="Montserrat Bold"/>
            </a:endParaRPr>
          </a:p>
        </p:txBody>
      </p:sp>
      <p:sp>
        <p:nvSpPr>
          <p:cNvPr id="315" name="TextBox 49">
            <a:extLst>
              <a:ext uri="{FF2B5EF4-FFF2-40B4-BE49-F238E27FC236}">
                <a16:creationId xmlns:a16="http://schemas.microsoft.com/office/drawing/2014/main" id="{355A6581-9C1D-B53E-BA26-01120945D507}"/>
              </a:ext>
            </a:extLst>
          </p:cNvPr>
          <p:cNvSpPr txBox="1"/>
          <p:nvPr/>
        </p:nvSpPr>
        <p:spPr>
          <a:xfrm>
            <a:off x="10482351" y="7443630"/>
            <a:ext cx="2133723" cy="3452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909"/>
              </a:lnSpc>
              <a:spcBef>
                <a:spcPct val="0"/>
              </a:spcBef>
            </a:pPr>
            <a:r>
              <a:rPr lang="ru-RU" sz="2273" b="1" dirty="0">
                <a:solidFill>
                  <a:srgbClr val="343432"/>
                </a:solidFill>
                <a:latin typeface="Arial" panose="020B0604020202020204" pitchFamily="34" charset="0"/>
                <a:ea typeface="Montserrat Bold"/>
                <a:cs typeface="Arial" panose="020B0604020202020204" pitchFamily="34" charset="0"/>
                <a:sym typeface="Montserrat Bold"/>
              </a:rPr>
              <a:t>Ноябрь 2025</a:t>
            </a:r>
            <a:endParaRPr lang="en-US" sz="2273" b="1" dirty="0">
              <a:solidFill>
                <a:srgbClr val="343432"/>
              </a:solidFill>
              <a:latin typeface="Arial" panose="020B0604020202020204" pitchFamily="34" charset="0"/>
              <a:ea typeface="Montserrat Bold"/>
              <a:cs typeface="Arial" panose="020B0604020202020204" pitchFamily="34" charset="0"/>
              <a:sym typeface="Montserrat Bold"/>
            </a:endParaRPr>
          </a:p>
        </p:txBody>
      </p:sp>
      <p:sp>
        <p:nvSpPr>
          <p:cNvPr id="319" name="TextBox 53">
            <a:extLst>
              <a:ext uri="{FF2B5EF4-FFF2-40B4-BE49-F238E27FC236}">
                <a16:creationId xmlns:a16="http://schemas.microsoft.com/office/drawing/2014/main" id="{9147B885-F363-6814-DC33-4863BD1C0689}"/>
              </a:ext>
            </a:extLst>
          </p:cNvPr>
          <p:cNvSpPr txBox="1"/>
          <p:nvPr/>
        </p:nvSpPr>
        <p:spPr>
          <a:xfrm>
            <a:off x="15548005" y="7415881"/>
            <a:ext cx="1797446" cy="345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09"/>
              </a:lnSpc>
              <a:spcBef>
                <a:spcPct val="0"/>
              </a:spcBef>
            </a:pPr>
            <a:r>
              <a:rPr lang="ru-RU" sz="2273" b="1" dirty="0">
                <a:solidFill>
                  <a:srgbClr val="343432"/>
                </a:solidFill>
                <a:latin typeface="Arial" panose="020B0604020202020204" pitchFamily="34" charset="0"/>
                <a:ea typeface="Montserrat Bold"/>
                <a:cs typeface="Arial" panose="020B0604020202020204" pitchFamily="34" charset="0"/>
                <a:sym typeface="Montserrat Bold"/>
              </a:rPr>
              <a:t>Август 2026</a:t>
            </a:r>
            <a:endParaRPr lang="en-US" sz="2273" b="1" dirty="0">
              <a:solidFill>
                <a:srgbClr val="343432"/>
              </a:solidFill>
              <a:latin typeface="Arial" panose="020B0604020202020204" pitchFamily="34" charset="0"/>
              <a:ea typeface="Montserrat Bold"/>
              <a:cs typeface="Arial" panose="020B0604020202020204" pitchFamily="34" charset="0"/>
              <a:sym typeface="Montserrat Bold"/>
            </a:endParaRPr>
          </a:p>
        </p:txBody>
      </p:sp>
      <p:sp>
        <p:nvSpPr>
          <p:cNvPr id="2049" name="TextBox 38">
            <a:extLst>
              <a:ext uri="{FF2B5EF4-FFF2-40B4-BE49-F238E27FC236}">
                <a16:creationId xmlns:a16="http://schemas.microsoft.com/office/drawing/2014/main" id="{8009D482-57C8-771A-5015-F6A26AA68CFB}"/>
              </a:ext>
            </a:extLst>
          </p:cNvPr>
          <p:cNvSpPr txBox="1"/>
          <p:nvPr/>
        </p:nvSpPr>
        <p:spPr>
          <a:xfrm>
            <a:off x="4583179" y="7890054"/>
            <a:ext cx="4174747" cy="1938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43432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Привлечение гранта в размере </a:t>
            </a:r>
            <a:endParaRPr lang="en-US" dirty="0">
              <a:solidFill>
                <a:srgbClr val="343432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  <a:p>
            <a:pPr lvl="0">
              <a:spcBef>
                <a:spcPct val="0"/>
              </a:spcBef>
            </a:pPr>
            <a:r>
              <a:rPr lang="ru-RU" b="1" dirty="0">
                <a:solidFill>
                  <a:srgbClr val="FC48D9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                                       1 000 000 </a:t>
            </a:r>
            <a:r>
              <a:rPr lang="ru-RU" b="1" dirty="0" err="1">
                <a:solidFill>
                  <a:srgbClr val="FC48D9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руб</a:t>
            </a:r>
            <a:endParaRPr lang="ru-RU" b="1" dirty="0">
              <a:solidFill>
                <a:srgbClr val="FC48D9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43432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Регистрация ООО – 30 000 </a:t>
            </a:r>
            <a:r>
              <a:rPr lang="ru-RU" dirty="0">
                <a:latin typeface="Arial" panose="020B0604020202020204" pitchFamily="34" charset="0"/>
              </a:rPr>
              <a:t>₽</a:t>
            </a:r>
            <a:endParaRPr lang="ru-RU" dirty="0">
              <a:solidFill>
                <a:srgbClr val="343432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43432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Найм разработчика на </a:t>
            </a:r>
            <a:r>
              <a:rPr lang="en-US" dirty="0">
                <a:solidFill>
                  <a:srgbClr val="343432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Tilda</a:t>
            </a:r>
            <a:r>
              <a:rPr lang="ru-RU" dirty="0">
                <a:solidFill>
                  <a:srgbClr val="343432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 </a:t>
            </a:r>
            <a:br>
              <a:rPr lang="ru-RU" dirty="0">
                <a:solidFill>
                  <a:srgbClr val="343432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</a:br>
            <a:r>
              <a:rPr lang="ru-RU" dirty="0">
                <a:solidFill>
                  <a:srgbClr val="343432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– 120 400 </a:t>
            </a:r>
            <a:r>
              <a:rPr lang="ru-RU" dirty="0">
                <a:latin typeface="Arial" panose="020B0604020202020204" pitchFamily="34" charset="0"/>
              </a:rPr>
              <a:t>₽</a:t>
            </a:r>
            <a:endParaRPr lang="ru-RU" dirty="0">
              <a:solidFill>
                <a:srgbClr val="343432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43432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Начало разработки приложения </a:t>
            </a:r>
            <a:br>
              <a:rPr lang="ru-RU" dirty="0">
                <a:solidFill>
                  <a:srgbClr val="343432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</a:br>
            <a:r>
              <a:rPr lang="ru-RU" dirty="0">
                <a:solidFill>
                  <a:srgbClr val="343432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– 250 000 </a:t>
            </a:r>
            <a:r>
              <a:rPr lang="ru-RU" dirty="0">
                <a:latin typeface="Arial" panose="020B0604020202020204" pitchFamily="34" charset="0"/>
              </a:rPr>
              <a:t>₽</a:t>
            </a:r>
            <a:endParaRPr lang="fr-US">
              <a:latin typeface="Arial" panose="020B0604020202020204" pitchFamily="34" charset="0"/>
            </a:endParaRPr>
          </a:p>
        </p:txBody>
      </p:sp>
      <p:sp>
        <p:nvSpPr>
          <p:cNvPr id="2052" name="TextBox 38">
            <a:extLst>
              <a:ext uri="{FF2B5EF4-FFF2-40B4-BE49-F238E27FC236}">
                <a16:creationId xmlns:a16="http://schemas.microsoft.com/office/drawing/2014/main" id="{23D8BE75-0AAD-512A-B004-DE3DF09C9919}"/>
              </a:ext>
            </a:extLst>
          </p:cNvPr>
          <p:cNvSpPr txBox="1"/>
          <p:nvPr/>
        </p:nvSpPr>
        <p:spPr>
          <a:xfrm>
            <a:off x="9480693" y="7890054"/>
            <a:ext cx="4174747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43432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Окончание разработки 1-ой истории</a:t>
            </a:r>
            <a:r>
              <a:rPr lang="en-US" dirty="0">
                <a:solidFill>
                  <a:srgbClr val="343432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 (7 </a:t>
            </a:r>
            <a:r>
              <a:rPr lang="ru-RU" dirty="0">
                <a:solidFill>
                  <a:srgbClr val="343432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глав</a:t>
            </a:r>
            <a:r>
              <a:rPr lang="en-US" dirty="0">
                <a:solidFill>
                  <a:srgbClr val="343432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)</a:t>
            </a:r>
            <a:r>
              <a:rPr lang="ru-RU" dirty="0">
                <a:solidFill>
                  <a:srgbClr val="343432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 – 100 000 </a:t>
            </a:r>
            <a:r>
              <a:rPr lang="ru-RU" dirty="0">
                <a:latin typeface="Arial" panose="020B0604020202020204" pitchFamily="34" charset="0"/>
              </a:rPr>
              <a:t>₽ </a:t>
            </a:r>
            <a:r>
              <a:rPr lang="ru-RU" dirty="0">
                <a:solidFill>
                  <a:srgbClr val="343432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Тестирование и отладка</a:t>
            </a:r>
          </a:p>
          <a:p>
            <a:pPr marL="342900" lvl="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43432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Запуск монетизации</a:t>
            </a:r>
          </a:p>
          <a:p>
            <a:pPr marL="342900" lvl="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43432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Запуск маркетинговой компании </a:t>
            </a:r>
            <a:br>
              <a:rPr lang="ru-RU" dirty="0">
                <a:solidFill>
                  <a:srgbClr val="343432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</a:br>
            <a:r>
              <a:rPr lang="ru-RU" dirty="0">
                <a:solidFill>
                  <a:srgbClr val="343432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бюджет – 200 000 </a:t>
            </a:r>
            <a:r>
              <a:rPr lang="ru-RU" dirty="0">
                <a:latin typeface="Arial" panose="020B0604020202020204" pitchFamily="34" charset="0"/>
              </a:rPr>
              <a:t>₽</a:t>
            </a:r>
            <a:endParaRPr lang="ru-RU" dirty="0">
              <a:solidFill>
                <a:srgbClr val="343432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  <p:sp>
        <p:nvSpPr>
          <p:cNvPr id="2054" name="TextBox 38">
            <a:extLst>
              <a:ext uri="{FF2B5EF4-FFF2-40B4-BE49-F238E27FC236}">
                <a16:creationId xmlns:a16="http://schemas.microsoft.com/office/drawing/2014/main" id="{49728603-D582-874F-7131-FC71CD64D410}"/>
              </a:ext>
            </a:extLst>
          </p:cNvPr>
          <p:cNvSpPr txBox="1"/>
          <p:nvPr/>
        </p:nvSpPr>
        <p:spPr>
          <a:xfrm>
            <a:off x="13785944" y="7890054"/>
            <a:ext cx="4174747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43432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Разработка 2-ой и 3-ей историй </a:t>
            </a:r>
            <a:br>
              <a:rPr lang="ru-RU" dirty="0">
                <a:solidFill>
                  <a:srgbClr val="343432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</a:br>
            <a:r>
              <a:rPr lang="ru-RU" dirty="0">
                <a:solidFill>
                  <a:srgbClr val="343432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– 300 000 </a:t>
            </a:r>
            <a:r>
              <a:rPr lang="ru-RU" dirty="0">
                <a:latin typeface="Arial" panose="020B0604020202020204" pitchFamily="34" charset="0"/>
              </a:rPr>
              <a:t>₽</a:t>
            </a:r>
            <a:endParaRPr lang="ru-RU" dirty="0">
              <a:solidFill>
                <a:srgbClr val="343432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  <a:p>
            <a:pPr marL="342900" lvl="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43432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1850 привлеченных пользователей</a:t>
            </a:r>
          </a:p>
          <a:p>
            <a:pPr marL="342900" lvl="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43432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Поиск корпоративных партнеров</a:t>
            </a:r>
          </a:p>
          <a:p>
            <a:pPr marL="342900" lvl="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43432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Масштабирование (интеграция ИИ, создание собственной платформы) </a:t>
            </a:r>
          </a:p>
        </p:txBody>
      </p:sp>
      <p:sp>
        <p:nvSpPr>
          <p:cNvPr id="2055" name="Rounded Rectangle">
            <a:extLst>
              <a:ext uri="{FF2B5EF4-FFF2-40B4-BE49-F238E27FC236}">
                <a16:creationId xmlns:a16="http://schemas.microsoft.com/office/drawing/2014/main" id="{87E9EDF1-C367-62A0-02CE-F4E2BBFBD264}"/>
              </a:ext>
            </a:extLst>
          </p:cNvPr>
          <p:cNvSpPr/>
          <p:nvPr/>
        </p:nvSpPr>
        <p:spPr>
          <a:xfrm>
            <a:off x="-1" y="11563"/>
            <a:ext cx="18288000" cy="3224318"/>
          </a:xfrm>
          <a:prstGeom prst="roundRect">
            <a:avLst>
              <a:gd name="adj" fmla="val 8480"/>
            </a:avLst>
          </a:prstGeom>
          <a:solidFill>
            <a:srgbClr val="8DA1EC">
              <a:alpha val="14000"/>
            </a:srgbClr>
          </a:solidFill>
          <a:ln w="25400">
            <a:solidFill>
              <a:srgbClr val="E9EEFF"/>
            </a:solidFill>
          </a:ln>
          <a:effectLst/>
        </p:spPr>
        <p:txBody>
          <a:bodyPr lIns="45718" tIns="45718" rIns="45718" bIns="45718" anchor="ctr"/>
          <a:lstStyle/>
          <a:p>
            <a:pPr>
              <a:defRPr>
                <a:solidFill>
                  <a:srgbClr val="989898"/>
                </a:solidFill>
              </a:defRPr>
            </a:pPr>
            <a:endParaRPr/>
          </a:p>
        </p:txBody>
      </p:sp>
      <p:pic>
        <p:nvPicPr>
          <p:cNvPr id="2" name="Picture 9" descr="Picture 9">
            <a:extLst>
              <a:ext uri="{FF2B5EF4-FFF2-40B4-BE49-F238E27FC236}">
                <a16:creationId xmlns:a16="http://schemas.microsoft.com/office/drawing/2014/main" id="{C68CBD0C-B6D0-DEC7-3855-FE855F17A88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4761" y="876398"/>
            <a:ext cx="1325732" cy="65107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Рисунок 14" descr="Рисунок 14">
            <a:extLst>
              <a:ext uri="{FF2B5EF4-FFF2-40B4-BE49-F238E27FC236}">
                <a16:creationId xmlns:a16="http://schemas.microsoft.com/office/drawing/2014/main" id="{0F197506-5DB7-F23A-394A-6D14BC11870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133600" y="504969"/>
            <a:ext cx="1297614" cy="102250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4446905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2D4D4-00E4-3023-9ECF-4FCBC19EA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Актуальность:">
            <a:extLst>
              <a:ext uri="{FF2B5EF4-FFF2-40B4-BE49-F238E27FC236}">
                <a16:creationId xmlns:a16="http://schemas.microsoft.com/office/drawing/2014/main" id="{9095D463-B301-3D5A-CFC6-0822BB10B28F}"/>
              </a:ext>
            </a:extLst>
          </p:cNvPr>
          <p:cNvSpPr txBox="1"/>
          <p:nvPr/>
        </p:nvSpPr>
        <p:spPr>
          <a:xfrm>
            <a:off x="12431949" y="1083478"/>
            <a:ext cx="5330315" cy="1185990"/>
          </a:xfrm>
          <a:prstGeom prst="rect">
            <a:avLst/>
          </a:prstGeom>
          <a:ln w="12700">
            <a:miter lim="400000"/>
          </a:ln>
          <a:effectLst>
            <a:outerShdw blurRad="38100" dist="38100" dir="27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>
            <a:lvl1pPr algn="ctr">
              <a:lnSpc>
                <a:spcPct val="90000"/>
              </a:lnSpc>
              <a:defRPr sz="7200">
                <a:solidFill>
                  <a:srgbClr val="002060"/>
                </a:solidFill>
                <a:latin typeface="NauryzRedKeds"/>
                <a:ea typeface="NauryzRedKeds"/>
                <a:cs typeface="NauryzRedKeds"/>
                <a:sym typeface="NauryzRedKeds"/>
              </a:defRPr>
            </a:lvl1pPr>
          </a:lstStyle>
          <a:p>
            <a:r>
              <a:rPr lang="ru-RU" sz="5000" dirty="0">
                <a:latin typeface="NauryzRedKeds" panose="020B0704020202020204" pitchFamily="34" charset="0"/>
                <a:cs typeface="NauryzRedKeds" panose="020B0704020202020204" pitchFamily="34" charset="0"/>
              </a:rPr>
              <a:t>Ресурсы:</a:t>
            </a:r>
            <a:endParaRPr sz="5000" dirty="0">
              <a:latin typeface="NauryzRedKeds" panose="020B0704020202020204" pitchFamily="34" charset="0"/>
              <a:cs typeface="NauryzRedKeds" panose="020B0704020202020204" pitchFamily="34" charset="0"/>
            </a:endParaRPr>
          </a:p>
        </p:txBody>
      </p:sp>
      <p:sp>
        <p:nvSpPr>
          <p:cNvPr id="4" name="Объединение традиционных методик и геймификации повышает успеваемость на">
            <a:extLst>
              <a:ext uri="{FF2B5EF4-FFF2-40B4-BE49-F238E27FC236}">
                <a16:creationId xmlns:a16="http://schemas.microsoft.com/office/drawing/2014/main" id="{04CF29D7-7E08-D7F8-DCAF-86F1EA361895}"/>
              </a:ext>
            </a:extLst>
          </p:cNvPr>
          <p:cNvSpPr txBox="1"/>
          <p:nvPr/>
        </p:nvSpPr>
        <p:spPr>
          <a:xfrm>
            <a:off x="1416982" y="2380852"/>
            <a:ext cx="15398153" cy="784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defTabSz="342900"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/>
              <a:t>разработать приложение на базе </a:t>
            </a:r>
            <a:r>
              <a:rPr lang="fr-FR" dirty="0" err="1"/>
              <a:t>Telegram</a:t>
            </a:r>
            <a:r>
              <a:rPr lang="fr-FR" dirty="0"/>
              <a:t>  </a:t>
            </a:r>
            <a:r>
              <a:rPr lang="ru-RU" dirty="0"/>
              <a:t>для изучения языков в формате книги-игры и наполнить его интерактивным </a:t>
            </a:r>
            <a:r>
              <a:rPr lang="fr-FR" dirty="0"/>
              <a:t>c </a:t>
            </a:r>
            <a:r>
              <a:rPr lang="ru-RU" dirty="0"/>
              <a:t>элементами геймификации и сторителлинга</a:t>
            </a:r>
            <a:endParaRPr dirty="0"/>
          </a:p>
        </p:txBody>
      </p:sp>
      <p:sp>
        <p:nvSpPr>
          <p:cNvPr id="6" name="Телеграм-бот в формате книги-игры для изучения английского языка.">
            <a:extLst>
              <a:ext uri="{FF2B5EF4-FFF2-40B4-BE49-F238E27FC236}">
                <a16:creationId xmlns:a16="http://schemas.microsoft.com/office/drawing/2014/main" id="{6B455588-7AE1-E0C7-A1C7-1C61892D1819}"/>
              </a:ext>
            </a:extLst>
          </p:cNvPr>
          <p:cNvSpPr txBox="1"/>
          <p:nvPr/>
        </p:nvSpPr>
        <p:spPr>
          <a:xfrm>
            <a:off x="1416982" y="1738719"/>
            <a:ext cx="11626119" cy="538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8100" tIns="38100" rIns="38100" bIns="38100" anchor="ctr">
            <a:spAutoFit/>
          </a:bodyPr>
          <a:lstStyle/>
          <a:p>
            <a:pPr defTabSz="342900">
              <a:defRPr sz="40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sz="3000" dirty="0">
                <a:solidFill>
                  <a:srgbClr val="FC48D9"/>
                </a:solidFill>
              </a:rPr>
              <a:t>Техническая задача:</a:t>
            </a:r>
            <a:endParaRPr sz="3000" b="0" dirty="0">
              <a:solidFill>
                <a:srgbClr val="0000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3A837D0-8792-0FB1-D53A-A8C8FE5E22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24" b="1176"/>
          <a:stretch>
            <a:fillRect/>
          </a:stretch>
        </p:blipFill>
        <p:spPr>
          <a:xfrm>
            <a:off x="13968231" y="5034964"/>
            <a:ext cx="2852091" cy="2852091"/>
          </a:xfrm>
          <a:prstGeom prst="round2DiagRect">
            <a:avLst/>
          </a:prstGeom>
        </p:spPr>
      </p:pic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7ED78D99-7255-FD62-6CCB-01788E63AAA8}"/>
              </a:ext>
            </a:extLst>
          </p:cNvPr>
          <p:cNvGrpSpPr/>
          <p:nvPr/>
        </p:nvGrpSpPr>
        <p:grpSpPr>
          <a:xfrm>
            <a:off x="458727" y="5034965"/>
            <a:ext cx="4823484" cy="4168556"/>
            <a:chOff x="6748069" y="5034966"/>
            <a:chExt cx="4823484" cy="4168556"/>
          </a:xfrm>
        </p:grpSpPr>
        <p:sp>
          <p:nvSpPr>
            <p:cNvPr id="314" name="Freeform 7">
              <a:extLst>
                <a:ext uri="{FF2B5EF4-FFF2-40B4-BE49-F238E27FC236}">
                  <a16:creationId xmlns:a16="http://schemas.microsoft.com/office/drawing/2014/main" id="{CBB676EA-7725-FCC4-1C6E-C558F37DA272}"/>
                </a:ext>
              </a:extLst>
            </p:cNvPr>
            <p:cNvSpPr/>
            <p:nvPr/>
          </p:nvSpPr>
          <p:spPr>
            <a:xfrm>
              <a:off x="6813324" y="8005969"/>
              <a:ext cx="4758229" cy="1197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46" y="0"/>
                  </a:moveTo>
                  <a:lnTo>
                    <a:pt x="20054" y="0"/>
                  </a:lnTo>
                  <a:cubicBezTo>
                    <a:pt x="20908" y="0"/>
                    <a:pt x="21600" y="1262"/>
                    <a:pt x="21600" y="2818"/>
                  </a:cubicBezTo>
                  <a:lnTo>
                    <a:pt x="21600" y="18782"/>
                  </a:lnTo>
                  <a:cubicBezTo>
                    <a:pt x="21600" y="20338"/>
                    <a:pt x="20908" y="21600"/>
                    <a:pt x="20054" y="21600"/>
                  </a:cubicBezTo>
                  <a:lnTo>
                    <a:pt x="1546" y="21600"/>
                  </a:lnTo>
                  <a:cubicBezTo>
                    <a:pt x="692" y="21600"/>
                    <a:pt x="0" y="20338"/>
                    <a:pt x="0" y="18782"/>
                  </a:cubicBezTo>
                  <a:lnTo>
                    <a:pt x="0" y="2818"/>
                  </a:lnTo>
                  <a:cubicBezTo>
                    <a:pt x="0" y="1262"/>
                    <a:pt x="692" y="0"/>
                    <a:pt x="1546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  <a:effectLst>
              <a:outerShdw blurRad="1066451" sx="102000" sy="102000" algn="ctr" rotWithShape="0">
                <a:prstClr val="black">
                  <a:alpha val="6867"/>
                </a:prstClr>
              </a:outerShdw>
            </a:effectLst>
          </p:spPr>
          <p:txBody>
            <a:bodyPr lIns="45718" tIns="45718" rIns="45718" bIns="45718"/>
            <a:lstStyle/>
            <a:p>
              <a:endParaRPr/>
            </a:p>
          </p:txBody>
        </p:sp>
        <p:sp>
          <p:nvSpPr>
            <p:cNvPr id="322" name="TextBox 22">
              <a:extLst>
                <a:ext uri="{FF2B5EF4-FFF2-40B4-BE49-F238E27FC236}">
                  <a16:creationId xmlns:a16="http://schemas.microsoft.com/office/drawing/2014/main" id="{9330740F-4A16-71E0-6185-574DABCCF97C}"/>
                </a:ext>
              </a:extLst>
            </p:cNvPr>
            <p:cNvSpPr txBox="1"/>
            <p:nvPr/>
          </p:nvSpPr>
          <p:spPr>
            <a:xfrm>
              <a:off x="6835574" y="8258496"/>
              <a:ext cx="4735979" cy="34624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2700"/>
                </a:lnSpc>
                <a:defRPr sz="2400" b="1" spc="72">
                  <a:solidFill>
                    <a:srgbClr val="8DA1EC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>
                  <a:solidFill>
                    <a:srgbClr val="FC48D9"/>
                  </a:solidFill>
                </a:rPr>
                <a:t>Макеева Вероника,</a:t>
              </a:r>
              <a:r>
                <a:rPr dirty="0">
                  <a:solidFill>
                    <a:srgbClr val="105AFF"/>
                  </a:solidFill>
                </a:rPr>
                <a:t> </a:t>
              </a:r>
              <a:r>
                <a:rPr b="0" dirty="0"/>
                <a:t>CEO</a:t>
              </a:r>
            </a:p>
          </p:txBody>
        </p:sp>
        <p:sp>
          <p:nvSpPr>
            <p:cNvPr id="323" name="TextBox 23">
              <a:extLst>
                <a:ext uri="{FF2B5EF4-FFF2-40B4-BE49-F238E27FC236}">
                  <a16:creationId xmlns:a16="http://schemas.microsoft.com/office/drawing/2014/main" id="{5BE87F40-8FC6-71F0-F686-AFC279270FB1}"/>
                </a:ext>
              </a:extLst>
            </p:cNvPr>
            <p:cNvSpPr txBox="1"/>
            <p:nvPr/>
          </p:nvSpPr>
          <p:spPr>
            <a:xfrm>
              <a:off x="6748069" y="8604746"/>
              <a:ext cx="4735979" cy="34022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2900"/>
                </a:lnSpc>
                <a:defRPr sz="2100" b="1">
                  <a:solidFill>
                    <a:srgbClr val="10101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 err="1">
                  <a:solidFill>
                    <a:schemeClr val="tx1"/>
                  </a:solidFill>
                </a:rPr>
                <a:t>Разработчик</a:t>
              </a:r>
              <a:r>
                <a:rPr dirty="0">
                  <a:solidFill>
                    <a:schemeClr val="tx1"/>
                  </a:solidFill>
                </a:rPr>
                <a:t> </a:t>
              </a:r>
            </a:p>
          </p:txBody>
        </p:sp>
        <p:pic>
          <p:nvPicPr>
            <p:cNvPr id="2" name="Рисунок 12" descr="Рисунок 12">
              <a:extLst>
                <a:ext uri="{FF2B5EF4-FFF2-40B4-BE49-F238E27FC236}">
                  <a16:creationId xmlns:a16="http://schemas.microsoft.com/office/drawing/2014/main" id="{DA8B3C44-20F4-7F0A-16B9-2549418016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5004" t="6591" r="16806" b="36125"/>
            <a:stretch>
              <a:fillRect/>
            </a:stretch>
          </p:blipFill>
          <p:spPr>
            <a:xfrm>
              <a:off x="7902614" y="5034966"/>
              <a:ext cx="2852090" cy="2852090"/>
            </a:xfrm>
            <a:prstGeom prst="round2DiagRect">
              <a:avLst/>
            </a:prstGeom>
            <a:ln w="12700">
              <a:miter lim="400000"/>
            </a:ln>
          </p:spPr>
        </p:pic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7A80FD95-E585-E2B1-79A2-8D2E1EFBCE91}"/>
              </a:ext>
            </a:extLst>
          </p:cNvPr>
          <p:cNvSpPr/>
          <p:nvPr/>
        </p:nvSpPr>
        <p:spPr>
          <a:xfrm>
            <a:off x="13015160" y="8005969"/>
            <a:ext cx="4758229" cy="11975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46" y="0"/>
                </a:moveTo>
                <a:lnTo>
                  <a:pt x="20054" y="0"/>
                </a:lnTo>
                <a:cubicBezTo>
                  <a:pt x="20908" y="0"/>
                  <a:pt x="21600" y="1262"/>
                  <a:pt x="21600" y="2818"/>
                </a:cubicBezTo>
                <a:lnTo>
                  <a:pt x="21600" y="18782"/>
                </a:lnTo>
                <a:cubicBezTo>
                  <a:pt x="21600" y="20338"/>
                  <a:pt x="20908" y="21600"/>
                  <a:pt x="20054" y="21600"/>
                </a:cubicBezTo>
                <a:lnTo>
                  <a:pt x="1546" y="21600"/>
                </a:lnTo>
                <a:cubicBezTo>
                  <a:pt x="692" y="21600"/>
                  <a:pt x="0" y="20338"/>
                  <a:pt x="0" y="18782"/>
                </a:cubicBezTo>
                <a:lnTo>
                  <a:pt x="0" y="2818"/>
                </a:lnTo>
                <a:cubicBezTo>
                  <a:pt x="0" y="1262"/>
                  <a:pt x="692" y="0"/>
                  <a:pt x="1546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1066451" sx="102000" sy="102000" algn="ctr" rotWithShape="0">
              <a:prstClr val="black">
                <a:alpha val="6867"/>
              </a:prstClr>
            </a:outerShdw>
          </a:effectLst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8" name="TextBox 22">
            <a:extLst>
              <a:ext uri="{FF2B5EF4-FFF2-40B4-BE49-F238E27FC236}">
                <a16:creationId xmlns:a16="http://schemas.microsoft.com/office/drawing/2014/main" id="{D176C359-3104-84CD-AA2D-1D79A269BA30}"/>
              </a:ext>
            </a:extLst>
          </p:cNvPr>
          <p:cNvSpPr txBox="1"/>
          <p:nvPr/>
        </p:nvSpPr>
        <p:spPr>
          <a:xfrm>
            <a:off x="13026286" y="8258497"/>
            <a:ext cx="4735979" cy="346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700"/>
              </a:lnSpc>
              <a:defRPr sz="2400" b="1" spc="72">
                <a:solidFill>
                  <a:srgbClr val="8DA1EC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dirty="0">
                <a:solidFill>
                  <a:srgbClr val="FC48D9"/>
                </a:solidFill>
              </a:rPr>
              <a:t>Власенко Яна</a:t>
            </a:r>
            <a:endParaRPr b="0" dirty="0">
              <a:solidFill>
                <a:srgbClr val="000000"/>
              </a:solidFill>
            </a:endParaRPr>
          </a:p>
        </p:txBody>
      </p:sp>
      <p:sp>
        <p:nvSpPr>
          <p:cNvPr id="9" name="TextBox 23">
            <a:extLst>
              <a:ext uri="{FF2B5EF4-FFF2-40B4-BE49-F238E27FC236}">
                <a16:creationId xmlns:a16="http://schemas.microsoft.com/office/drawing/2014/main" id="{65FA2D44-5C84-05E3-BBF2-29D298079829}"/>
              </a:ext>
            </a:extLst>
          </p:cNvPr>
          <p:cNvSpPr txBox="1"/>
          <p:nvPr/>
        </p:nvSpPr>
        <p:spPr>
          <a:xfrm>
            <a:off x="13026286" y="8604746"/>
            <a:ext cx="4735979" cy="340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900"/>
              </a:lnSpc>
              <a:defRPr sz="2100" b="1">
                <a:solidFill>
                  <a:srgbClr val="10101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dirty="0">
                <a:solidFill>
                  <a:schemeClr val="tx1"/>
                </a:solidFill>
              </a:rPr>
              <a:t>Сценарист</a:t>
            </a:r>
            <a:endParaRPr dirty="0">
              <a:solidFill>
                <a:schemeClr val="tx1"/>
              </a:solidFill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CD1D02DF-4CEA-F2B2-4330-1FE89AFB50EC}"/>
              </a:ext>
            </a:extLst>
          </p:cNvPr>
          <p:cNvGrpSpPr/>
          <p:nvPr/>
        </p:nvGrpSpPr>
        <p:grpSpPr>
          <a:xfrm>
            <a:off x="6651552" y="5034964"/>
            <a:ext cx="4758229" cy="4168556"/>
            <a:chOff x="458727" y="5034965"/>
            <a:chExt cx="4758229" cy="4168556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C33D2398-241A-7D7C-0D2D-4438E0B27A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500" b="12500"/>
            <a:stretch>
              <a:fillRect/>
            </a:stretch>
          </p:blipFill>
          <p:spPr>
            <a:xfrm>
              <a:off x="1597926" y="5034965"/>
              <a:ext cx="2852091" cy="2852091"/>
            </a:xfrm>
            <a:prstGeom prst="round2DiagRect">
              <a:avLst/>
            </a:prstGeom>
          </p:spPr>
        </p:pic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30338964-BC26-2EF8-65A9-E9EF94396478}"/>
                </a:ext>
              </a:extLst>
            </p:cNvPr>
            <p:cNvSpPr/>
            <p:nvPr/>
          </p:nvSpPr>
          <p:spPr>
            <a:xfrm>
              <a:off x="458727" y="8005968"/>
              <a:ext cx="4758229" cy="1197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46" y="0"/>
                  </a:moveTo>
                  <a:lnTo>
                    <a:pt x="20054" y="0"/>
                  </a:lnTo>
                  <a:cubicBezTo>
                    <a:pt x="20908" y="0"/>
                    <a:pt x="21600" y="1262"/>
                    <a:pt x="21600" y="2818"/>
                  </a:cubicBezTo>
                  <a:lnTo>
                    <a:pt x="21600" y="18782"/>
                  </a:lnTo>
                  <a:cubicBezTo>
                    <a:pt x="21600" y="20338"/>
                    <a:pt x="20908" y="21600"/>
                    <a:pt x="20054" y="21600"/>
                  </a:cubicBezTo>
                  <a:lnTo>
                    <a:pt x="1546" y="21600"/>
                  </a:lnTo>
                  <a:cubicBezTo>
                    <a:pt x="692" y="21600"/>
                    <a:pt x="0" y="20338"/>
                    <a:pt x="0" y="18782"/>
                  </a:cubicBezTo>
                  <a:lnTo>
                    <a:pt x="0" y="2818"/>
                  </a:lnTo>
                  <a:cubicBezTo>
                    <a:pt x="0" y="1262"/>
                    <a:pt x="692" y="0"/>
                    <a:pt x="1546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  <a:effectLst>
              <a:outerShdw blurRad="1066451" sx="102000" sy="102000" algn="ctr" rotWithShape="0">
                <a:prstClr val="black">
                  <a:alpha val="6867"/>
                </a:prstClr>
              </a:outerShdw>
            </a:effectLst>
          </p:spPr>
          <p:txBody>
            <a:bodyPr lIns="45718" tIns="45718" rIns="45718" bIns="45718"/>
            <a:lstStyle/>
            <a:p>
              <a:endParaRPr/>
            </a:p>
          </p:txBody>
        </p:sp>
        <p:sp>
          <p:nvSpPr>
            <p:cNvPr id="15" name="TextBox 22">
              <a:extLst>
                <a:ext uri="{FF2B5EF4-FFF2-40B4-BE49-F238E27FC236}">
                  <a16:creationId xmlns:a16="http://schemas.microsoft.com/office/drawing/2014/main" id="{553744B0-5A42-CBCA-2B3B-3568FC951129}"/>
                </a:ext>
              </a:extLst>
            </p:cNvPr>
            <p:cNvSpPr txBox="1"/>
            <p:nvPr/>
          </p:nvSpPr>
          <p:spPr>
            <a:xfrm>
              <a:off x="469853" y="8258496"/>
              <a:ext cx="4735979" cy="34624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2700"/>
                </a:lnSpc>
                <a:defRPr sz="2400" b="1" spc="72">
                  <a:solidFill>
                    <a:srgbClr val="8DA1EC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lang="ru-RU" dirty="0" err="1">
                  <a:solidFill>
                    <a:srgbClr val="FC48D9"/>
                  </a:solidFill>
                </a:rPr>
                <a:t>Хомушко</a:t>
              </a:r>
              <a:r>
                <a:rPr lang="ru-RU" dirty="0">
                  <a:solidFill>
                    <a:srgbClr val="FC48D9"/>
                  </a:solidFill>
                </a:rPr>
                <a:t> Лолита</a:t>
              </a:r>
              <a:endParaRPr b="0" dirty="0">
                <a:solidFill>
                  <a:srgbClr val="000000"/>
                </a:solidFill>
              </a:endParaRPr>
            </a:p>
          </p:txBody>
        </p:sp>
        <p:sp>
          <p:nvSpPr>
            <p:cNvPr id="16" name="TextBox 23">
              <a:extLst>
                <a:ext uri="{FF2B5EF4-FFF2-40B4-BE49-F238E27FC236}">
                  <a16:creationId xmlns:a16="http://schemas.microsoft.com/office/drawing/2014/main" id="{C40744A6-5C77-45F7-0BFE-BD554511F1B5}"/>
                </a:ext>
              </a:extLst>
            </p:cNvPr>
            <p:cNvSpPr txBox="1"/>
            <p:nvPr/>
          </p:nvSpPr>
          <p:spPr>
            <a:xfrm>
              <a:off x="469853" y="8604745"/>
              <a:ext cx="4735979" cy="34022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2900"/>
                </a:lnSpc>
                <a:defRPr sz="2100" b="1">
                  <a:solidFill>
                    <a:srgbClr val="10101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lang="ru-RU" dirty="0">
                  <a:solidFill>
                    <a:schemeClr val="tx1"/>
                  </a:solidFill>
                </a:rPr>
                <a:t>Методист</a:t>
              </a:r>
              <a:r>
                <a:rPr dirty="0">
                  <a:solidFill>
                    <a:schemeClr val="tx1"/>
                  </a:solidFill>
                </a:rPr>
                <a:t> </a:t>
              </a: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0F1B1D0B-EA38-84EB-640F-C8A975C4A77A}"/>
              </a:ext>
            </a:extLst>
          </p:cNvPr>
          <p:cNvGrpSpPr/>
          <p:nvPr/>
        </p:nvGrpSpPr>
        <p:grpSpPr>
          <a:xfrm>
            <a:off x="1416982" y="3277065"/>
            <a:ext cx="11626119" cy="1347148"/>
            <a:chOff x="8149985" y="7830458"/>
            <a:chExt cx="11626119" cy="1347148"/>
          </a:xfrm>
        </p:grpSpPr>
        <p:sp>
          <p:nvSpPr>
            <p:cNvPr id="18" name="TextBox 4">
              <a:extLst>
                <a:ext uri="{FF2B5EF4-FFF2-40B4-BE49-F238E27FC236}">
                  <a16:creationId xmlns:a16="http://schemas.microsoft.com/office/drawing/2014/main" id="{95767D86-AA2E-D6E7-A609-4A8728874AF1}"/>
                </a:ext>
              </a:extLst>
            </p:cNvPr>
            <p:cNvSpPr txBox="1"/>
            <p:nvPr/>
          </p:nvSpPr>
          <p:spPr>
            <a:xfrm>
              <a:off x="8149985" y="8500498"/>
              <a:ext cx="9447951" cy="67710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>
                <a:defRPr sz="2300" b="1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rPr sz="2200" dirty="0" err="1">
                  <a:latin typeface="Arial" panose="020B0604020202020204" pitchFamily="34" charset="0"/>
                  <a:cs typeface="Arial" panose="020B0604020202020204" pitchFamily="34" charset="0"/>
                </a:rPr>
                <a:t>Техническое</a:t>
              </a:r>
              <a:r>
                <a:rPr sz="2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200" dirty="0" err="1">
                  <a:latin typeface="Arial" panose="020B0604020202020204" pitchFamily="34" charset="0"/>
                  <a:cs typeface="Arial" panose="020B0604020202020204" pitchFamily="34" charset="0"/>
                </a:rPr>
                <a:t>оснащение</a:t>
              </a:r>
              <a:r>
                <a:rPr sz="2200" dirty="0"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  <a:r>
                <a:rPr lang="ru-RU" sz="2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200" b="0" dirty="0">
                  <a:latin typeface="Arial" panose="020B0604020202020204" pitchFamily="34" charset="0"/>
                  <a:cs typeface="Arial" panose="020B0604020202020204" pitchFamily="34" charset="0"/>
                </a:rPr>
                <a:t>3 к</a:t>
              </a:r>
              <a:r>
                <a:rPr sz="22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омпьютера</a:t>
              </a:r>
              <a:r>
                <a:rPr sz="2200" b="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ru-RU" sz="2200" b="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sz="2200" b="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2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графически</a:t>
              </a:r>
              <a:r>
                <a:rPr lang="ru-RU" sz="2200" b="0" dirty="0">
                  <a:latin typeface="Arial" panose="020B0604020202020204" pitchFamily="34" charset="0"/>
                  <a:cs typeface="Arial" panose="020B0604020202020204" pitchFamily="34" charset="0"/>
                </a:rPr>
                <a:t>й</a:t>
              </a:r>
              <a:r>
                <a:rPr sz="2200" b="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2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планшет</a:t>
              </a:r>
              <a:endParaRPr sz="2200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defRPr sz="2300" b="1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rPr sz="2200" dirty="0" err="1">
                  <a:latin typeface="Arial" panose="020B0604020202020204" pitchFamily="34" charset="0"/>
                  <a:cs typeface="Arial" panose="020B0604020202020204" pitchFamily="34" charset="0"/>
                </a:rPr>
                <a:t>Технический</a:t>
              </a:r>
              <a:r>
                <a:rPr sz="2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200" dirty="0" err="1">
                  <a:latin typeface="Arial" panose="020B0604020202020204" pitchFamily="34" charset="0"/>
                  <a:cs typeface="Arial" panose="020B0604020202020204" pitchFamily="34" charset="0"/>
                </a:rPr>
                <a:t>задел</a:t>
              </a:r>
              <a:r>
                <a:rPr sz="2200" dirty="0">
                  <a:latin typeface="Arial" panose="020B0604020202020204" pitchFamily="34" charset="0"/>
                  <a:cs typeface="Arial" panose="020B0604020202020204" pitchFamily="34" charset="0"/>
                </a:rPr>
                <a:t>: </a:t>
              </a:r>
              <a:r>
                <a:rPr lang="en-US" sz="2200" b="0" dirty="0">
                  <a:latin typeface="Arial" panose="020B0604020202020204" pitchFamily="34" charset="0"/>
                  <a:cs typeface="Arial" panose="020B0604020202020204" pitchFamily="34" charset="0"/>
                </a:rPr>
                <a:t>MVP </a:t>
              </a:r>
              <a:r>
                <a:rPr lang="ru-RU" sz="2200" b="0" dirty="0">
                  <a:latin typeface="Arial" panose="020B0604020202020204" pitchFamily="34" charset="0"/>
                  <a:cs typeface="Arial" panose="020B0604020202020204" pitchFamily="34" charset="0"/>
                </a:rPr>
                <a:t>в формате </a:t>
              </a:r>
              <a:r>
                <a:rPr lang="ru-RU" sz="22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тг</a:t>
              </a:r>
              <a:r>
                <a:rPr lang="ru-RU" sz="2200" b="0" dirty="0">
                  <a:latin typeface="Arial" panose="020B0604020202020204" pitchFamily="34" charset="0"/>
                  <a:cs typeface="Arial" panose="020B0604020202020204" pitchFamily="34" charset="0"/>
                </a:rPr>
                <a:t>-бота</a:t>
              </a:r>
              <a:r>
                <a:rPr sz="2200" b="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sz="22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презентация</a:t>
              </a:r>
              <a:r>
                <a:rPr sz="2200" b="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200" b="0" dirty="0" err="1">
                  <a:latin typeface="Arial" panose="020B0604020202020204" pitchFamily="34" charset="0"/>
                  <a:cs typeface="Arial" panose="020B0604020202020204" pitchFamily="34" charset="0"/>
                </a:rPr>
                <a:t>проекта</a:t>
              </a:r>
              <a:endParaRPr sz="2200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Телеграм-бот в формате книги-игры для изучения английского языка.">
              <a:extLst>
                <a:ext uri="{FF2B5EF4-FFF2-40B4-BE49-F238E27FC236}">
                  <a16:creationId xmlns:a16="http://schemas.microsoft.com/office/drawing/2014/main" id="{8BACCC48-A531-A450-8A94-5CF92DBF91A2}"/>
                </a:ext>
              </a:extLst>
            </p:cNvPr>
            <p:cNvSpPr txBox="1"/>
            <p:nvPr/>
          </p:nvSpPr>
          <p:spPr>
            <a:xfrm>
              <a:off x="8149985" y="7830458"/>
              <a:ext cx="11626119" cy="53860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anchor="ctr">
              <a:spAutoFit/>
            </a:bodyPr>
            <a:lstStyle/>
            <a:p>
              <a:pPr defTabSz="342900">
                <a:defRPr sz="40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lang="ru-RU" sz="3000" dirty="0">
                  <a:solidFill>
                    <a:srgbClr val="FC48D9"/>
                  </a:solidFill>
                </a:rPr>
                <a:t>Оснащение:</a:t>
              </a:r>
              <a:endParaRPr sz="3000" b="0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131385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CA29D-55FA-CB6B-AC24-5E7F050B5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Актуальность:">
            <a:extLst>
              <a:ext uri="{FF2B5EF4-FFF2-40B4-BE49-F238E27FC236}">
                <a16:creationId xmlns:a16="http://schemas.microsoft.com/office/drawing/2014/main" id="{34962F2B-57C1-EFF4-F57B-CC7D337EE98E}"/>
              </a:ext>
            </a:extLst>
          </p:cNvPr>
          <p:cNvSpPr txBox="1"/>
          <p:nvPr/>
        </p:nvSpPr>
        <p:spPr>
          <a:xfrm>
            <a:off x="12529226" y="1083478"/>
            <a:ext cx="4395008" cy="1185990"/>
          </a:xfrm>
          <a:prstGeom prst="rect">
            <a:avLst/>
          </a:prstGeom>
          <a:ln w="12700">
            <a:miter lim="400000"/>
          </a:ln>
          <a:effectLst>
            <a:outerShdw blurRad="38100" dist="38100" dir="27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algn="ctr">
              <a:lnSpc>
                <a:spcPct val="90000"/>
              </a:lnSpc>
              <a:defRPr sz="7200">
                <a:solidFill>
                  <a:srgbClr val="002060"/>
                </a:solidFill>
                <a:latin typeface="NauryzRedKeds"/>
                <a:ea typeface="NauryzRedKeds"/>
                <a:cs typeface="NauryzRedKeds"/>
                <a:sym typeface="NauryzRedKeds"/>
              </a:defRPr>
            </a:lvl1pPr>
          </a:lstStyle>
          <a:p>
            <a:pPr algn="r"/>
            <a:r>
              <a:rPr lang="ru-RU" sz="5000" dirty="0">
                <a:latin typeface="NauryzRedKeds" panose="020B0704020202020204" pitchFamily="34" charset="0"/>
                <a:cs typeface="NauryzRedKeds" panose="020B0704020202020204" pitchFamily="34" charset="0"/>
              </a:rPr>
              <a:t>Затраты:</a:t>
            </a:r>
            <a:endParaRPr sz="5000" dirty="0">
              <a:latin typeface="NauryzRedKeds" panose="020B0704020202020204" pitchFamily="34" charset="0"/>
              <a:cs typeface="NauryzRedKeds" panose="020B0704020202020204" pitchFamily="34" charset="0"/>
            </a:endParaRPr>
          </a:p>
        </p:txBody>
      </p:sp>
      <p:graphicFrame>
        <p:nvGraphicFramePr>
          <p:cNvPr id="11" name="Таблица 7">
            <a:extLst>
              <a:ext uri="{FF2B5EF4-FFF2-40B4-BE49-F238E27FC236}">
                <a16:creationId xmlns:a16="http://schemas.microsoft.com/office/drawing/2014/main" id="{87A316B2-2BEC-A585-2C21-371076F09F8D}"/>
              </a:ext>
            </a:extLst>
          </p:cNvPr>
          <p:cNvGraphicFramePr/>
          <p:nvPr/>
        </p:nvGraphicFramePr>
        <p:xfrm>
          <a:off x="1366784" y="2409799"/>
          <a:ext cx="15745736" cy="213807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15154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0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300" dirty="0" err="1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Регистрация</a:t>
                      </a:r>
                      <a:r>
                        <a:rPr sz="2300" dirty="0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 </a:t>
                      </a:r>
                      <a:r>
                        <a:rPr sz="2300" dirty="0" err="1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российского</a:t>
                      </a:r>
                      <a:r>
                        <a:rPr sz="2300" dirty="0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 </a:t>
                      </a:r>
                      <a:r>
                        <a:rPr sz="2300" dirty="0" err="1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юридического</a:t>
                      </a:r>
                      <a:r>
                        <a:rPr sz="2300" dirty="0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 </a:t>
                      </a:r>
                      <a:r>
                        <a:rPr sz="2300" dirty="0" err="1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лица</a:t>
                      </a:r>
                      <a:r>
                        <a:rPr sz="2300" dirty="0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 </a:t>
                      </a:r>
                    </a:p>
                  </a:txBody>
                  <a:tcPr marL="38547" marR="38547" marT="38547" marB="38547" anchor="ctr" horzOverflow="overflow">
                    <a:lnL w="12700">
                      <a:miter lim="400000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2300" dirty="0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3</a:t>
                      </a:r>
                      <a:r>
                        <a:rPr sz="2300" dirty="0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0 000  </a:t>
                      </a:r>
                      <a:r>
                        <a:rPr sz="2300" dirty="0" err="1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руб</a:t>
                      </a:r>
                      <a:endParaRPr sz="2300" dirty="0">
                        <a:latin typeface="Arial" panose="020B0604020202020204" pitchFamily="34" charset="0"/>
                        <a:ea typeface="Montserrat"/>
                        <a:cs typeface="Arial" panose="020B0604020202020204" pitchFamily="34" charset="0"/>
                        <a:sym typeface="Montserrat"/>
                      </a:endParaRPr>
                    </a:p>
                  </a:txBody>
                  <a:tcPr marL="38547" marR="38547" marT="38547" marB="38547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ru-RU" sz="2300" dirty="0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Создание сайта </a:t>
                      </a:r>
                      <a:r>
                        <a:rPr lang="ru-RU" sz="2300" dirty="0" err="1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стратап</a:t>
                      </a:r>
                      <a:r>
                        <a:rPr lang="ru-RU" sz="2300" dirty="0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-проекта</a:t>
                      </a:r>
                      <a:endParaRPr sz="2300" dirty="0">
                        <a:latin typeface="Arial" panose="020B0604020202020204" pitchFamily="34" charset="0"/>
                        <a:ea typeface="Montserrat"/>
                        <a:cs typeface="Arial" panose="020B0604020202020204" pitchFamily="34" charset="0"/>
                        <a:sym typeface="Montserrat"/>
                      </a:endParaRPr>
                    </a:p>
                  </a:txBody>
                  <a:tcPr marL="38547" marR="38547" marT="38547" marB="38547" anchor="ctr" horzOverflow="overflow">
                    <a:lnL w="12700">
                      <a:miter lim="400000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ru-RU" sz="2300" dirty="0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120</a:t>
                      </a:r>
                      <a:r>
                        <a:rPr sz="2300" dirty="0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 </a:t>
                      </a:r>
                      <a:r>
                        <a:rPr lang="ru-RU" sz="2300" dirty="0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4</a:t>
                      </a:r>
                      <a:r>
                        <a:rPr sz="2300" dirty="0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00 </a:t>
                      </a:r>
                      <a:r>
                        <a:rPr sz="2300" dirty="0" err="1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руб</a:t>
                      </a:r>
                      <a:endParaRPr sz="2300" dirty="0">
                        <a:latin typeface="Arial" panose="020B0604020202020204" pitchFamily="34" charset="0"/>
                        <a:ea typeface="Montserrat"/>
                        <a:cs typeface="Arial" panose="020B0604020202020204" pitchFamily="34" charset="0"/>
                        <a:sym typeface="Montserrat"/>
                      </a:endParaRPr>
                    </a:p>
                  </a:txBody>
                  <a:tcPr marL="38547" marR="38547" marT="38547" marB="38547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ru-RU" sz="2300" dirty="0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Создание 3-х историй (21 глава)</a:t>
                      </a:r>
                      <a:endParaRPr sz="2300" dirty="0">
                        <a:latin typeface="Arial" panose="020B0604020202020204" pitchFamily="34" charset="0"/>
                        <a:ea typeface="Montserrat"/>
                        <a:cs typeface="Arial" panose="020B0604020202020204" pitchFamily="34" charset="0"/>
                        <a:sym typeface="Montserrat"/>
                      </a:endParaRPr>
                    </a:p>
                  </a:txBody>
                  <a:tcPr marL="38547" marR="38547" marT="38547" marB="38547" anchor="ctr" horzOverflow="overflow">
                    <a:lnL w="12700">
                      <a:miter lim="400000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ru-RU" sz="2300" dirty="0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400</a:t>
                      </a:r>
                      <a:r>
                        <a:rPr sz="2300" dirty="0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 000 </a:t>
                      </a:r>
                      <a:r>
                        <a:rPr sz="2300" dirty="0" err="1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руб</a:t>
                      </a:r>
                      <a:r>
                        <a:rPr sz="2300" dirty="0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 </a:t>
                      </a:r>
                    </a:p>
                  </a:txBody>
                  <a:tcPr marL="38547" marR="38547" marT="38547" marB="38547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ru-RU" sz="2300" dirty="0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Разработка </a:t>
                      </a:r>
                      <a:r>
                        <a:rPr lang="fr-FR" sz="2300" dirty="0" err="1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Telegram</a:t>
                      </a:r>
                      <a:r>
                        <a:rPr lang="fr-FR" sz="2300" dirty="0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-</a:t>
                      </a:r>
                      <a:r>
                        <a:rPr lang="ru-RU" sz="2300" dirty="0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мини приложения с использованием </a:t>
                      </a:r>
                      <a:r>
                        <a:rPr lang="fr-FR" sz="2300" dirty="0" err="1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FlutterFlow</a:t>
                      </a:r>
                      <a:endParaRPr sz="2300" dirty="0">
                        <a:latin typeface="Arial" panose="020B0604020202020204" pitchFamily="34" charset="0"/>
                        <a:ea typeface="Montserrat"/>
                        <a:cs typeface="Arial" panose="020B0604020202020204" pitchFamily="34" charset="0"/>
                        <a:sym typeface="Montserrat"/>
                      </a:endParaRPr>
                    </a:p>
                  </a:txBody>
                  <a:tcPr marL="38547" marR="38547" marT="38547" marB="38547" anchor="ctr" horzOverflow="overflow">
                    <a:lnL w="12700">
                      <a:miter lim="400000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ru-RU" sz="2300" dirty="0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250</a:t>
                      </a:r>
                      <a:r>
                        <a:rPr sz="2300" dirty="0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 000 </a:t>
                      </a:r>
                      <a:r>
                        <a:rPr sz="2300" dirty="0" err="1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руб</a:t>
                      </a:r>
                      <a:endParaRPr sz="2300" dirty="0">
                        <a:latin typeface="Arial" panose="020B0604020202020204" pitchFamily="34" charset="0"/>
                        <a:ea typeface="Montserrat"/>
                        <a:cs typeface="Arial" panose="020B0604020202020204" pitchFamily="34" charset="0"/>
                        <a:sym typeface="Montserrat"/>
                      </a:endParaRPr>
                    </a:p>
                  </a:txBody>
                  <a:tcPr marL="38547" marR="38547" marT="38547" marB="38547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ru-RU" sz="2300" dirty="0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Реклама и продвижение</a:t>
                      </a:r>
                      <a:endParaRPr sz="2300" dirty="0">
                        <a:latin typeface="Arial" panose="020B0604020202020204" pitchFamily="34" charset="0"/>
                        <a:ea typeface="Montserrat"/>
                        <a:cs typeface="Arial" panose="020B0604020202020204" pitchFamily="34" charset="0"/>
                        <a:sym typeface="Montserrat"/>
                      </a:endParaRPr>
                    </a:p>
                  </a:txBody>
                  <a:tcPr marL="38547" marR="38547" marT="38547" marB="38547" anchor="ctr" horzOverflow="overflow">
                    <a:lnL w="12700">
                      <a:miter lim="400000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ru-RU" sz="2300" dirty="0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200</a:t>
                      </a:r>
                      <a:r>
                        <a:rPr sz="2300" dirty="0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 000 </a:t>
                      </a:r>
                      <a:r>
                        <a:rPr sz="2300" dirty="0" err="1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р</a:t>
                      </a:r>
                      <a:r>
                        <a:rPr lang="ru-RU" sz="2300" dirty="0" err="1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уб</a:t>
                      </a:r>
                      <a:r>
                        <a:rPr sz="2300" dirty="0">
                          <a:latin typeface="Arial" panose="020B0604020202020204" pitchFamily="34" charset="0"/>
                          <a:ea typeface="Montserrat"/>
                          <a:cs typeface="Arial" panose="020B0604020202020204" pitchFamily="34" charset="0"/>
                          <a:sym typeface="Montserrat"/>
                        </a:rPr>
                        <a:t>  </a:t>
                      </a:r>
                    </a:p>
                  </a:txBody>
                  <a:tcPr marL="38547" marR="38547" marT="38547" marB="38547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Актуальность:">
            <a:extLst>
              <a:ext uri="{FF2B5EF4-FFF2-40B4-BE49-F238E27FC236}">
                <a16:creationId xmlns:a16="http://schemas.microsoft.com/office/drawing/2014/main" id="{F4DFD454-08A0-5234-7059-6D0F397D9F95}"/>
              </a:ext>
            </a:extLst>
          </p:cNvPr>
          <p:cNvSpPr txBox="1"/>
          <p:nvPr/>
        </p:nvSpPr>
        <p:spPr>
          <a:xfrm>
            <a:off x="1574418" y="5455329"/>
            <a:ext cx="5176006" cy="1326321"/>
          </a:xfrm>
          <a:prstGeom prst="rect">
            <a:avLst/>
          </a:prstGeom>
          <a:ln w="12700">
            <a:miter lim="400000"/>
          </a:ln>
          <a:effectLst>
            <a:outerShdw blurRad="38100" dist="38100" dir="27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algn="ctr">
              <a:lnSpc>
                <a:spcPct val="90000"/>
              </a:lnSpc>
              <a:defRPr sz="7200">
                <a:solidFill>
                  <a:srgbClr val="002060"/>
                </a:solidFill>
                <a:latin typeface="NauryzRedKeds"/>
                <a:ea typeface="NauryzRedKeds"/>
                <a:cs typeface="NauryzRedKeds"/>
                <a:sym typeface="NauryzRedKeds"/>
              </a:defRPr>
            </a:lvl1pPr>
          </a:lstStyle>
          <a:p>
            <a:pPr algn="l"/>
            <a:r>
              <a:rPr lang="ru-RU" sz="5000" dirty="0">
                <a:latin typeface="NauryzRedKeds" panose="020B0704020202020204" pitchFamily="34" charset="0"/>
                <a:cs typeface="NauryzRedKeds" panose="020B0704020202020204" pitchFamily="34" charset="0"/>
              </a:rPr>
              <a:t>Доходы</a:t>
            </a:r>
            <a:r>
              <a:rPr lang="ru-RU" sz="5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C675DB35-9A3C-B13F-780D-C660F6D1F032}"/>
              </a:ext>
            </a:extLst>
          </p:cNvPr>
          <p:cNvSpPr/>
          <p:nvPr/>
        </p:nvSpPr>
        <p:spPr>
          <a:xfrm>
            <a:off x="1366784" y="6554082"/>
            <a:ext cx="7508700" cy="2646237"/>
          </a:xfrm>
          <a:prstGeom prst="roundRect">
            <a:avLst>
              <a:gd name="adj" fmla="val 8480"/>
            </a:avLst>
          </a:prstGeom>
          <a:solidFill>
            <a:srgbClr val="9DB2FF"/>
          </a:solidFill>
          <a:ln w="25400">
            <a:solidFill>
              <a:srgbClr val="E9EEFF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17" name="Rounded Rectangle">
            <a:extLst>
              <a:ext uri="{FF2B5EF4-FFF2-40B4-BE49-F238E27FC236}">
                <a16:creationId xmlns:a16="http://schemas.microsoft.com/office/drawing/2014/main" id="{96752134-9B1E-3BA1-5A6C-DEEDF1035A06}"/>
              </a:ext>
            </a:extLst>
          </p:cNvPr>
          <p:cNvSpPr/>
          <p:nvPr/>
        </p:nvSpPr>
        <p:spPr>
          <a:xfrm>
            <a:off x="9603820" y="6554082"/>
            <a:ext cx="7508700" cy="2646238"/>
          </a:xfrm>
          <a:prstGeom prst="roundRect">
            <a:avLst>
              <a:gd name="adj" fmla="val 8480"/>
            </a:avLst>
          </a:prstGeom>
          <a:solidFill>
            <a:srgbClr val="9DB2FF"/>
          </a:solidFill>
          <a:ln w="25400">
            <a:solidFill>
              <a:srgbClr val="E9EEFF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">
            <a:extLst>
              <a:ext uri="{FF2B5EF4-FFF2-40B4-BE49-F238E27FC236}">
                <a16:creationId xmlns:a16="http://schemas.microsoft.com/office/drawing/2014/main" id="{7E41E3B3-FFBD-68E6-2D66-CAB87C616E41}"/>
              </a:ext>
            </a:extLst>
          </p:cNvPr>
          <p:cNvSpPr/>
          <p:nvPr/>
        </p:nvSpPr>
        <p:spPr>
          <a:xfrm>
            <a:off x="9792106" y="6713523"/>
            <a:ext cx="7132128" cy="2327356"/>
          </a:xfrm>
          <a:prstGeom prst="roundRect">
            <a:avLst>
              <a:gd name="adj" fmla="val 8517"/>
            </a:avLst>
          </a:prstGeom>
          <a:solidFill>
            <a:srgbClr val="FFFFFF"/>
          </a:solidFill>
          <a:ln w="25400">
            <a:solidFill>
              <a:srgbClr val="E9EEFF"/>
            </a:solidFill>
          </a:ln>
        </p:spPr>
        <p:txBody>
          <a:bodyPr lIns="45718" tIns="45718" rIns="45718" bIns="45718" anchor="ctr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ounded Rectangle">
            <a:extLst>
              <a:ext uri="{FF2B5EF4-FFF2-40B4-BE49-F238E27FC236}">
                <a16:creationId xmlns:a16="http://schemas.microsoft.com/office/drawing/2014/main" id="{98DE3628-D40F-CEA4-3966-00C03F152FA1}"/>
              </a:ext>
            </a:extLst>
          </p:cNvPr>
          <p:cNvSpPr/>
          <p:nvPr/>
        </p:nvSpPr>
        <p:spPr>
          <a:xfrm>
            <a:off x="1574418" y="6713523"/>
            <a:ext cx="7132128" cy="2327356"/>
          </a:xfrm>
          <a:prstGeom prst="roundRect">
            <a:avLst>
              <a:gd name="adj" fmla="val 8517"/>
            </a:avLst>
          </a:prstGeom>
          <a:solidFill>
            <a:srgbClr val="FFFFFF"/>
          </a:solidFill>
          <a:ln w="25400">
            <a:solidFill>
              <a:srgbClr val="E9EEFF"/>
            </a:solidFill>
          </a:ln>
        </p:spPr>
        <p:txBody>
          <a:bodyPr lIns="45718" tIns="45718" rIns="45718" bIns="45718" anchor="ctr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Овал 7">
            <a:extLst>
              <a:ext uri="{FF2B5EF4-FFF2-40B4-BE49-F238E27FC236}">
                <a16:creationId xmlns:a16="http://schemas.microsoft.com/office/drawing/2014/main" id="{0DB41671-F964-ABCF-F4F7-997CA8F3D42D}"/>
              </a:ext>
            </a:extLst>
          </p:cNvPr>
          <p:cNvSpPr/>
          <p:nvPr/>
        </p:nvSpPr>
        <p:spPr>
          <a:xfrm>
            <a:off x="7861463" y="6153971"/>
            <a:ext cx="1305027" cy="1220803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Овал 12">
            <a:extLst>
              <a:ext uri="{FF2B5EF4-FFF2-40B4-BE49-F238E27FC236}">
                <a16:creationId xmlns:a16="http://schemas.microsoft.com/office/drawing/2014/main" id="{118FF069-DD78-73CC-A4F5-3C1F836EF757}"/>
              </a:ext>
            </a:extLst>
          </p:cNvPr>
          <p:cNvSpPr/>
          <p:nvPr/>
        </p:nvSpPr>
        <p:spPr>
          <a:xfrm>
            <a:off x="8094964" y="6356188"/>
            <a:ext cx="838027" cy="783943"/>
          </a:xfrm>
          <a:prstGeom prst="ellipse">
            <a:avLst/>
          </a:prstGeom>
          <a:solidFill>
            <a:srgbClr val="FC48D9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26" name="Актуальность:">
            <a:extLst>
              <a:ext uri="{FF2B5EF4-FFF2-40B4-BE49-F238E27FC236}">
                <a16:creationId xmlns:a16="http://schemas.microsoft.com/office/drawing/2014/main" id="{D2602BDC-C5FF-F81D-5C70-A15CC9873144}"/>
              </a:ext>
            </a:extLst>
          </p:cNvPr>
          <p:cNvSpPr txBox="1"/>
          <p:nvPr/>
        </p:nvSpPr>
        <p:spPr>
          <a:xfrm>
            <a:off x="7785640" y="6155162"/>
            <a:ext cx="1456673" cy="1185990"/>
          </a:xfrm>
          <a:prstGeom prst="rect">
            <a:avLst/>
          </a:prstGeom>
          <a:ln w="12700">
            <a:miter lim="400000"/>
          </a:ln>
          <a:effectLst>
            <a:outerShdw blurRad="38100" dist="38100" dir="27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b">
            <a:normAutofit/>
          </a:bodyPr>
          <a:lstStyle>
            <a:lvl1pPr algn="ctr" defTabSz="619125">
              <a:defRPr sz="7200">
                <a:solidFill>
                  <a:srgbClr val="091441"/>
                </a:solidFill>
                <a:latin typeface="NauryzRedKeds"/>
                <a:ea typeface="NauryzRedKeds"/>
                <a:cs typeface="NauryzRedKeds"/>
                <a:sym typeface="NauryzRedKeds"/>
              </a:defRPr>
            </a:lvl1pPr>
          </a:lstStyle>
          <a:p>
            <a:r>
              <a:rPr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7" name="Овал 19">
            <a:extLst>
              <a:ext uri="{FF2B5EF4-FFF2-40B4-BE49-F238E27FC236}">
                <a16:creationId xmlns:a16="http://schemas.microsoft.com/office/drawing/2014/main" id="{EA5B4D8E-D26E-C721-B5A3-65A2E3414444}"/>
              </a:ext>
            </a:extLst>
          </p:cNvPr>
          <p:cNvSpPr/>
          <p:nvPr/>
        </p:nvSpPr>
        <p:spPr>
          <a:xfrm>
            <a:off x="16098499" y="6153972"/>
            <a:ext cx="1305027" cy="1220803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Овал 20">
            <a:extLst>
              <a:ext uri="{FF2B5EF4-FFF2-40B4-BE49-F238E27FC236}">
                <a16:creationId xmlns:a16="http://schemas.microsoft.com/office/drawing/2014/main" id="{C6D748FE-5F99-92BE-48B5-379418AA2802}"/>
              </a:ext>
            </a:extLst>
          </p:cNvPr>
          <p:cNvSpPr/>
          <p:nvPr/>
        </p:nvSpPr>
        <p:spPr>
          <a:xfrm>
            <a:off x="16332000" y="6356189"/>
            <a:ext cx="838027" cy="783943"/>
          </a:xfrm>
          <a:prstGeom prst="ellipse">
            <a:avLst/>
          </a:prstGeom>
          <a:solidFill>
            <a:srgbClr val="FC48D9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29" name="Актуальность:">
            <a:extLst>
              <a:ext uri="{FF2B5EF4-FFF2-40B4-BE49-F238E27FC236}">
                <a16:creationId xmlns:a16="http://schemas.microsoft.com/office/drawing/2014/main" id="{5E6DF028-24D5-98F2-B8EC-4B02D46399C0}"/>
              </a:ext>
            </a:extLst>
          </p:cNvPr>
          <p:cNvSpPr txBox="1"/>
          <p:nvPr/>
        </p:nvSpPr>
        <p:spPr>
          <a:xfrm>
            <a:off x="16022676" y="6155163"/>
            <a:ext cx="1456673" cy="1185990"/>
          </a:xfrm>
          <a:prstGeom prst="rect">
            <a:avLst/>
          </a:prstGeom>
          <a:ln w="12700">
            <a:miter lim="400000"/>
          </a:ln>
          <a:effectLst>
            <a:outerShdw blurRad="38100" dist="38100" dir="27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b">
            <a:normAutofit/>
          </a:bodyPr>
          <a:lstStyle>
            <a:lvl1pPr algn="ctr" defTabSz="619125">
              <a:defRPr sz="7200">
                <a:solidFill>
                  <a:srgbClr val="091441"/>
                </a:solidFill>
                <a:latin typeface="NauryzRedKeds"/>
                <a:ea typeface="NauryzRedKeds"/>
                <a:cs typeface="NauryzRedKeds"/>
                <a:sym typeface="NauryzRedKeds"/>
              </a:defRPr>
            </a:lvl1pPr>
          </a:lstStyle>
          <a:p>
            <a:r>
              <a: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0" name="Расширение рынка мобильного обучения…">
            <a:extLst>
              <a:ext uri="{FF2B5EF4-FFF2-40B4-BE49-F238E27FC236}">
                <a16:creationId xmlns:a16="http://schemas.microsoft.com/office/drawing/2014/main" id="{7195FB0F-BC5B-7134-DF67-10E38CC0A2EB}"/>
              </a:ext>
            </a:extLst>
          </p:cNvPr>
          <p:cNvSpPr txBox="1"/>
          <p:nvPr/>
        </p:nvSpPr>
        <p:spPr>
          <a:xfrm>
            <a:off x="1618464" y="6778827"/>
            <a:ext cx="7005337" cy="2246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0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Система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подписок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20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Первая глава – БЕСПЛАТНО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Далее: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1 месяц – 349 ₽</a:t>
            </a:r>
            <a:endParaRPr lang="fr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solidFill>
                  <a:srgbClr val="FC48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12 месяцев – 3490 ₽</a:t>
            </a:r>
            <a:endParaRPr lang="fr-US" sz="2000" b="1">
              <a:solidFill>
                <a:srgbClr val="FC48D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Расширение рынка мобильного обучения…">
            <a:extLst>
              <a:ext uri="{FF2B5EF4-FFF2-40B4-BE49-F238E27FC236}">
                <a16:creationId xmlns:a16="http://schemas.microsoft.com/office/drawing/2014/main" id="{FD89C58A-69A7-6071-23B3-1BDF2446A4BF}"/>
              </a:ext>
            </a:extLst>
          </p:cNvPr>
          <p:cNvSpPr txBox="1"/>
          <p:nvPr/>
        </p:nvSpPr>
        <p:spPr>
          <a:xfrm>
            <a:off x="10009854" y="6731505"/>
            <a:ext cx="6850984" cy="2246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0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Партнёрские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программы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20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SzPct val="100000"/>
              <a:buFont typeface="Arial"/>
              <a:buChar char="•"/>
              <a:defRPr sz="2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Сотрудничество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образовательными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платформами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репетиторами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языковыми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школами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получения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% с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привлечённых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пользователей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marL="342900" indent="-342900">
              <a:buSzPct val="100000"/>
              <a:buFont typeface="Arial"/>
              <a:buChar char="•"/>
              <a:defRPr sz="2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Разработка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историй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под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ключ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бизнеса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2">
              <a:buSzPct val="100000"/>
              <a:defRPr sz="2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ru-RU" dirty="0">
                <a:solidFill>
                  <a:srgbClr val="FC48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1 история = 65 </a:t>
            </a:r>
            <a:r>
              <a:rPr lang="ru-US" sz="2000" dirty="0">
                <a:solidFill>
                  <a:srgbClr val="FC48D9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000 ₽</a:t>
            </a:r>
            <a:r>
              <a:rPr lang="ru-RU" dirty="0">
                <a:solidFill>
                  <a:srgbClr val="FC48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dirty="0">
              <a:solidFill>
                <a:srgbClr val="FC48D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67553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6118B-4EBD-2EAE-E008-CB0DE5B1F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G_0061.jpeg" descr="IMG_0061.jpeg">
            <a:extLst>
              <a:ext uri="{FF2B5EF4-FFF2-40B4-BE49-F238E27FC236}">
                <a16:creationId xmlns:a16="http://schemas.microsoft.com/office/drawing/2014/main" id="{71C85014-8566-476F-ED81-FF5D63306F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2831"/>
          </a:blip>
          <a:srcRect l="77437" t="15538" r="1053" b="51175"/>
          <a:stretch>
            <a:fillRect/>
          </a:stretch>
        </p:blipFill>
        <p:spPr>
          <a:xfrm>
            <a:off x="681014" y="561364"/>
            <a:ext cx="16925972" cy="9164272"/>
          </a:xfrm>
          <a:prstGeom prst="roundRect">
            <a:avLst/>
          </a:prstGeom>
          <a:ln w="12700">
            <a:miter lim="400000"/>
          </a:ln>
        </p:spPr>
      </p:pic>
      <p:sp>
        <p:nvSpPr>
          <p:cNvPr id="104" name="Языко— Плёт">
            <a:extLst>
              <a:ext uri="{FF2B5EF4-FFF2-40B4-BE49-F238E27FC236}">
                <a16:creationId xmlns:a16="http://schemas.microsoft.com/office/drawing/2014/main" id="{2A6413D1-417F-EA29-9BE3-124746339EB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37852" y="1288369"/>
            <a:ext cx="11990710" cy="2332624"/>
          </a:xfrm>
          <a:prstGeom prst="rect">
            <a:avLst/>
          </a:prstGeom>
          <a:effectLst>
            <a:outerShdw blurRad="38100" dist="38100" dir="2700000" rotWithShape="0">
              <a:srgbClr val="000000">
                <a:alpha val="50000"/>
              </a:srgbClr>
            </a:outerShdw>
          </a:effectLst>
        </p:spPr>
        <p:txBody>
          <a:bodyPr>
            <a:normAutofit/>
          </a:bodyPr>
          <a:lstStyle>
            <a:lvl1pPr algn="l" defTabSz="501490">
              <a:defRPr sz="16200">
                <a:solidFill>
                  <a:srgbClr val="FFFFFF"/>
                </a:solidFill>
                <a:latin typeface="NauryzRedKeds"/>
                <a:ea typeface="NauryzRedKeds"/>
                <a:cs typeface="NauryzRedKeds"/>
                <a:sym typeface="NauryzRedKeds"/>
              </a:defRPr>
            </a:lvl1pPr>
          </a:lstStyle>
          <a:p>
            <a:pPr algn="ctr"/>
            <a:r>
              <a:rPr lang="ru-RU" sz="7000" dirty="0"/>
              <a:t>Благодарим за проявленный интерес!</a:t>
            </a:r>
            <a:endParaRPr sz="7000" dirty="0"/>
          </a:p>
        </p:txBody>
      </p:sp>
      <p:sp>
        <p:nvSpPr>
          <p:cNvPr id="105" name="Телеграмм-бот для изучения иностранного языка">
            <a:extLst>
              <a:ext uri="{FF2B5EF4-FFF2-40B4-BE49-F238E27FC236}">
                <a16:creationId xmlns:a16="http://schemas.microsoft.com/office/drawing/2014/main" id="{B2B14DEC-1F15-C00F-95E1-D4B95DCCA38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4522529" y="3786634"/>
            <a:ext cx="9421363" cy="1488507"/>
          </a:xfrm>
          <a:prstGeom prst="rect">
            <a:avLst/>
          </a:prstGeom>
        </p:spPr>
        <p:txBody>
          <a:bodyPr/>
          <a:lstStyle>
            <a:lvl1pPr>
              <a:defRPr sz="3200">
                <a:ln w="3175" cap="flat">
                  <a:solidFill>
                    <a:srgbClr val="8DA1EC"/>
                  </a:solidFill>
                  <a:prstDash val="solid"/>
                  <a:round/>
                </a:ln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r>
              <a:rPr lang="ru-RU" b="1" dirty="0"/>
              <a:t>Будем рады ответить на ваши вопросы!</a:t>
            </a:r>
            <a:endParaRPr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E91A5E6-CFEB-231C-9313-F1ADE438BA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078" b="56875" l="9814" r="89848">
                        <a14:foregroundMark x1="26396" y1="55078" x2="41117" y2="55234"/>
                        <a14:foregroundMark x1="41117" y1="55234" x2="51946" y2="54766"/>
                        <a14:foregroundMark x1="51946" y1="54766" x2="53299" y2="54766"/>
                        <a14:foregroundMark x1="55330" y1="56250" x2="47547" y2="57031"/>
                        <a14:foregroundMark x1="47039" y1="19063" x2="52792" y2="17344"/>
                        <a14:foregroundMark x1="40440" y1="17578" x2="51607" y2="16797"/>
                        <a14:foregroundMark x1="51607" y1="16797" x2="56514" y2="21250"/>
                        <a14:foregroundMark x1="56514" y1="21250" x2="45178" y2="24297"/>
                        <a14:foregroundMark x1="45178" y1="24297" x2="46024" y2="18750"/>
                        <a14:foregroundMark x1="46024" y1="18750" x2="48731" y2="16406"/>
                        <a14:foregroundMark x1="48731" y1="15078" x2="48731" y2="150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49" b="42247"/>
          <a:stretch>
            <a:fillRect/>
          </a:stretch>
        </p:blipFill>
        <p:spPr>
          <a:xfrm>
            <a:off x="11887202" y="4347998"/>
            <a:ext cx="4640706" cy="445049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8A1BFD8-9A23-EBFA-9080-2DC135C873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4531" b="55547" l="9814" r="89848">
                        <a14:foregroundMark x1="63113" y1="31250" x2="49239" y2="23906"/>
                        <a14:foregroundMark x1="49239" y1="23906" x2="45516" y2="17969"/>
                        <a14:foregroundMark x1="45516" y1="17969" x2="47208" y2="17578"/>
                        <a14:foregroundMark x1="41117" y1="21563" x2="43824" y2="15703"/>
                        <a14:foregroundMark x1="43824" y1="15703" x2="45854" y2="14922"/>
                        <a14:foregroundMark x1="52115" y1="15234" x2="52115" y2="15234"/>
                        <a14:foregroundMark x1="56176" y1="15859" x2="56176" y2="15859"/>
                        <a14:foregroundMark x1="55499" y1="15391" x2="51100" y2="14609"/>
                        <a14:foregroundMark x1="58206" y1="19531" x2="50761" y2="14609"/>
                        <a14:foregroundMark x1="50761" y1="14609" x2="39932" y2="18359"/>
                        <a14:foregroundMark x1="39932" y1="18359" x2="39425" y2="18906"/>
                        <a14:foregroundMark x1="38536" y1="19688" x2="38240" y2="18750"/>
                        <a14:foregroundMark x1="38684" y1="20156" x2="38536" y2="19688"/>
                        <a14:foregroundMark x1="39425" y1="22500" x2="38937" y2="20957"/>
                        <a14:foregroundMark x1="35533" y1="54063" x2="49915" y2="55547"/>
                        <a14:foregroundMark x1="49915" y1="55547" x2="70558" y2="53750"/>
                        <a14:foregroundMark x1="60914" y1="19609" x2="60914" y2="19609"/>
                        <a14:foregroundMark x1="42470" y1="15391" x2="42470" y2="15391"/>
                        <a14:foregroundMark x1="39425" y1="16953" x2="39425" y2="16953"/>
                        <a14:foregroundMark x1="39594" y1="16953" x2="39594" y2="16953"/>
                        <a14:backgroundMark x1="36548" y1="20156" x2="36548" y2="20156"/>
                        <a14:backgroundMark x1="36548" y1="19688" x2="36548" y2="19688"/>
                        <a14:backgroundMark x1="31810" y1="20156" x2="35871" y2="18906"/>
                        <a14:backgroundMark x1="39594" y1="16953" x2="39594" y2="16953"/>
                        <a14:backgroundMark x1="37394" y1="19609" x2="37394" y2="19609"/>
                        <a14:backgroundMark x1="38071" y1="19844" x2="37056" y2="18984"/>
                        <a14:backgroundMark x1="36548" y1="19844" x2="35702" y2="198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48" b="42247"/>
          <a:stretch>
            <a:fillRect/>
          </a:stretch>
        </p:blipFill>
        <p:spPr>
          <a:xfrm>
            <a:off x="1938513" y="4347998"/>
            <a:ext cx="4640705" cy="4450495"/>
          </a:xfrm>
          <a:prstGeom prst="rect">
            <a:avLst/>
          </a:prstGeom>
        </p:spPr>
      </p:pic>
      <p:sp>
        <p:nvSpPr>
          <p:cNvPr id="8" name="Телеграмм-бот для изучения иностранного языка">
            <a:extLst>
              <a:ext uri="{FF2B5EF4-FFF2-40B4-BE49-F238E27FC236}">
                <a16:creationId xmlns:a16="http://schemas.microsoft.com/office/drawing/2014/main" id="{B44148F2-5E2C-6831-A48B-168675948896}"/>
              </a:ext>
            </a:extLst>
          </p:cNvPr>
          <p:cNvSpPr txBox="1">
            <a:spLocks/>
          </p:cNvSpPr>
          <p:nvPr/>
        </p:nvSpPr>
        <p:spPr>
          <a:xfrm>
            <a:off x="2050024" y="8798493"/>
            <a:ext cx="4417681" cy="14885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normAutofit/>
          </a:bodyPr>
          <a:lstStyle>
            <a:lvl1pPr marL="0" marR="0" indent="0" algn="ctr" defTabSz="61912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 w="3175" cap="flat">
                  <a:solidFill>
                    <a:srgbClr val="8DA1EC"/>
                  </a:solidFill>
                  <a:prstDash val="solid"/>
                  <a:round/>
                </a:ln>
                <a:solidFill>
                  <a:srgbClr val="FFFFFF"/>
                </a:solidFill>
                <a:uFillTx/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  <a:lvl2pPr marL="0" marR="0" indent="0" algn="ctr" defTabSz="61912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61912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61912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61912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ru-RU" b="1" dirty="0"/>
              <a:t>Наш бот</a:t>
            </a:r>
          </a:p>
        </p:txBody>
      </p:sp>
      <p:sp>
        <p:nvSpPr>
          <p:cNvPr id="9" name="Телеграмм-бот для изучения иностранного языка">
            <a:extLst>
              <a:ext uri="{FF2B5EF4-FFF2-40B4-BE49-F238E27FC236}">
                <a16:creationId xmlns:a16="http://schemas.microsoft.com/office/drawing/2014/main" id="{E0C381E2-9CFA-98CB-A899-EF0D12E183EC}"/>
              </a:ext>
            </a:extLst>
          </p:cNvPr>
          <p:cNvSpPr txBox="1">
            <a:spLocks/>
          </p:cNvSpPr>
          <p:nvPr/>
        </p:nvSpPr>
        <p:spPr>
          <a:xfrm>
            <a:off x="12110227" y="8798492"/>
            <a:ext cx="4417681" cy="14885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normAutofit/>
          </a:bodyPr>
          <a:lstStyle>
            <a:lvl1pPr marL="0" marR="0" indent="0" algn="ctr" defTabSz="61912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 w="3175" cap="flat">
                  <a:solidFill>
                    <a:srgbClr val="8DA1EC"/>
                  </a:solidFill>
                  <a:prstDash val="solid"/>
                  <a:round/>
                </a:ln>
                <a:solidFill>
                  <a:srgbClr val="FFFFFF"/>
                </a:solidFill>
                <a:uFillTx/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  <a:lvl2pPr marL="0" marR="0" indent="0" algn="ctr" defTabSz="61912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61912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61912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61912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ru-RU" b="1" dirty="0"/>
              <a:t>Канал</a:t>
            </a:r>
          </a:p>
        </p:txBody>
      </p:sp>
      <p:sp>
        <p:nvSpPr>
          <p:cNvPr id="11" name="Телеграмм-бот для изучения иностранного языка">
            <a:extLst>
              <a:ext uri="{FF2B5EF4-FFF2-40B4-BE49-F238E27FC236}">
                <a16:creationId xmlns:a16="http://schemas.microsoft.com/office/drawing/2014/main" id="{344FE281-E89A-6C66-6C4C-CB17218A3C14}"/>
              </a:ext>
            </a:extLst>
          </p:cNvPr>
          <p:cNvSpPr txBox="1">
            <a:spLocks/>
          </p:cNvSpPr>
          <p:nvPr/>
        </p:nvSpPr>
        <p:spPr>
          <a:xfrm>
            <a:off x="4433318" y="6160922"/>
            <a:ext cx="9421363" cy="14885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normAutofit/>
          </a:bodyPr>
          <a:lstStyle>
            <a:lvl1pPr marL="0" marR="0" indent="0" algn="ctr" defTabSz="61912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 w="3175" cap="flat">
                  <a:solidFill>
                    <a:srgbClr val="8DA1EC"/>
                  </a:solidFill>
                  <a:prstDash val="solid"/>
                  <a:round/>
                </a:ln>
                <a:solidFill>
                  <a:srgbClr val="FFFFFF"/>
                </a:solidFill>
                <a:uFillTx/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  <a:lvl2pPr marL="0" marR="0" indent="0" algn="ctr" defTabSz="61912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61912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61912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61912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ru-RU" b="1" dirty="0"/>
              <a:t>Связаться с нами: </a:t>
            </a:r>
          </a:p>
          <a:p>
            <a:pPr hangingPunct="1"/>
            <a:r>
              <a:rPr lang="fr-FR" dirty="0" err="1"/>
              <a:t>yazykoplet@yandex.ru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499612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693</Words>
  <Application>Microsoft Macintosh PowerPoint</Application>
  <PresentationFormat>Произвольный</PresentationFormat>
  <Paragraphs>171</Paragraphs>
  <Slides>10</Slides>
  <Notes>6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Helvetica</vt:lpstr>
      <vt:lpstr>NauryzRedKeds</vt:lpstr>
      <vt:lpstr>Calibri</vt:lpstr>
      <vt:lpstr>Office Theme</vt:lpstr>
      <vt:lpstr>Языко— Плёт</vt:lpstr>
      <vt:lpstr>Презентация PowerPoint</vt:lpstr>
      <vt:lpstr>Технологичность</vt:lpstr>
      <vt:lpstr>Конкуренты:</vt:lpstr>
      <vt:lpstr>Конкурентные преимущества</vt:lpstr>
      <vt:lpstr>Анализ рынка</vt:lpstr>
      <vt:lpstr>План реализации</vt:lpstr>
      <vt:lpstr>Презентация PowerPoint</vt:lpstr>
      <vt:lpstr>Презентация PowerPoint</vt:lpstr>
      <vt:lpstr>Благодарим за проявленный интерес!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Языко— Плёт</dc:title>
  <dc:subject/>
  <dc:creator/>
  <cp:keywords/>
  <dc:description/>
  <cp:lastModifiedBy>Вероника Макеева</cp:lastModifiedBy>
  <cp:revision>9</cp:revision>
  <dcterms:modified xsi:type="dcterms:W3CDTF">2025-06-13T08:51:01Z</dcterms:modified>
  <cp:category/>
  <cp:contentStatus/>
</cp:coreProperties>
</file>