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8" r:id="rId7"/>
    <p:sldId id="261" r:id="rId8"/>
    <p:sldId id="262" r:id="rId9"/>
    <p:sldId id="266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AB7881-7ADD-43B0-9F99-BF2C130E69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F873C16-911B-4907-AD2F-59B8E85923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E547E2-4A99-4A17-8A8C-986886AB4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2FC93-9061-4728-B846-05B5B52EDC67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7D5F50-B0D0-4B51-96B7-005033B1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A61C95-2239-4890-965E-B064F8DF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C98F2-F81A-40CD-8CDD-1F645BD329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847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76345-3274-4B18-BF25-9602B6231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3F0186-CB0D-4F01-9C37-8A69840B5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A30F9C-0384-4860-8DC7-8EFFF3504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2FC93-9061-4728-B846-05B5B52EDC67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1D042F-D61F-4E68-9670-D7EB1BFF8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5A85FB-DCC7-45FE-ABDA-490317EFB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C98F2-F81A-40CD-8CDD-1F645BD329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209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6CD458-1644-4FF1-B6AE-7EC9B2E84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883A58-1FB4-4243-86F5-B22961EFCF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2A109F-B271-423B-81D2-1EE4F5039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2FC93-9061-4728-B846-05B5B52EDC67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D65565-0019-4658-B44D-48B7A43B7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B0C6BA-2936-4A5D-A5C5-2342D7046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C98F2-F81A-40CD-8CDD-1F645BD329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846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167441-972D-436D-972F-366249069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32D25B-B76A-4AB6-BD4E-CCC8DC5CDC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39E6CDF-DD00-4F9E-917A-E6172A2FA2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547B30-8ABC-4B18-A14F-9F2B7C0F7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2FC93-9061-4728-B846-05B5B52EDC67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BCC71E9-8F86-4585-841D-F55D6511E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2884D60-AAF8-4CEA-9D8E-3281424AD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C98F2-F81A-40CD-8CDD-1F645BD329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44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FAAA8E-3677-4E5E-9C50-9C5D78EC0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C2D058-993F-439B-874A-EDD5E2ED9B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454F737-F697-41BB-81B3-DD2C12446F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29807E0-980D-49D7-8C91-1A90A6BBE8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60BCAC9-0054-4821-BFA9-BDD66841FB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4D4B5DE-97FA-4CF9-A960-72581FD08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2FC93-9061-4728-B846-05B5B52EDC67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B2DFBAD-E612-4550-91DC-0C6E147E3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03ED750-9854-4B17-9756-DA4650FD5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C98F2-F81A-40CD-8CDD-1F645BD329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566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F9AB6E-F105-4B93-BD28-893774557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F67B1D4-BF64-403A-A004-B9D940AAF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2FC93-9061-4728-B846-05B5B52EDC67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ABDA1CA-4162-4074-8B62-90766C4F2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5A3BA84-36CC-48B6-B122-2DD2468A8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C98F2-F81A-40CD-8CDD-1F645BD329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809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2F883D0-DDF5-4623-AF1A-F6873F43F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2FC93-9061-4728-B846-05B5B52EDC67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68AECD5-86B5-4985-974A-A160B82F6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A18150D-F625-445A-8567-555A2E1A4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C98F2-F81A-40CD-8CDD-1F645BD329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578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055B44-66F6-4D37-8070-21691ED7C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ECC15F-14EE-423C-ACAA-9E46BC7D5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DC7CFB-4916-4738-821D-4115842AB5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D2FAB3F-C4F7-4B08-87A7-351536C0A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2FC93-9061-4728-B846-05B5B52EDC67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13FF16F-4DD9-4914-93A8-0058000E9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9991075-CB97-44AC-AB36-379BDC46F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C98F2-F81A-40CD-8CDD-1F645BD329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116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77AFD9-1299-49FE-978E-0D83B7B83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FA9BE59-47E8-417B-B03E-41AAB72CA0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B060CBD-F55D-417E-864E-3F404E3BE9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2F6E378-BB8A-438B-9484-452DCCEB0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2FC93-9061-4728-B846-05B5B52EDC67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2892B88-1659-4CE3-9C8D-CF813ACE7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59744B9-2E21-4BF5-B610-C04A6C1D7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C98F2-F81A-40CD-8CDD-1F645BD329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493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5F0B03-F290-4092-B427-C61ED6DD0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3011D7E-AAC4-4E8C-98B9-1CB71F1047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FF7019-9EAD-492B-9D19-166655441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2FC93-9061-4728-B846-05B5B52EDC67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D44C51-1D24-4CF6-9864-D4767784A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662C94-683F-4CB6-AC7D-CDF255E4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C98F2-F81A-40CD-8CDD-1F645BD329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44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76E0E89-9C32-44CB-AABE-ACBF80C98D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EDEB761-2A8D-4315-B0D1-255D4D658F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96AF4B-6541-44AD-94C7-E276F457B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2FC93-9061-4728-B846-05B5B52EDC67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19475B-988E-43EC-8CDF-A84BEF7C2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7F2B0C-7B38-4A0C-B445-CF3A826A5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C98F2-F81A-40CD-8CDD-1F645BD329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538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9EFB1C-6D50-423C-8A98-2CAD40FA3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1EB965-7D1C-48FA-A957-0F68898C49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E8A8BB-1225-4AA0-B3C2-02A691AF4D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2FC93-9061-4728-B846-05B5B52EDC67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25A1CA-4B13-46F1-A512-97E9054611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DF9B47-BB6A-4202-BD9D-7B6A45777B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C98F2-F81A-40CD-8CDD-1F645BD329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826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fif"/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9AB158-84E4-41C0-BD78-20D416BE1F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594142"/>
          </a:xfrm>
        </p:spPr>
        <p:txBody>
          <a:bodyPr>
            <a:normAutofit fontScale="90000"/>
          </a:bodyPr>
          <a:lstStyle/>
          <a:p>
            <a:r>
              <a:rPr lang="ru-RU" dirty="0"/>
              <a:t>Геймификация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EF9BBA5-F3E3-4482-ACE3-F32FB46D19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771733"/>
            <a:ext cx="3272589" cy="59414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Ярмакович Виктор Викторович</a:t>
            </a: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198C53E9-D52F-4BEC-9775-07F4E9B8609E}"/>
              </a:ext>
            </a:extLst>
          </p:cNvPr>
          <p:cNvSpPr txBox="1">
            <a:spLocks/>
          </p:cNvSpPr>
          <p:nvPr/>
        </p:nvSpPr>
        <p:spPr>
          <a:xfrm>
            <a:off x="2991852" y="5771733"/>
            <a:ext cx="3104148" cy="59414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/>
              <a:t>Елескин</a:t>
            </a:r>
            <a:r>
              <a:rPr lang="ru-RU" dirty="0"/>
              <a:t> Илья Денисович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95CDF898-39A9-4994-B724-DDEF94C24841}"/>
              </a:ext>
            </a:extLst>
          </p:cNvPr>
          <p:cNvSpPr txBox="1">
            <a:spLocks/>
          </p:cNvSpPr>
          <p:nvPr/>
        </p:nvSpPr>
        <p:spPr>
          <a:xfrm>
            <a:off x="6096000" y="5775745"/>
            <a:ext cx="3272589" cy="59414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/>
              <a:t>Марковцев</a:t>
            </a:r>
            <a:r>
              <a:rPr lang="ru-RU" dirty="0"/>
              <a:t> Владимир Романович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EEE2827F-B681-43FB-ADB5-B07D69C986BF}"/>
              </a:ext>
            </a:extLst>
          </p:cNvPr>
          <p:cNvSpPr txBox="1">
            <a:spLocks/>
          </p:cNvSpPr>
          <p:nvPr/>
        </p:nvSpPr>
        <p:spPr>
          <a:xfrm>
            <a:off x="9031705" y="5735637"/>
            <a:ext cx="3272589" cy="59414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Ларионов Никита Петрович.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4FF91E-3D27-49D2-BD6A-04026A6C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36" y="2045953"/>
            <a:ext cx="2711116" cy="368968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B2A6546-2268-4979-9AF2-E1227A4C68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590" y="2045953"/>
            <a:ext cx="2654968" cy="368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164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3C8BE8-CB05-4BC3-939C-528C900E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9097" y="320842"/>
            <a:ext cx="2973806" cy="930442"/>
          </a:xfrm>
        </p:spPr>
        <p:txBody>
          <a:bodyPr>
            <a:normAutofit fontScale="90000"/>
          </a:bodyPr>
          <a:lstStyle/>
          <a:p>
            <a:r>
              <a:rPr lang="en-US" dirty="0"/>
              <a:t>C</a:t>
            </a:r>
            <a:r>
              <a:rPr lang="ru-RU" dirty="0" err="1"/>
              <a:t>уть</a:t>
            </a:r>
            <a:r>
              <a:rPr lang="ru-RU" dirty="0"/>
              <a:t> проекта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4850DB-8D4D-48B8-BBB2-A17A01ED7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02088"/>
            <a:ext cx="10515600" cy="63317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/>
              <a:t>Суть нашего проекта состоит в том, чтобы облегчить найм сотрудников, улучшить качество их работы путём геймификации, а также увеличить объёмы производства</a:t>
            </a:r>
          </a:p>
        </p:txBody>
      </p:sp>
    </p:spTree>
    <p:extLst>
      <p:ext uri="{BB962C8B-B14F-4D97-AF65-F5344CB8AC3E}">
        <p14:creationId xmlns:p14="http://schemas.microsoft.com/office/powerpoint/2010/main" val="1289598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E273CE-5783-4E18-A2E9-9A3AEC9B2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0083" y="0"/>
            <a:ext cx="9284369" cy="1325563"/>
          </a:xfrm>
        </p:spPr>
        <p:txBody>
          <a:bodyPr/>
          <a:lstStyle/>
          <a:p>
            <a:r>
              <a:rPr lang="ru-RU" dirty="0"/>
              <a:t>Анализ рынка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F91116-4944-49CF-B86F-862588CEF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25563"/>
            <a:ext cx="12192000" cy="5532437"/>
          </a:xfrm>
        </p:spPr>
        <p:txBody>
          <a:bodyPr>
            <a:normAutofit/>
          </a:bodyPr>
          <a:lstStyle/>
          <a:p>
            <a:r>
              <a:rPr lang="ru-RU" dirty="0"/>
              <a:t>Наши специалисты провели анализ рынка, и пришли к решению, что на данный момент в связи с тем что услуга геймификации не была на столько раскручена, а также небыли достаточной информации компаний о такой возможности, на рынке почти отсутствует конкуренция, что определённо является большим плюсом для нашей компании. </a:t>
            </a:r>
          </a:p>
          <a:p>
            <a:r>
              <a:rPr lang="ru-RU" dirty="0"/>
              <a:t> Это может послужить большим плюсом для привлечения новых инвесторов в нашу компанию, так как для них ест возможность хорошо заработать с инвестиций, а для нашей компании и команды это послужит хорошим стартом, </a:t>
            </a:r>
          </a:p>
        </p:txBody>
      </p:sp>
    </p:spTree>
    <p:extLst>
      <p:ext uri="{BB962C8B-B14F-4D97-AF65-F5344CB8AC3E}">
        <p14:creationId xmlns:p14="http://schemas.microsoft.com/office/powerpoint/2010/main" val="3392794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B83BDC-ACD4-4F5D-A874-181F71768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0" y="18255"/>
            <a:ext cx="8867274" cy="1325563"/>
          </a:xfrm>
        </p:spPr>
        <p:txBody>
          <a:bodyPr/>
          <a:lstStyle/>
          <a:p>
            <a:r>
              <a:rPr lang="ru-RU" dirty="0"/>
              <a:t>Целевая </a:t>
            </a:r>
            <a:r>
              <a:rPr lang="ru-RU" dirty="0" err="1"/>
              <a:t>аудиторя</a:t>
            </a:r>
            <a:r>
              <a:rPr lang="ru-RU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4FACC7-F22C-4E5D-9648-94826919D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593431"/>
            <a:ext cx="2743200" cy="42248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Малый бизнес.</a:t>
            </a:r>
          </a:p>
          <a:p>
            <a:pPr marL="0" indent="0">
              <a:buNone/>
            </a:pPr>
            <a:r>
              <a:rPr lang="ru-RU" sz="2400" dirty="0"/>
              <a:t>Наша услуга подойдёт для</a:t>
            </a:r>
          </a:p>
          <a:p>
            <a:pPr marL="0" indent="0">
              <a:buNone/>
            </a:pPr>
            <a:r>
              <a:rPr lang="ru-RU" sz="2400" dirty="0"/>
              <a:t>Малого бизнеса потому что это послужит хорошим стартом для привлечения сотрудников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F21C6F7-4F1A-4A5B-9D6B-D786AFC073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3818"/>
            <a:ext cx="3048000" cy="2085182"/>
          </a:xfrm>
          <a:prstGeom prst="rect">
            <a:avLst/>
          </a:prstGeom>
        </p:spPr>
      </p:pic>
      <p:sp>
        <p:nvSpPr>
          <p:cNvPr id="7" name="Объект 2">
            <a:extLst>
              <a:ext uri="{FF2B5EF4-FFF2-40B4-BE49-F238E27FC236}">
                <a16:creationId xmlns:a16="http://schemas.microsoft.com/office/drawing/2014/main" id="{2C3F6208-3E28-411C-AB53-B1B77FD16E66}"/>
              </a:ext>
            </a:extLst>
          </p:cNvPr>
          <p:cNvSpPr txBox="1">
            <a:spLocks/>
          </p:cNvSpPr>
          <p:nvPr/>
        </p:nvSpPr>
        <p:spPr>
          <a:xfrm>
            <a:off x="4281237" y="3429000"/>
            <a:ext cx="2743200" cy="341074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400" dirty="0"/>
              <a:t>Средний бизнес.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400" dirty="0"/>
              <a:t>Наша услуга подойдёт для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400" dirty="0"/>
              <a:t>Среднего бизнеса потому что это послужит хорошим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400" dirty="0"/>
              <a:t>Бонусом для дальнейшего развития предприятия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919D60D-A9E9-4F5C-BDF1-BD6B976A08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413" y="1343819"/>
            <a:ext cx="2867024" cy="2085182"/>
          </a:xfrm>
          <a:prstGeom prst="rect">
            <a:avLst/>
          </a:prstGeom>
        </p:spPr>
      </p:pic>
      <p:sp>
        <p:nvSpPr>
          <p:cNvPr id="10" name="Объект 2">
            <a:extLst>
              <a:ext uri="{FF2B5EF4-FFF2-40B4-BE49-F238E27FC236}">
                <a16:creationId xmlns:a16="http://schemas.microsoft.com/office/drawing/2014/main" id="{DA6B7E92-16E5-415A-A753-852085325F41}"/>
              </a:ext>
            </a:extLst>
          </p:cNvPr>
          <p:cNvSpPr txBox="1">
            <a:spLocks/>
          </p:cNvSpPr>
          <p:nvPr/>
        </p:nvSpPr>
        <p:spPr>
          <a:xfrm>
            <a:off x="8562474" y="3447255"/>
            <a:ext cx="2743200" cy="341074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400" dirty="0"/>
              <a:t>Большой бизнес.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400" dirty="0"/>
              <a:t>Наша услуга подойдёт для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400" dirty="0"/>
              <a:t>Крупного бизнеса потому что это послужит хорошим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400" dirty="0"/>
              <a:t>Хорошей стимуляцией сотрудников для более продуктивной работы а также ускорит поиск новых сотрудников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41F575F-EB2E-4646-9CB8-7A0DFE8A7D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823" y="1343818"/>
            <a:ext cx="4055113" cy="2066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461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AAFB27-8862-4DFA-9865-BCCAE50A2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9927" y="48126"/>
            <a:ext cx="5193631" cy="1325563"/>
          </a:xfrm>
        </p:spPr>
        <p:txBody>
          <a:bodyPr/>
          <a:lstStyle/>
          <a:p>
            <a:r>
              <a:rPr lang="ru-RU" dirty="0"/>
              <a:t>Описание персонала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C09F97-5179-49DE-B67A-7EB1C069D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9772"/>
            <a:ext cx="10515600" cy="4351338"/>
          </a:xfrm>
        </p:spPr>
        <p:txBody>
          <a:bodyPr/>
          <a:lstStyle/>
          <a:p>
            <a:r>
              <a:rPr lang="ru-RU" dirty="0"/>
              <a:t>Для работы нашей компании необходимы такие сотрудники как</a:t>
            </a:r>
            <a:r>
              <a:rPr lang="en-US" dirty="0"/>
              <a:t>:</a:t>
            </a:r>
          </a:p>
          <a:p>
            <a:r>
              <a:rPr lang="ru-RU" dirty="0"/>
              <a:t>Профессиональные программисты</a:t>
            </a:r>
          </a:p>
          <a:p>
            <a:r>
              <a:rPr lang="ru-RU" dirty="0"/>
              <a:t>Грамотные дизайнеры</a:t>
            </a:r>
          </a:p>
          <a:p>
            <a:r>
              <a:rPr lang="ru-RU" dirty="0"/>
              <a:t>Руководящие лица(директор, зам директора, главный программист, главный дизайнер)</a:t>
            </a:r>
          </a:p>
          <a:p>
            <a:r>
              <a:rPr lang="ru-RU" dirty="0"/>
              <a:t>Бухгалтерия</a:t>
            </a:r>
          </a:p>
          <a:p>
            <a:r>
              <a:rPr lang="ru-RU" dirty="0"/>
              <a:t>Маркетолог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0898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9AB158-84E4-41C0-BD78-20D416BE1F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594142"/>
          </a:xfrm>
        </p:spPr>
        <p:txBody>
          <a:bodyPr>
            <a:normAutofit fontScale="90000"/>
          </a:bodyPr>
          <a:lstStyle/>
          <a:p>
            <a:r>
              <a:rPr lang="ru-RU" dirty="0"/>
              <a:t>Сотрудники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EF9BBA5-F3E3-4482-ACE3-F32FB46D19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771733"/>
            <a:ext cx="3272589" cy="594142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Ярмакович Виктор Викторович</a:t>
            </a:r>
          </a:p>
          <a:p>
            <a:r>
              <a:rPr lang="ru-RU" dirty="0"/>
              <a:t>Главный Маркетолог</a:t>
            </a: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198C53E9-D52F-4BEC-9775-07F4E9B8609E}"/>
              </a:ext>
            </a:extLst>
          </p:cNvPr>
          <p:cNvSpPr txBox="1">
            <a:spLocks/>
          </p:cNvSpPr>
          <p:nvPr/>
        </p:nvSpPr>
        <p:spPr>
          <a:xfrm>
            <a:off x="2991852" y="5771733"/>
            <a:ext cx="3104148" cy="59414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/>
              <a:t>Елескин</a:t>
            </a:r>
            <a:r>
              <a:rPr lang="ru-RU" dirty="0"/>
              <a:t> Илья Денисович</a:t>
            </a:r>
          </a:p>
          <a:p>
            <a:r>
              <a:rPr lang="ru-RU" dirty="0"/>
              <a:t>Директор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95CDF898-39A9-4994-B724-DDEF94C24841}"/>
              </a:ext>
            </a:extLst>
          </p:cNvPr>
          <p:cNvSpPr txBox="1">
            <a:spLocks/>
          </p:cNvSpPr>
          <p:nvPr/>
        </p:nvSpPr>
        <p:spPr>
          <a:xfrm>
            <a:off x="6096000" y="5775745"/>
            <a:ext cx="3272589" cy="594142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Марковцев Владимир Романович</a:t>
            </a:r>
          </a:p>
          <a:p>
            <a:r>
              <a:rPr lang="ru-RU" dirty="0"/>
              <a:t>Главный Дизайнер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EEE2827F-B681-43FB-ADB5-B07D69C986BF}"/>
              </a:ext>
            </a:extLst>
          </p:cNvPr>
          <p:cNvSpPr txBox="1">
            <a:spLocks/>
          </p:cNvSpPr>
          <p:nvPr/>
        </p:nvSpPr>
        <p:spPr>
          <a:xfrm>
            <a:off x="9031705" y="5735637"/>
            <a:ext cx="3272589" cy="59414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Ларионов Никита Петрович</a:t>
            </a:r>
          </a:p>
          <a:p>
            <a:r>
              <a:rPr lang="ru-RU" dirty="0"/>
              <a:t>Главный Программист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4FF91E-3D27-49D2-BD6A-04026A6C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36" y="2045953"/>
            <a:ext cx="2711116" cy="368968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B2A6546-2268-4979-9AF2-E1227A4C68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590" y="2045953"/>
            <a:ext cx="2654968" cy="368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555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7CAD43-040E-4ED2-BD15-FACACB759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0"/>
            <a:ext cx="10515600" cy="1325563"/>
          </a:xfrm>
        </p:spPr>
        <p:txBody>
          <a:bodyPr/>
          <a:lstStyle/>
          <a:p>
            <a:r>
              <a:rPr lang="ru-RU" dirty="0"/>
              <a:t>Операционный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653527-1888-4F9F-A6D4-8597A11B1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83368"/>
            <a:ext cx="12192000" cy="557463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1. Определение целей: определите цели и задачи, которые вы хотите достичь с помощью геймификации в АПК. Например, повысить уровень участия пользователей, увеличить продажи, повысить лояльность клиентов и т.д.</a:t>
            </a:r>
          </a:p>
          <a:p>
            <a:pPr marL="0" indent="0">
              <a:buNone/>
            </a:pPr>
            <a:r>
              <a:rPr lang="ru-RU" dirty="0"/>
              <a:t>2. Исследование аудитории: изучите аудиторию вашего приложения, чтобы понять, что может заинтересовать и вовлечь пользователей. Узнайте, какие игровые механики, рейтинги, достижения и награды могут быть привлекательными для ваших пользователей.</a:t>
            </a:r>
          </a:p>
          <a:p>
            <a:pPr marL="0" indent="0">
              <a:buNone/>
            </a:pPr>
            <a:r>
              <a:rPr lang="ru-RU" dirty="0"/>
              <a:t>3. Проектирование игровой механики: разработайте игровую механику, которая будет включена в ваше приложение. Разделите игровую механику на уровни, задачи, достижения и награды. Учтите, что игровая механика должна быть доступной, понятной и увлекательной для пользователей.</a:t>
            </a:r>
          </a:p>
          <a:p>
            <a:pPr marL="0" indent="0">
              <a:buNone/>
            </a:pPr>
            <a:r>
              <a:rPr lang="ru-RU" dirty="0"/>
              <a:t>4. Внедрение игровых элементов: внедрите игровые элементы в ваше приложение, чтобы пользователи могли принять участие в геймификации. Например, добавьте систему достижений и бейджей, создайте рейтинги и </a:t>
            </a:r>
            <a:r>
              <a:rPr lang="ru-RU" dirty="0" err="1"/>
              <a:t>лидерборды</a:t>
            </a:r>
            <a:r>
              <a:rPr lang="ru-RU" dirty="0"/>
              <a:t>, добавьте возможность разблокировать новые функции и уровни.</a:t>
            </a:r>
          </a:p>
          <a:p>
            <a:pPr marL="0" indent="0">
              <a:buNone/>
            </a:pPr>
            <a:r>
              <a:rPr lang="ru-RU" dirty="0"/>
              <a:t>5. Создание заданий и вызовов: разработайте задания и вызовы, которые пользователи должны выполнять, чтобы продвигаться по уровням или получать награды. Задания могут быть связаны с использованием функций приложения, решением головоломок или выполнением задач. Учтите, что задания должны быть разнообразными и интересными, и могут меняться с течением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3724119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2D4FE06-D81F-4606-993C-CD6AD13E84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19277"/>
              </p:ext>
            </p:extLst>
          </p:nvPr>
        </p:nvGraphicFramePr>
        <p:xfrm>
          <a:off x="28280" y="272715"/>
          <a:ext cx="12163720" cy="806118"/>
        </p:xfrm>
        <a:graphic>
          <a:graphicData uri="http://schemas.openxmlformats.org/drawingml/2006/table">
            <a:tbl>
              <a:tblPr firstRow="1" firstCol="1" bandRow="1"/>
              <a:tblGrid>
                <a:gridCol w="7764500">
                  <a:extLst>
                    <a:ext uri="{9D8B030D-6E8A-4147-A177-3AD203B41FA5}">
                      <a16:colId xmlns:a16="http://schemas.microsoft.com/office/drawing/2014/main" val="2378776245"/>
                    </a:ext>
                  </a:extLst>
                </a:gridCol>
                <a:gridCol w="4399220">
                  <a:extLst>
                    <a:ext uri="{9D8B030D-6E8A-4147-A177-3AD203B41FA5}">
                      <a16:colId xmlns:a16="http://schemas.microsoft.com/office/drawing/2014/main" val="1139921122"/>
                    </a:ext>
                  </a:extLst>
                </a:gridCol>
              </a:tblGrid>
              <a:tr h="2687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Собственные средства, руб.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47" marR="67447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15000000 Руб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47" marR="67447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0019632"/>
                  </a:ext>
                </a:extLst>
              </a:tr>
              <a:tr h="2687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Средства инвесторов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47" marR="67447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5000000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47" marR="67447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5546310"/>
                  </a:ext>
                </a:extLst>
              </a:tr>
              <a:tr h="2687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47" marR="67447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20000000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47" marR="67447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2940313"/>
                  </a:ext>
                </a:extLst>
              </a:tr>
            </a:tbl>
          </a:graphicData>
        </a:graphic>
      </p:graphicFrame>
      <p:sp>
        <p:nvSpPr>
          <p:cNvPr id="7" name="Rectangle 2">
            <a:extLst>
              <a:ext uri="{FF2B5EF4-FFF2-40B4-BE49-F238E27FC236}">
                <a16:creationId xmlns:a16="http://schemas.microsoft.com/office/drawing/2014/main" id="{596DE498-CEC5-4F32-B076-1E4F61F79E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7190" y="-6817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Таблица 1 - Структура финансирования проекта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2C940EBC-DB0A-478B-A564-AB1E32EEB8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124871"/>
              </p:ext>
            </p:extLst>
          </p:nvPr>
        </p:nvGraphicFramePr>
        <p:xfrm>
          <a:off x="28280" y="1537370"/>
          <a:ext cx="12191999" cy="1302258"/>
        </p:xfrm>
        <a:graphic>
          <a:graphicData uri="http://schemas.openxmlformats.org/drawingml/2006/table">
            <a:tbl>
              <a:tblPr firstRow="1" firstCol="1" bandRow="1"/>
              <a:tblGrid>
                <a:gridCol w="8719718">
                  <a:extLst>
                    <a:ext uri="{9D8B030D-6E8A-4147-A177-3AD203B41FA5}">
                      <a16:colId xmlns:a16="http://schemas.microsoft.com/office/drawing/2014/main" val="4276789852"/>
                    </a:ext>
                  </a:extLst>
                </a:gridCol>
                <a:gridCol w="3472281">
                  <a:extLst>
                    <a:ext uri="{9D8B030D-6E8A-4147-A177-3AD203B41FA5}">
                      <a16:colId xmlns:a16="http://schemas.microsoft.com/office/drawing/2014/main" val="185622171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Разработка продукта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3137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Маркетинг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500000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31409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производства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1000000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37446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Аренда офиса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120000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82790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Набор персонала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1000000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61108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2000000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2612672"/>
                  </a:ext>
                </a:extLst>
              </a:tr>
            </a:tbl>
          </a:graphicData>
        </a:graphic>
      </p:graphicFrame>
      <p:sp>
        <p:nvSpPr>
          <p:cNvPr id="9" name="Rectangle 3">
            <a:extLst>
              <a:ext uri="{FF2B5EF4-FFF2-40B4-BE49-F238E27FC236}">
                <a16:creationId xmlns:a16="http://schemas.microsoft.com/office/drawing/2014/main" id="{28573DA7-E6A3-4CEF-BADA-0F24125672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7488" y="116550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Таблица 2 - Направление финансирования проекта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3BE3698-FF9C-D5C3-642B-45883AA021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617681"/>
              </p:ext>
            </p:extLst>
          </p:nvPr>
        </p:nvGraphicFramePr>
        <p:xfrm>
          <a:off x="28280" y="2906266"/>
          <a:ext cx="11677297" cy="3951734"/>
        </p:xfrm>
        <a:graphic>
          <a:graphicData uri="http://schemas.openxmlformats.org/drawingml/2006/table">
            <a:tbl>
              <a:tblPr firstRow="1" firstCol="1" bandRow="1"/>
              <a:tblGrid>
                <a:gridCol w="162560">
                  <a:extLst>
                    <a:ext uri="{9D8B030D-6E8A-4147-A177-3AD203B41FA5}">
                      <a16:colId xmlns:a16="http://schemas.microsoft.com/office/drawing/2014/main" val="646432134"/>
                    </a:ext>
                  </a:extLst>
                </a:gridCol>
                <a:gridCol w="4308055">
                  <a:extLst>
                    <a:ext uri="{9D8B030D-6E8A-4147-A177-3AD203B41FA5}">
                      <a16:colId xmlns:a16="http://schemas.microsoft.com/office/drawing/2014/main" val="2314991442"/>
                    </a:ext>
                  </a:extLst>
                </a:gridCol>
                <a:gridCol w="1610782">
                  <a:extLst>
                    <a:ext uri="{9D8B030D-6E8A-4147-A177-3AD203B41FA5}">
                      <a16:colId xmlns:a16="http://schemas.microsoft.com/office/drawing/2014/main" val="1044104548"/>
                    </a:ext>
                  </a:extLst>
                </a:gridCol>
                <a:gridCol w="1119180">
                  <a:extLst>
                    <a:ext uri="{9D8B030D-6E8A-4147-A177-3AD203B41FA5}">
                      <a16:colId xmlns:a16="http://schemas.microsoft.com/office/drawing/2014/main" val="1011243775"/>
                    </a:ext>
                  </a:extLst>
                </a:gridCol>
                <a:gridCol w="1119180">
                  <a:extLst>
                    <a:ext uri="{9D8B030D-6E8A-4147-A177-3AD203B41FA5}">
                      <a16:colId xmlns:a16="http://schemas.microsoft.com/office/drawing/2014/main" val="3533974379"/>
                    </a:ext>
                  </a:extLst>
                </a:gridCol>
                <a:gridCol w="1119180">
                  <a:extLst>
                    <a:ext uri="{9D8B030D-6E8A-4147-A177-3AD203B41FA5}">
                      <a16:colId xmlns:a16="http://schemas.microsoft.com/office/drawing/2014/main" val="2528431693"/>
                    </a:ext>
                  </a:extLst>
                </a:gridCol>
                <a:gridCol w="1119180">
                  <a:extLst>
                    <a:ext uri="{9D8B030D-6E8A-4147-A177-3AD203B41FA5}">
                      <a16:colId xmlns:a16="http://schemas.microsoft.com/office/drawing/2014/main" val="1493995774"/>
                    </a:ext>
                  </a:extLst>
                </a:gridCol>
                <a:gridCol w="1119180">
                  <a:extLst>
                    <a:ext uri="{9D8B030D-6E8A-4147-A177-3AD203B41FA5}">
                      <a16:colId xmlns:a16="http://schemas.microsoft.com/office/drawing/2014/main" val="1467652541"/>
                    </a:ext>
                  </a:extLst>
                </a:gridCol>
              </a:tblGrid>
              <a:tr h="2012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 из.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6134181"/>
                  </a:ext>
                </a:extLst>
              </a:tr>
              <a:tr h="201294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Валовая выручка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3781930"/>
                  </a:ext>
                </a:extLst>
              </a:tr>
              <a:tr h="201294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Материалы и комплектующие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4197945"/>
                  </a:ext>
                </a:extLst>
              </a:tr>
              <a:tr h="201294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Валовая прибыль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4936694"/>
                  </a:ext>
                </a:extLst>
              </a:tr>
              <a:tr h="201294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Оплата труда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575004"/>
                  </a:ext>
                </a:extLst>
              </a:tr>
              <a:tr h="201294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Общие издержки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3599463"/>
                  </a:ext>
                </a:extLst>
              </a:tr>
              <a:tr h="201294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Амортизация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5437263"/>
                  </a:ext>
                </a:extLst>
              </a:tr>
              <a:tr h="201294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 затраты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3338116"/>
                  </a:ext>
                </a:extLst>
              </a:tr>
              <a:tr h="201294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Прибыль от продаж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7911374"/>
                  </a:ext>
                </a:extLst>
              </a:tr>
              <a:tr h="201294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Проценты к уплате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1343206"/>
                  </a:ext>
                </a:extLst>
              </a:tr>
              <a:tr h="413013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Другие издержки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8725617"/>
                  </a:ext>
                </a:extLst>
              </a:tr>
              <a:tr h="413013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Прибыль до налогообложения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3907360"/>
                  </a:ext>
                </a:extLst>
              </a:tr>
              <a:tr h="413013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Налог на прибыль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4934543"/>
                  </a:ext>
                </a:extLst>
              </a:tr>
              <a:tr h="413013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Чистая прибыль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34872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6652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9AB158-84E4-41C0-BD78-20D416BE1F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594142"/>
          </a:xfrm>
        </p:spPr>
        <p:txBody>
          <a:bodyPr>
            <a:normAutofit fontScale="90000"/>
          </a:bodyPr>
          <a:lstStyle/>
          <a:p>
            <a:r>
              <a:rPr lang="ru-RU" dirty="0"/>
              <a:t>Геймификация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EF9BBA5-F3E3-4482-ACE3-F32FB46D19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771733"/>
            <a:ext cx="3272589" cy="59414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Ярмакович Виктор Викторович</a:t>
            </a: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198C53E9-D52F-4BEC-9775-07F4E9B8609E}"/>
              </a:ext>
            </a:extLst>
          </p:cNvPr>
          <p:cNvSpPr txBox="1">
            <a:spLocks/>
          </p:cNvSpPr>
          <p:nvPr/>
        </p:nvSpPr>
        <p:spPr>
          <a:xfrm>
            <a:off x="2991852" y="5771733"/>
            <a:ext cx="3104148" cy="59414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/>
              <a:t>Елескин</a:t>
            </a:r>
            <a:r>
              <a:rPr lang="ru-RU" dirty="0"/>
              <a:t> Илья Денисович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95CDF898-39A9-4994-B724-DDEF94C24841}"/>
              </a:ext>
            </a:extLst>
          </p:cNvPr>
          <p:cNvSpPr txBox="1">
            <a:spLocks/>
          </p:cNvSpPr>
          <p:nvPr/>
        </p:nvSpPr>
        <p:spPr>
          <a:xfrm>
            <a:off x="6096000" y="5775745"/>
            <a:ext cx="3272589" cy="59414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/>
              <a:t>Марковцев</a:t>
            </a:r>
            <a:r>
              <a:rPr lang="ru-RU" dirty="0"/>
              <a:t> Владимир Романович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EEE2827F-B681-43FB-ADB5-B07D69C986BF}"/>
              </a:ext>
            </a:extLst>
          </p:cNvPr>
          <p:cNvSpPr txBox="1">
            <a:spLocks/>
          </p:cNvSpPr>
          <p:nvPr/>
        </p:nvSpPr>
        <p:spPr>
          <a:xfrm>
            <a:off x="9031705" y="5735637"/>
            <a:ext cx="3272589" cy="59414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Ларионов Никита Петрович.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4FF91E-3D27-49D2-BD6A-04026A6C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36" y="2045953"/>
            <a:ext cx="2711116" cy="368968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B2A6546-2268-4979-9AF2-E1227A4C68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590" y="2045953"/>
            <a:ext cx="2654968" cy="368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4913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707</Words>
  <Application>Microsoft Office PowerPoint</Application>
  <PresentationFormat>Широкоэкранный</PresentationFormat>
  <Paragraphs>181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Геймификация</vt:lpstr>
      <vt:lpstr>Cуть проекта </vt:lpstr>
      <vt:lpstr>Анализ рынка </vt:lpstr>
      <vt:lpstr>Целевая аудиторя </vt:lpstr>
      <vt:lpstr>Описание персонала </vt:lpstr>
      <vt:lpstr>Сотрудники </vt:lpstr>
      <vt:lpstr>Операционный план</vt:lpstr>
      <vt:lpstr>Презентация PowerPoint</vt:lpstr>
      <vt:lpstr>Геймификация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Геймификация</dc:title>
  <dc:creator>Ярмакович Виктор Викторович</dc:creator>
  <cp:lastModifiedBy>Лапин Виктор</cp:lastModifiedBy>
  <cp:revision>11</cp:revision>
  <dcterms:created xsi:type="dcterms:W3CDTF">2023-09-25T03:52:47Z</dcterms:created>
  <dcterms:modified xsi:type="dcterms:W3CDTF">2023-09-26T21:43:10Z</dcterms:modified>
</cp:coreProperties>
</file>